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7" r:id="rId42"/>
    <p:sldId id="298" r:id="rId43"/>
    <p:sldId id="299" r:id="rId44"/>
    <p:sldId id="300" r:id="rId45"/>
    <p:sldId id="301" r:id="rId46"/>
    <p:sldId id="302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2" d="100"/>
          <a:sy n="42" d="100"/>
        </p:scale>
        <p:origin x="-804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62217-BF50-492C-B074-31C6DBFC57FE}" type="datetimeFigureOut">
              <a:rPr lang="ar-IQ" smtClean="0"/>
              <a:t>24/04/1440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9CC26A6A-F42C-43E1-B288-407ABB340C56}" type="slidenum">
              <a:rPr lang="ar-IQ" smtClean="0"/>
              <a:t>‹#›</a:t>
            </a:fld>
            <a:endParaRPr lang="ar-IQ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939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62217-BF50-492C-B074-31C6DBFC57FE}" type="datetimeFigureOut">
              <a:rPr lang="ar-IQ" smtClean="0"/>
              <a:t>24/04/1440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6A6A-F42C-43E1-B288-407ABB340C56}" type="slidenum">
              <a:rPr lang="ar-IQ" smtClean="0"/>
              <a:t>‹#›</a:t>
            </a:fld>
            <a:endParaRPr lang="ar-IQ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732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62217-BF50-492C-B074-31C6DBFC57FE}" type="datetimeFigureOut">
              <a:rPr lang="ar-IQ" smtClean="0"/>
              <a:t>24/04/1440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6A6A-F42C-43E1-B288-407ABB340C56}" type="slidenum">
              <a:rPr lang="ar-IQ" smtClean="0"/>
              <a:t>‹#›</a:t>
            </a:fld>
            <a:endParaRPr lang="ar-IQ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8769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2100"/>
            <a:ext cx="10972800" cy="13843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Online Image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/>
          <a:p>
            <a:pPr lvl="0"/>
            <a:endParaRPr lang="ar-IQ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IQ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IQ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0BDB3-E7E1-430E-AF81-4D62734E1018}" type="slidenum">
              <a:rPr lang="en-US" altLang="ar-IQ"/>
              <a:pPr>
                <a:defRPr/>
              </a:pPr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2152246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2100"/>
            <a:ext cx="10972800" cy="13843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Online Image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/>
          <a:p>
            <a:pPr lvl="0"/>
            <a:endParaRPr lang="ar-IQ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IQ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IQ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EE6D3-351B-4B79-AF9D-BD167EDDDF52}" type="slidenum">
              <a:rPr lang="en-US" altLang="ar-IQ"/>
              <a:pPr>
                <a:defRPr/>
              </a:pPr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397605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62217-BF50-492C-B074-31C6DBFC57FE}" type="datetimeFigureOut">
              <a:rPr lang="ar-IQ" smtClean="0"/>
              <a:t>24/04/1440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6A6A-F42C-43E1-B288-407ABB340C56}" type="slidenum">
              <a:rPr lang="ar-IQ" smtClean="0"/>
              <a:t>‹#›</a:t>
            </a:fld>
            <a:endParaRPr lang="ar-IQ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7137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62217-BF50-492C-B074-31C6DBFC57FE}" type="datetimeFigureOut">
              <a:rPr lang="ar-IQ" smtClean="0"/>
              <a:t>24/04/1440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6A6A-F42C-43E1-B288-407ABB340C56}" type="slidenum">
              <a:rPr lang="ar-IQ" smtClean="0"/>
              <a:t>‹#›</a:t>
            </a:fld>
            <a:endParaRPr lang="ar-IQ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0325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62217-BF50-492C-B074-31C6DBFC57FE}" type="datetimeFigureOut">
              <a:rPr lang="ar-IQ" smtClean="0"/>
              <a:t>24/04/1440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6A6A-F42C-43E1-B288-407ABB340C56}" type="slidenum">
              <a:rPr lang="ar-IQ" smtClean="0"/>
              <a:t>‹#›</a:t>
            </a:fld>
            <a:endParaRPr lang="ar-IQ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03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62217-BF50-492C-B074-31C6DBFC57FE}" type="datetimeFigureOut">
              <a:rPr lang="ar-IQ" smtClean="0"/>
              <a:t>24/04/1440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6A6A-F42C-43E1-B288-407ABB340C56}" type="slidenum">
              <a:rPr lang="ar-IQ" smtClean="0"/>
              <a:t>‹#›</a:t>
            </a:fld>
            <a:endParaRPr lang="ar-IQ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87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62217-BF50-492C-B074-31C6DBFC57FE}" type="datetimeFigureOut">
              <a:rPr lang="ar-IQ" smtClean="0"/>
              <a:t>24/04/1440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6A6A-F42C-43E1-B288-407ABB340C56}" type="slidenum">
              <a:rPr lang="ar-IQ" smtClean="0"/>
              <a:t>‹#›</a:t>
            </a:fld>
            <a:endParaRPr lang="ar-IQ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0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62217-BF50-492C-B074-31C6DBFC57FE}" type="datetimeFigureOut">
              <a:rPr lang="ar-IQ" smtClean="0"/>
              <a:t>24/04/1440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6A6A-F42C-43E1-B288-407ABB340C5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88982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62217-BF50-492C-B074-31C6DBFC57FE}" type="datetimeFigureOut">
              <a:rPr lang="ar-IQ" smtClean="0"/>
              <a:t>24/04/1440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6A6A-F42C-43E1-B288-407ABB340C56}" type="slidenum">
              <a:rPr lang="ar-IQ" smtClean="0"/>
              <a:t>‹#›</a:t>
            </a:fld>
            <a:endParaRPr lang="ar-IQ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024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0A262217-BF50-492C-B074-31C6DBFC57FE}" type="datetimeFigureOut">
              <a:rPr lang="ar-IQ" smtClean="0"/>
              <a:t>24/04/1440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6A6A-F42C-43E1-B288-407ABB340C56}" type="slidenum">
              <a:rPr lang="ar-IQ" smtClean="0"/>
              <a:t>‹#›</a:t>
            </a:fld>
            <a:endParaRPr lang="ar-IQ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9026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62217-BF50-492C-B074-31C6DBFC57FE}" type="datetimeFigureOut">
              <a:rPr lang="ar-IQ" smtClean="0"/>
              <a:t>24/04/1440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9CC26A6A-F42C-43E1-B288-407ABB340C56}" type="slidenum">
              <a:rPr lang="ar-IQ" smtClean="0"/>
              <a:t>‹#›</a:t>
            </a:fld>
            <a:endParaRPr lang="ar-IQ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185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mc.bu.edu/Departments/PageMain.asp?DepartmentID=69&amp;Page=5264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295401"/>
            <a:ext cx="7772400" cy="14319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ar-IQ">
                <a:solidFill>
                  <a:srgbClr val="0066FF"/>
                </a:solidFill>
              </a:rPr>
              <a:t>SUTURE MATERIALS AND TECHNIQUES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19400" y="25908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endParaRPr lang="en-US" altLang="ar-IQ"/>
          </a:p>
          <a:p>
            <a:pPr eaLnBrk="1" hangingPunct="1">
              <a:defRPr/>
            </a:pPr>
            <a:endParaRPr lang="en-US" altLang="ar-IQ"/>
          </a:p>
          <a:p>
            <a:pPr eaLnBrk="1" hangingPunct="1">
              <a:defRPr/>
            </a:pPr>
            <a:endParaRPr lang="en-US" altLang="ar-IQ"/>
          </a:p>
          <a:p>
            <a:pPr eaLnBrk="1" hangingPunct="1">
              <a:defRPr/>
            </a:pPr>
            <a:endParaRPr lang="en-US" altLang="ar-IQ"/>
          </a:p>
        </p:txBody>
      </p:sp>
      <p:pic>
        <p:nvPicPr>
          <p:cNvPr id="4100" name="Picture 7" descr="Su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857500"/>
            <a:ext cx="3138488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croll: Horizontal 1"/>
          <p:cNvSpPr/>
          <p:nvPr/>
        </p:nvSpPr>
        <p:spPr>
          <a:xfrm>
            <a:off x="85344" y="0"/>
            <a:ext cx="2292096" cy="107289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just"/>
            <a:r>
              <a:rPr lang="en-US" sz="1000" dirty="0">
                <a:latin typeface="Lucida Calligraphy" panose="03010101010101010101" pitchFamily="66" charset="0"/>
              </a:rPr>
              <a:t>Lecturer: A. MUNAHI</a:t>
            </a:r>
          </a:p>
          <a:p>
            <a:pPr algn="just"/>
            <a:r>
              <a:rPr lang="en-US" sz="1000" dirty="0">
                <a:latin typeface="Lucida Calligraphy" panose="03010101010101010101" pitchFamily="66" charset="0"/>
              </a:rPr>
              <a:t>Dep: Surgery &amp; Obstetrics</a:t>
            </a:r>
          </a:p>
          <a:p>
            <a:pPr algn="just"/>
            <a:r>
              <a:rPr lang="en-US" sz="1000" dirty="0">
                <a:latin typeface="Lucida Calligraphy" panose="03010101010101010101" pitchFamily="66" charset="0"/>
              </a:rPr>
              <a:t>4</a:t>
            </a:r>
            <a:r>
              <a:rPr lang="en-US" sz="1000" baseline="30000" dirty="0">
                <a:latin typeface="Lucida Calligraphy" panose="03010101010101010101" pitchFamily="66" charset="0"/>
              </a:rPr>
              <a:t>th</a:t>
            </a:r>
            <a:r>
              <a:rPr lang="en-US" sz="1000" dirty="0">
                <a:latin typeface="Lucida Calligraphy" panose="03010101010101010101" pitchFamily="66" charset="0"/>
              </a:rPr>
              <a:t> stage Practical Surgery Lectures</a:t>
            </a:r>
          </a:p>
          <a:p>
            <a:pPr algn="just"/>
            <a:endParaRPr lang="ar-IQ" sz="1000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496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Cutting vs Reverse Cutting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905000"/>
            <a:ext cx="2667000" cy="4114800"/>
          </a:xfrm>
        </p:spPr>
        <p:txBody>
          <a:bodyPr/>
          <a:lstStyle/>
          <a:p>
            <a:pPr algn="l" rtl="0" eaLnBrk="1" hangingPunct="1">
              <a:defRPr/>
            </a:pPr>
            <a:endParaRPr lang="en-US" altLang="ar-IQ" dirty="0"/>
          </a:p>
          <a:p>
            <a:pPr algn="l" rtl="0" eaLnBrk="1" hangingPunct="1">
              <a:defRPr/>
            </a:pPr>
            <a:r>
              <a:rPr lang="en-US" altLang="ar-IQ" dirty="0"/>
              <a:t>Cutting</a:t>
            </a:r>
          </a:p>
          <a:p>
            <a:pPr algn="l" rtl="0" eaLnBrk="1" hangingPunct="1">
              <a:defRPr/>
            </a:pPr>
            <a:endParaRPr lang="en-US" altLang="ar-IQ" dirty="0"/>
          </a:p>
          <a:p>
            <a:pPr algn="l" rtl="0" eaLnBrk="1" hangingPunct="1">
              <a:defRPr/>
            </a:pPr>
            <a:endParaRPr lang="en-US" altLang="ar-IQ" dirty="0"/>
          </a:p>
          <a:p>
            <a:pPr algn="l" rtl="0" eaLnBrk="1" hangingPunct="1">
              <a:defRPr/>
            </a:pPr>
            <a:endParaRPr lang="en-US" altLang="ar-IQ" dirty="0"/>
          </a:p>
          <a:p>
            <a:pPr algn="l" rtl="0" eaLnBrk="1" hangingPunct="1">
              <a:defRPr/>
            </a:pPr>
            <a:r>
              <a:rPr lang="en-US" altLang="ar-IQ" dirty="0"/>
              <a:t>Reverse cutting</a:t>
            </a:r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 rot="13626641">
            <a:off x="4618038" y="2544763"/>
            <a:ext cx="644525" cy="58420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ar-IQ" altLang="ar-IQ" sz="1800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 rot="2781088">
            <a:off x="6324600" y="2590800"/>
            <a:ext cx="609600" cy="60960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ar-IQ" altLang="ar-IQ" sz="1800"/>
          </a:p>
        </p:txBody>
      </p:sp>
      <p:sp>
        <p:nvSpPr>
          <p:cNvPr id="13318" name="Freeform 6"/>
          <p:cNvSpPr>
            <a:spLocks/>
          </p:cNvSpPr>
          <p:nvPr/>
        </p:nvSpPr>
        <p:spPr bwMode="auto">
          <a:xfrm>
            <a:off x="5776913" y="1566864"/>
            <a:ext cx="57150" cy="2293937"/>
          </a:xfrm>
          <a:custGeom>
            <a:avLst/>
            <a:gdLst>
              <a:gd name="T0" fmla="*/ 2147483646 w 36"/>
              <a:gd name="T1" fmla="*/ 0 h 1445"/>
              <a:gd name="T2" fmla="*/ 0 w 36"/>
              <a:gd name="T3" fmla="*/ 2147483646 h 144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6" h="1445">
                <a:moveTo>
                  <a:pt x="36" y="0"/>
                </a:moveTo>
                <a:lnTo>
                  <a:pt x="0" y="1445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IQ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5715000" y="441960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IQ"/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auto">
          <a:xfrm rot="2655297">
            <a:off x="4953000" y="5105400"/>
            <a:ext cx="533400" cy="60960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ar-IQ" altLang="ar-IQ" sz="1800"/>
          </a:p>
        </p:txBody>
      </p:sp>
      <p:sp>
        <p:nvSpPr>
          <p:cNvPr id="13321" name="AutoShape 9"/>
          <p:cNvSpPr>
            <a:spLocks noChangeArrowheads="1"/>
          </p:cNvSpPr>
          <p:nvPr/>
        </p:nvSpPr>
        <p:spPr bwMode="auto">
          <a:xfrm rot="13690737">
            <a:off x="5905500" y="5219700"/>
            <a:ext cx="533400" cy="45720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ar-IQ" altLang="ar-IQ" sz="1800"/>
          </a:p>
        </p:txBody>
      </p:sp>
    </p:spTree>
    <p:extLst>
      <p:ext uri="{BB962C8B-B14F-4D97-AF65-F5344CB8AC3E}">
        <p14:creationId xmlns:p14="http://schemas.microsoft.com/office/powerpoint/2010/main" val="1089486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2" descr="Half-curved need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886200"/>
            <a:ext cx="2255838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 dirty="0"/>
              <a:t>Shapes of Needles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95600" y="2057400"/>
            <a:ext cx="3810000" cy="4114800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altLang="ar-IQ" dirty="0"/>
              <a:t>3/8 circle</a:t>
            </a:r>
          </a:p>
          <a:p>
            <a:pPr algn="l" rtl="0" eaLnBrk="1" hangingPunct="1">
              <a:defRPr/>
            </a:pPr>
            <a:endParaRPr lang="en-US" altLang="ar-IQ" dirty="0"/>
          </a:p>
          <a:p>
            <a:pPr marL="0" indent="0" algn="l" rtl="0" eaLnBrk="1" hangingPunct="1">
              <a:buNone/>
              <a:defRPr/>
            </a:pPr>
            <a:endParaRPr lang="en-US" altLang="ar-IQ" dirty="0"/>
          </a:p>
          <a:p>
            <a:pPr marL="0" indent="0" algn="l" rtl="0" eaLnBrk="1" hangingPunct="1">
              <a:buNone/>
              <a:defRPr/>
            </a:pPr>
            <a:endParaRPr lang="en-US" altLang="ar-IQ" dirty="0"/>
          </a:p>
          <a:p>
            <a:pPr algn="l" rtl="0" eaLnBrk="1" hangingPunct="1">
              <a:defRPr/>
            </a:pPr>
            <a:r>
              <a:rPr lang="en-US" altLang="ar-IQ" dirty="0"/>
              <a:t>1/2 circle</a:t>
            </a:r>
          </a:p>
        </p:txBody>
      </p:sp>
      <p:pic>
        <p:nvPicPr>
          <p:cNvPr id="9224" name="Picture 8" descr="j011575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4600" y="5715001"/>
            <a:ext cx="4343400" cy="942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13" descr="Half-circ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505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14" descr="Three-eighths circ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5240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15" descr="Straight needl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1" y="2286000"/>
            <a:ext cx="2378075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325687" y="2535312"/>
            <a:ext cx="18663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ar-IQ" dirty="0"/>
              <a:t>Straight</a:t>
            </a:r>
          </a:p>
          <a:p>
            <a:pPr>
              <a:defRPr/>
            </a:pPr>
            <a:endParaRPr lang="en-US" altLang="ar-IQ" dirty="0"/>
          </a:p>
          <a:p>
            <a:pPr>
              <a:defRPr/>
            </a:pPr>
            <a:endParaRPr lang="en-US" altLang="ar-IQ" dirty="0"/>
          </a:p>
          <a:p>
            <a:pPr>
              <a:defRPr/>
            </a:pPr>
            <a:endParaRPr lang="en-US" altLang="ar-IQ" dirty="0"/>
          </a:p>
          <a:p>
            <a:pPr>
              <a:defRPr/>
            </a:pPr>
            <a:endParaRPr lang="en-US" altLang="ar-IQ" dirty="0"/>
          </a:p>
          <a:p>
            <a:pPr>
              <a:defRPr/>
            </a:pPr>
            <a:endParaRPr lang="en-US" altLang="ar-IQ" dirty="0"/>
          </a:p>
          <a:p>
            <a:pPr>
              <a:defRPr/>
            </a:pPr>
            <a:r>
              <a:rPr lang="en-US" altLang="ar-IQ" dirty="0"/>
              <a:t>Specialty</a:t>
            </a:r>
          </a:p>
        </p:txBody>
      </p:sp>
    </p:spTree>
    <p:extLst>
      <p:ext uri="{BB962C8B-B14F-4D97-AF65-F5344CB8AC3E}">
        <p14:creationId xmlns:p14="http://schemas.microsoft.com/office/powerpoint/2010/main" val="4051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ar-IQ" sz="4000"/>
              <a:t>Characteristics of Suture Material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451579" y="2015732"/>
            <a:ext cx="9603275" cy="3450613"/>
          </a:xfrm>
        </p:spPr>
        <p:txBody>
          <a:bodyPr/>
          <a:lstStyle/>
          <a:p>
            <a:pPr algn="l" rtl="0" eaLnBrk="1" hangingPunct="1">
              <a:defRPr/>
            </a:pPr>
            <a:endParaRPr lang="en-US" altLang="ar-IQ"/>
          </a:p>
          <a:p>
            <a:pPr algn="l" rtl="0" eaLnBrk="1" hangingPunct="1">
              <a:defRPr/>
            </a:pPr>
            <a:r>
              <a:rPr lang="en-US" altLang="ar-IQ"/>
              <a:t>Absorbable Vs. Nonabsorbable</a:t>
            </a:r>
          </a:p>
          <a:p>
            <a:pPr algn="l" rtl="0" eaLnBrk="1" hangingPunct="1">
              <a:buFontTx/>
              <a:buNone/>
              <a:defRPr/>
            </a:pPr>
            <a:endParaRPr lang="en-US" altLang="ar-IQ"/>
          </a:p>
          <a:p>
            <a:pPr algn="l" rtl="0" eaLnBrk="1" hangingPunct="1">
              <a:defRPr/>
            </a:pPr>
            <a:r>
              <a:rPr lang="en-US" altLang="ar-IQ"/>
              <a:t>Monofilament Vs. Multifilament</a:t>
            </a:r>
          </a:p>
          <a:p>
            <a:pPr algn="l" rtl="0" eaLnBrk="1" hangingPunct="1">
              <a:buFontTx/>
              <a:buNone/>
              <a:defRPr/>
            </a:pPr>
            <a:endParaRPr lang="en-US" altLang="ar-IQ"/>
          </a:p>
          <a:p>
            <a:pPr algn="l" rtl="0" eaLnBrk="1" hangingPunct="1">
              <a:defRPr/>
            </a:pPr>
            <a:r>
              <a:rPr lang="en-US" altLang="ar-IQ"/>
              <a:t>Natural or Synthetic</a:t>
            </a:r>
          </a:p>
        </p:txBody>
      </p:sp>
    </p:spTree>
    <p:extLst>
      <p:ext uri="{BB962C8B-B14F-4D97-AF65-F5344CB8AC3E}">
        <p14:creationId xmlns:p14="http://schemas.microsoft.com/office/powerpoint/2010/main" val="249324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Absorbable Sutures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905000"/>
            <a:ext cx="5245100" cy="1905000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altLang="ar-IQ" dirty="0"/>
              <a:t>Internal</a:t>
            </a:r>
          </a:p>
          <a:p>
            <a:pPr algn="l" rtl="0" eaLnBrk="1" hangingPunct="1">
              <a:defRPr/>
            </a:pPr>
            <a:r>
              <a:rPr lang="en-US" altLang="ar-IQ" dirty="0"/>
              <a:t>Intradermal/ subcuticular</a:t>
            </a:r>
          </a:p>
          <a:p>
            <a:pPr algn="l" rtl="0" eaLnBrk="1" hangingPunct="1">
              <a:defRPr/>
            </a:pPr>
            <a:r>
              <a:rPr lang="en-US" altLang="ar-IQ" dirty="0"/>
              <a:t>Rarely on skin</a:t>
            </a:r>
          </a:p>
        </p:txBody>
      </p:sp>
      <p:pic>
        <p:nvPicPr>
          <p:cNvPr id="16388" name="Picture 16" descr="fig2-6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3200" y="3429000"/>
            <a:ext cx="3810000" cy="2751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4832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Non-absorbable Suture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altLang="ar-IQ"/>
              <a:t>Primarily Skin</a:t>
            </a:r>
          </a:p>
          <a:p>
            <a:pPr lvl="1" algn="l" rtl="0" eaLnBrk="1" hangingPunct="1">
              <a:defRPr/>
            </a:pPr>
            <a:r>
              <a:rPr lang="en-US" altLang="ar-IQ"/>
              <a:t>Needs to be removed later</a:t>
            </a:r>
          </a:p>
          <a:p>
            <a:pPr lvl="1" algn="l" rtl="0" eaLnBrk="1" hangingPunct="1">
              <a:defRPr/>
            </a:pPr>
            <a:endParaRPr lang="en-US" altLang="ar-IQ"/>
          </a:p>
          <a:p>
            <a:pPr algn="l" rtl="0" eaLnBrk="1" hangingPunct="1">
              <a:defRPr/>
            </a:pPr>
            <a:r>
              <a:rPr lang="en-US" altLang="ar-IQ"/>
              <a:t>Stainless steel = exception</a:t>
            </a:r>
          </a:p>
          <a:p>
            <a:pPr lvl="1" algn="l" rtl="0" eaLnBrk="1" hangingPunct="1">
              <a:defRPr/>
            </a:pPr>
            <a:r>
              <a:rPr lang="en-US" altLang="ar-IQ"/>
              <a:t>Can be used internally </a:t>
            </a:r>
          </a:p>
          <a:p>
            <a:pPr lvl="2" algn="l" rtl="0" eaLnBrk="1" hangingPunct="1">
              <a:defRPr/>
            </a:pPr>
            <a:r>
              <a:rPr lang="en-US" altLang="ar-IQ"/>
              <a:t>Ligature</a:t>
            </a:r>
          </a:p>
          <a:p>
            <a:pPr lvl="2" algn="l" rtl="0" eaLnBrk="1" hangingPunct="1">
              <a:defRPr/>
            </a:pPr>
            <a:r>
              <a:rPr lang="en-US" altLang="ar-IQ"/>
              <a:t>Orthopedics</a:t>
            </a:r>
          </a:p>
          <a:p>
            <a:pPr lvl="1" algn="l" rtl="0" eaLnBrk="1" hangingPunct="1">
              <a:defRPr/>
            </a:pPr>
            <a:r>
              <a:rPr lang="en-US" altLang="ar-IQ"/>
              <a:t>Can be left in place for long periods</a:t>
            </a:r>
          </a:p>
          <a:p>
            <a:pPr lvl="2" algn="l" rtl="0" eaLnBrk="1" hangingPunct="1">
              <a:buFontTx/>
              <a:buNone/>
              <a:defRPr/>
            </a:pPr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458522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suturesiz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609600"/>
            <a:ext cx="7467600" cy="518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8293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Reading the Suture Label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6096000"/>
            <a:ext cx="2133600" cy="762000"/>
          </a:xfrm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en-US" altLang="ar-IQ"/>
              <a:t>Company</a:t>
            </a:r>
          </a:p>
        </p:txBody>
      </p:sp>
      <p:pic>
        <p:nvPicPr>
          <p:cNvPr id="19460" name="Picture 4" descr="suture lab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133600"/>
            <a:ext cx="52578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Line 8"/>
          <p:cNvSpPr>
            <a:spLocks noChangeShapeType="1"/>
          </p:cNvSpPr>
          <p:nvPr/>
        </p:nvSpPr>
        <p:spPr bwMode="auto">
          <a:xfrm flipV="1">
            <a:off x="3200400" y="5562600"/>
            <a:ext cx="914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IQ"/>
          </a:p>
        </p:txBody>
      </p:sp>
      <p:sp>
        <p:nvSpPr>
          <p:cNvPr id="19462" name="Text Box 9"/>
          <p:cNvSpPr txBox="1">
            <a:spLocks noChangeArrowheads="1"/>
          </p:cNvSpPr>
          <p:nvPr/>
        </p:nvSpPr>
        <p:spPr bwMode="auto">
          <a:xfrm>
            <a:off x="1676400" y="3810001"/>
            <a:ext cx="190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IQ" sz="1800" b="1" u="sng"/>
              <a:t>Needle</a:t>
            </a:r>
          </a:p>
        </p:txBody>
      </p:sp>
      <p:sp>
        <p:nvSpPr>
          <p:cNvPr id="19463" name="Line 10"/>
          <p:cNvSpPr>
            <a:spLocks noChangeShapeType="1"/>
          </p:cNvSpPr>
          <p:nvPr/>
        </p:nvSpPr>
        <p:spPr bwMode="auto">
          <a:xfrm>
            <a:off x="2743200" y="4038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IQ"/>
          </a:p>
        </p:txBody>
      </p:sp>
      <p:sp>
        <p:nvSpPr>
          <p:cNvPr id="19464" name="Text Box 11"/>
          <p:cNvSpPr txBox="1">
            <a:spLocks noChangeArrowheads="1"/>
          </p:cNvSpPr>
          <p:nvPr/>
        </p:nvSpPr>
        <p:spPr bwMode="auto">
          <a:xfrm>
            <a:off x="1828800" y="1600201"/>
            <a:ext cx="106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IQ" sz="1800" b="1" u="sng"/>
              <a:t>Size</a:t>
            </a:r>
          </a:p>
        </p:txBody>
      </p:sp>
      <p:sp>
        <p:nvSpPr>
          <p:cNvPr id="19465" name="Line 12"/>
          <p:cNvSpPr>
            <a:spLocks noChangeShapeType="1"/>
          </p:cNvSpPr>
          <p:nvPr/>
        </p:nvSpPr>
        <p:spPr bwMode="auto">
          <a:xfrm>
            <a:off x="2895600" y="28194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IQ"/>
          </a:p>
        </p:txBody>
      </p:sp>
      <p:sp>
        <p:nvSpPr>
          <p:cNvPr id="19466" name="Text Box 13"/>
          <p:cNvSpPr txBox="1">
            <a:spLocks noChangeArrowheads="1"/>
          </p:cNvSpPr>
          <p:nvPr/>
        </p:nvSpPr>
        <p:spPr bwMode="auto">
          <a:xfrm>
            <a:off x="4419600" y="1447801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IQ" sz="1800" u="sng"/>
              <a:t>Order Code</a:t>
            </a:r>
          </a:p>
        </p:txBody>
      </p:sp>
      <p:sp>
        <p:nvSpPr>
          <p:cNvPr id="19467" name="Line 14"/>
          <p:cNvSpPr>
            <a:spLocks noChangeShapeType="1"/>
          </p:cNvSpPr>
          <p:nvPr/>
        </p:nvSpPr>
        <p:spPr bwMode="auto">
          <a:xfrm>
            <a:off x="5791200" y="1524000"/>
            <a:ext cx="76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IQ"/>
          </a:p>
        </p:txBody>
      </p:sp>
      <p:sp>
        <p:nvSpPr>
          <p:cNvPr id="19468" name="Text Box 15"/>
          <p:cNvSpPr txBox="1">
            <a:spLocks noChangeArrowheads="1"/>
          </p:cNvSpPr>
          <p:nvPr/>
        </p:nvSpPr>
        <p:spPr bwMode="auto">
          <a:xfrm>
            <a:off x="1905000" y="2514601"/>
            <a:ext cx="121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IQ" sz="1800" b="1" u="sng"/>
              <a:t>Name</a:t>
            </a:r>
          </a:p>
        </p:txBody>
      </p:sp>
      <p:sp>
        <p:nvSpPr>
          <p:cNvPr id="19469" name="Line 16"/>
          <p:cNvSpPr>
            <a:spLocks noChangeShapeType="1"/>
          </p:cNvSpPr>
          <p:nvPr/>
        </p:nvSpPr>
        <p:spPr bwMode="auto">
          <a:xfrm>
            <a:off x="2590800" y="1905000"/>
            <a:ext cx="9144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IQ"/>
          </a:p>
        </p:txBody>
      </p:sp>
      <p:sp>
        <p:nvSpPr>
          <p:cNvPr id="19470" name="Text Box 17"/>
          <p:cNvSpPr txBox="1">
            <a:spLocks noChangeArrowheads="1"/>
          </p:cNvSpPr>
          <p:nvPr/>
        </p:nvSpPr>
        <p:spPr bwMode="auto">
          <a:xfrm>
            <a:off x="8991600" y="2286000"/>
            <a:ext cx="1447800" cy="256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IQ" sz="1800"/>
              <a:t>Also: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IQ" sz="1800"/>
              <a:t>LENGTH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IQ" sz="1800"/>
              <a:t>NEEDLE SYMBOL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IQ" sz="1800"/>
              <a:t>COLOR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IQ" sz="1800"/>
              <a:t>Absorbable or Non</a:t>
            </a:r>
          </a:p>
        </p:txBody>
      </p:sp>
    </p:spTree>
    <p:extLst>
      <p:ext uri="{BB962C8B-B14F-4D97-AF65-F5344CB8AC3E}">
        <p14:creationId xmlns:p14="http://schemas.microsoft.com/office/powerpoint/2010/main" val="1455174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 sz="4000"/>
              <a:t>Choosing</a:t>
            </a:r>
            <a:br>
              <a:rPr lang="en-US" altLang="ar-IQ" sz="4000"/>
            </a:br>
            <a:r>
              <a:rPr lang="en-US" altLang="ar-IQ" sz="4000"/>
              <a:t>Absorbable Vs. Nonabsorbable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905000"/>
            <a:ext cx="4033838" cy="4114800"/>
          </a:xfrm>
        </p:spPr>
        <p:txBody>
          <a:bodyPr/>
          <a:lstStyle/>
          <a:p>
            <a:pPr algn="l" rtl="0" eaLnBrk="1" hangingPunct="1">
              <a:defRPr/>
            </a:pPr>
            <a:endParaRPr lang="en-US" altLang="ar-IQ"/>
          </a:p>
          <a:p>
            <a:pPr algn="l" rtl="0" eaLnBrk="1" hangingPunct="1">
              <a:defRPr/>
            </a:pPr>
            <a:r>
              <a:rPr lang="en-US" altLang="ar-IQ"/>
              <a:t>How long you need it to work</a:t>
            </a:r>
          </a:p>
          <a:p>
            <a:pPr algn="l" rtl="0" eaLnBrk="1" hangingPunct="1">
              <a:defRPr/>
            </a:pPr>
            <a:endParaRPr lang="en-US" altLang="ar-IQ"/>
          </a:p>
          <a:p>
            <a:pPr algn="l" rtl="0" eaLnBrk="1" hangingPunct="1">
              <a:defRPr/>
            </a:pPr>
            <a:r>
              <a:rPr lang="en-US" altLang="ar-IQ"/>
              <a:t>Do you want to see the animal again for suture removal</a:t>
            </a:r>
          </a:p>
        </p:txBody>
      </p:sp>
      <p:pic>
        <p:nvPicPr>
          <p:cNvPr id="11274" name="Picture 10" descr="Shar Pei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34201" y="3048000"/>
            <a:ext cx="2936875" cy="3352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69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 sz="3600"/>
              <a:t>Monofilament    Vs.   Multifilament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altLang="ar-IQ" dirty="0"/>
              <a:t>memory			                 easy to handle</a:t>
            </a:r>
          </a:p>
          <a:p>
            <a:pPr algn="l" rtl="0" eaLnBrk="1" hangingPunct="1">
              <a:defRPr/>
            </a:pPr>
            <a:r>
              <a:rPr lang="en-US" altLang="ar-IQ" dirty="0"/>
              <a:t>less tissue drag	                                            more tissue drag</a:t>
            </a:r>
          </a:p>
          <a:p>
            <a:pPr algn="l" rtl="0" eaLnBrk="1" hangingPunct="1">
              <a:defRPr/>
            </a:pPr>
            <a:r>
              <a:rPr lang="en-US" altLang="ar-IQ" dirty="0"/>
              <a:t>doesn’t wick		                               wicks/ bacteria</a:t>
            </a:r>
          </a:p>
          <a:p>
            <a:pPr algn="l" rtl="0" eaLnBrk="1" hangingPunct="1">
              <a:defRPr/>
            </a:pPr>
            <a:r>
              <a:rPr lang="en-US" altLang="ar-IQ" dirty="0"/>
              <a:t>poor knot security	                              good knot security</a:t>
            </a:r>
          </a:p>
          <a:p>
            <a:pPr algn="l" rtl="0" eaLnBrk="1" hangingPunct="1">
              <a:defRPr/>
            </a:pPr>
            <a:r>
              <a:rPr lang="en-US" altLang="ar-IQ" b="1" dirty="0"/>
              <a:t>- </a:t>
            </a:r>
            <a:r>
              <a:rPr lang="en-US" altLang="ar-IQ" dirty="0"/>
              <a:t>tissue reaction	                             </a:t>
            </a:r>
            <a:r>
              <a:rPr lang="en-US" altLang="ar-IQ" b="1" dirty="0"/>
              <a:t>+</a:t>
            </a:r>
            <a:r>
              <a:rPr lang="en-US" altLang="ar-IQ" dirty="0"/>
              <a:t>tissue reaction</a:t>
            </a:r>
          </a:p>
        </p:txBody>
      </p:sp>
      <p:sp>
        <p:nvSpPr>
          <p:cNvPr id="21508" name="Line 5"/>
          <p:cNvSpPr>
            <a:spLocks noChangeShapeType="1"/>
          </p:cNvSpPr>
          <p:nvPr/>
        </p:nvSpPr>
        <p:spPr bwMode="auto">
          <a:xfrm>
            <a:off x="5715000" y="1295400"/>
            <a:ext cx="0" cy="449580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1854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bldLvl="2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Natural Vs. Synthetic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905000"/>
            <a:ext cx="4033838" cy="4114800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altLang="ar-IQ" sz="4000" dirty="0"/>
              <a:t>Natural:</a:t>
            </a:r>
          </a:p>
          <a:p>
            <a:pPr lvl="1" algn="l" rtl="0" eaLnBrk="1" hangingPunct="1">
              <a:defRPr/>
            </a:pPr>
            <a:r>
              <a:rPr lang="en-US" altLang="ar-IQ" dirty="0"/>
              <a:t>Gut</a:t>
            </a:r>
          </a:p>
          <a:p>
            <a:pPr lvl="1" algn="l" rtl="0" eaLnBrk="1" hangingPunct="1">
              <a:defRPr/>
            </a:pPr>
            <a:r>
              <a:rPr lang="en-US" altLang="ar-IQ" dirty="0"/>
              <a:t>Chromic Gut</a:t>
            </a:r>
          </a:p>
          <a:p>
            <a:pPr lvl="1" algn="l" rtl="0" eaLnBrk="1" hangingPunct="1">
              <a:defRPr/>
            </a:pPr>
            <a:r>
              <a:rPr lang="en-US" altLang="ar-IQ" dirty="0"/>
              <a:t>Collagen</a:t>
            </a:r>
          </a:p>
          <a:p>
            <a:pPr algn="l" rtl="0" eaLnBrk="1" hangingPunct="1">
              <a:defRPr/>
            </a:pPr>
            <a:r>
              <a:rPr lang="en-US" altLang="ar-IQ" dirty="0"/>
              <a:t>All are absorbable</a:t>
            </a:r>
          </a:p>
        </p:txBody>
      </p:sp>
      <p:pic>
        <p:nvPicPr>
          <p:cNvPr id="22532" name="Picture 11" descr="pasteur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40513" y="1905000"/>
            <a:ext cx="310515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0721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The Ideal Suture Material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84425" y="2590800"/>
            <a:ext cx="5245100" cy="3429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ar-IQ"/>
              <a:t>Can be used in any tissue</a:t>
            </a:r>
          </a:p>
          <a:p>
            <a:pPr eaLnBrk="1" hangingPunct="1">
              <a:defRPr/>
            </a:pPr>
            <a:r>
              <a:rPr lang="en-US" altLang="ar-IQ"/>
              <a:t>Easy to handle</a:t>
            </a:r>
          </a:p>
          <a:p>
            <a:pPr eaLnBrk="1" hangingPunct="1">
              <a:defRPr/>
            </a:pPr>
            <a:r>
              <a:rPr lang="en-US" altLang="ar-IQ"/>
              <a:t>Good knot security</a:t>
            </a:r>
          </a:p>
          <a:p>
            <a:pPr eaLnBrk="1" hangingPunct="1">
              <a:defRPr/>
            </a:pPr>
            <a:r>
              <a:rPr lang="en-US" altLang="ar-IQ"/>
              <a:t>Minimal tissue reaction</a:t>
            </a:r>
          </a:p>
        </p:txBody>
      </p:sp>
      <p:pic>
        <p:nvPicPr>
          <p:cNvPr id="5124" name="Picture 7" descr="sururekn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126" y="1676400"/>
            <a:ext cx="29718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83448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Gut/ Chromic Gut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905000"/>
            <a:ext cx="4033838" cy="4114800"/>
          </a:xfrm>
        </p:spPr>
        <p:txBody>
          <a:bodyPr/>
          <a:lstStyle/>
          <a:p>
            <a:pPr algn="l" rtl="0" eaLnBrk="1" hangingPunct="1">
              <a:lnSpc>
                <a:spcPct val="90000"/>
              </a:lnSpc>
              <a:defRPr/>
            </a:pPr>
            <a:r>
              <a:rPr lang="en-US" altLang="ar-IQ"/>
              <a:t>Made of submucosa of small intestines</a:t>
            </a:r>
          </a:p>
          <a:p>
            <a:pPr algn="l" rtl="0" eaLnBrk="1" hangingPunct="1">
              <a:lnSpc>
                <a:spcPct val="90000"/>
              </a:lnSpc>
              <a:defRPr/>
            </a:pPr>
            <a:endParaRPr lang="en-US" altLang="ar-IQ"/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altLang="ar-IQ"/>
              <a:t>Multifilament</a:t>
            </a:r>
          </a:p>
          <a:p>
            <a:pPr algn="l" rtl="0" eaLnBrk="1" hangingPunct="1">
              <a:lnSpc>
                <a:spcPct val="90000"/>
              </a:lnSpc>
              <a:defRPr/>
            </a:pPr>
            <a:endParaRPr lang="en-US" altLang="ar-IQ"/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altLang="ar-IQ"/>
              <a:t>Breaks down by phagocytosis: inflammatory reaction common</a:t>
            </a:r>
          </a:p>
        </p:txBody>
      </p:sp>
      <p:pic>
        <p:nvPicPr>
          <p:cNvPr id="14356" name="Picture 20" descr="bd13727_"/>
          <p:cNvPicPr>
            <a:picLocks noGrp="1" noChangeAspect="1" noChangeArrowheads="1" noCrop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34200" y="1066800"/>
            <a:ext cx="3048000" cy="19192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Gut/ Chromic Gut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1" y="1905000"/>
            <a:ext cx="4760913" cy="4495800"/>
          </a:xfrm>
        </p:spPr>
        <p:txBody>
          <a:bodyPr/>
          <a:lstStyle/>
          <a:p>
            <a:pPr algn="l" rtl="0" eaLnBrk="1" hangingPunct="1">
              <a:lnSpc>
                <a:spcPct val="90000"/>
              </a:lnSpc>
              <a:defRPr/>
            </a:pPr>
            <a:r>
              <a:rPr lang="en-US" altLang="ar-IQ"/>
              <a:t>Chromic: tanned, lasts longer, less reactive</a:t>
            </a:r>
          </a:p>
          <a:p>
            <a:pPr algn="l" rtl="0" eaLnBrk="1" hangingPunct="1">
              <a:lnSpc>
                <a:spcPct val="90000"/>
              </a:lnSpc>
              <a:defRPr/>
            </a:pPr>
            <a:endParaRPr lang="en-US" altLang="ar-IQ"/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altLang="ar-IQ"/>
              <a:t>Easy handling</a:t>
            </a:r>
          </a:p>
          <a:p>
            <a:pPr algn="l" rtl="0" eaLnBrk="1" hangingPunct="1">
              <a:lnSpc>
                <a:spcPct val="90000"/>
              </a:lnSpc>
              <a:defRPr/>
            </a:pPr>
            <a:endParaRPr lang="en-US" altLang="ar-IQ"/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altLang="ar-IQ"/>
              <a:t>Plain: 3-5 days </a:t>
            </a: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altLang="ar-IQ"/>
              <a:t>Chromic: 10-15 days</a:t>
            </a:r>
          </a:p>
          <a:p>
            <a:pPr algn="l" rtl="0" eaLnBrk="1" hangingPunct="1">
              <a:lnSpc>
                <a:spcPct val="90000"/>
              </a:lnSpc>
              <a:defRPr/>
            </a:pPr>
            <a:endParaRPr lang="en-US" altLang="ar-IQ"/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altLang="ar-IQ"/>
              <a:t>Bacteria love this stuff!</a:t>
            </a:r>
          </a:p>
        </p:txBody>
      </p:sp>
      <p:pic>
        <p:nvPicPr>
          <p:cNvPr id="24581" name="Picture 19" descr="chromicgut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43800" y="381000"/>
            <a:ext cx="2819400" cy="1606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le 11"/>
          <p:cNvSpPr>
            <a:spLocks noChangeArrowheads="1"/>
          </p:cNvSpPr>
          <p:nvPr/>
        </p:nvSpPr>
        <p:spPr bwMode="auto">
          <a:xfrm>
            <a:off x="1524000" y="278130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ar-IQ" altLang="ar-IQ" sz="1800"/>
          </a:p>
        </p:txBody>
      </p:sp>
    </p:spTree>
    <p:extLst>
      <p:ext uri="{BB962C8B-B14F-4D97-AF65-F5344CB8AC3E}">
        <p14:creationId xmlns:p14="http://schemas.microsoft.com/office/powerpoint/2010/main" val="413777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Collagen and Silk</a:t>
            </a:r>
          </a:p>
        </p:txBody>
      </p:sp>
      <p:pic>
        <p:nvPicPr>
          <p:cNvPr id="25603" name="Picture 9" descr="j0149494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087" y="3025743"/>
            <a:ext cx="2039825" cy="1873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176964" y="1905000"/>
            <a:ext cx="4033837" cy="4114800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altLang="ar-IQ"/>
              <a:t>Natural sutures</a:t>
            </a:r>
          </a:p>
          <a:p>
            <a:pPr algn="l" rtl="0" eaLnBrk="1" hangingPunct="1">
              <a:defRPr/>
            </a:pPr>
            <a:endParaRPr lang="en-US" altLang="ar-IQ"/>
          </a:p>
          <a:p>
            <a:pPr algn="l" rtl="0" eaLnBrk="1" hangingPunct="1">
              <a:defRPr/>
            </a:pPr>
            <a:r>
              <a:rPr lang="en-US" altLang="ar-IQ"/>
              <a:t>VERY reactive, absorbable</a:t>
            </a:r>
          </a:p>
          <a:p>
            <a:pPr algn="l" rtl="0" eaLnBrk="1" hangingPunct="1">
              <a:defRPr/>
            </a:pPr>
            <a:endParaRPr lang="en-US" altLang="ar-IQ"/>
          </a:p>
          <a:p>
            <a:pPr algn="l" rtl="0" eaLnBrk="1" hangingPunct="1">
              <a:defRPr/>
            </a:pPr>
            <a:r>
              <a:rPr lang="en-US" altLang="ar-IQ"/>
              <a:t>Ophthalmic surgery only</a:t>
            </a:r>
          </a:p>
        </p:txBody>
      </p:sp>
    </p:spTree>
    <p:extLst>
      <p:ext uri="{BB962C8B-B14F-4D97-AF65-F5344CB8AC3E}">
        <p14:creationId xmlns:p14="http://schemas.microsoft.com/office/powerpoint/2010/main" val="1921155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Vicryl (Polyglactin 910)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altLang="ar-IQ"/>
              <a:t>Braided, synthetic, absorbable</a:t>
            </a:r>
          </a:p>
          <a:p>
            <a:pPr algn="l" rtl="0" eaLnBrk="1" hangingPunct="1">
              <a:defRPr/>
            </a:pPr>
            <a:r>
              <a:rPr lang="en-US" altLang="ar-IQ"/>
              <a:t>Stronger than gut: retains strength 3 weeks </a:t>
            </a:r>
          </a:p>
          <a:p>
            <a:pPr algn="l" rtl="0" eaLnBrk="1" hangingPunct="1">
              <a:defRPr/>
            </a:pPr>
            <a:r>
              <a:rPr lang="en-US" altLang="ar-IQ"/>
              <a:t>Broken down by enzymes, not phagocytosis</a:t>
            </a:r>
          </a:p>
          <a:p>
            <a:pPr algn="l" rtl="0" eaLnBrk="1" hangingPunct="1">
              <a:defRPr/>
            </a:pPr>
            <a:r>
              <a:rPr lang="en-US" altLang="ar-IQ"/>
              <a:t>Break-down products inhibit bacterial growth</a:t>
            </a:r>
          </a:p>
          <a:p>
            <a:pPr lvl="1" algn="l" rtl="0" eaLnBrk="1" hangingPunct="1">
              <a:defRPr/>
            </a:pPr>
            <a:r>
              <a:rPr lang="en-US" altLang="ar-IQ"/>
              <a:t>Can use in contaminated wounds, unlike other multifilaments</a:t>
            </a:r>
          </a:p>
        </p:txBody>
      </p:sp>
      <p:pic>
        <p:nvPicPr>
          <p:cNvPr id="26628" name="Picture 5" descr="s_vicry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381001"/>
            <a:ext cx="2438400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429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Dexon and PGA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altLang="ar-IQ"/>
              <a:t>Polymer of glycolic acids</a:t>
            </a:r>
          </a:p>
          <a:p>
            <a:pPr algn="l" rtl="0" eaLnBrk="1" hangingPunct="1">
              <a:defRPr/>
            </a:pPr>
            <a:r>
              <a:rPr lang="en-US" altLang="ar-IQ">
                <a:solidFill>
                  <a:srgbClr val="0066FF"/>
                </a:solidFill>
              </a:rPr>
              <a:t>Braided, synthetic, absorbable</a:t>
            </a:r>
          </a:p>
          <a:p>
            <a:pPr algn="l" rtl="0" eaLnBrk="1" hangingPunct="1">
              <a:defRPr/>
            </a:pPr>
            <a:r>
              <a:rPr lang="en-US" altLang="ar-IQ"/>
              <a:t>Broken down by enzymes</a:t>
            </a:r>
          </a:p>
          <a:p>
            <a:pPr algn="l" rtl="0" eaLnBrk="1" hangingPunct="1">
              <a:defRPr/>
            </a:pPr>
            <a:r>
              <a:rPr lang="en-US" altLang="ar-IQ"/>
              <a:t>Both PGA and dexon have increased tissue drag, good knot security</a:t>
            </a:r>
          </a:p>
          <a:p>
            <a:pPr algn="l" rtl="0" eaLnBrk="1" hangingPunct="1">
              <a:defRPr/>
            </a:pPr>
            <a:r>
              <a:rPr lang="en-US" altLang="ar-IQ"/>
              <a:t>Both are stronger than gut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524000" y="2955925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ar-IQ" altLang="ar-IQ" sz="1800"/>
          </a:p>
        </p:txBody>
      </p:sp>
      <p:pic>
        <p:nvPicPr>
          <p:cNvPr id="27653" name="Picture 6" descr="dex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81001"/>
            <a:ext cx="243840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58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PDS (polydioxine)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altLang="ar-IQ"/>
              <a:t>Monofilament (less drag, worse knot security – lots of “memory”)</a:t>
            </a:r>
          </a:p>
          <a:p>
            <a:pPr algn="l" rtl="0" eaLnBrk="1" hangingPunct="1">
              <a:defRPr/>
            </a:pPr>
            <a:r>
              <a:rPr lang="en-US" altLang="ar-IQ"/>
              <a:t>Synthetic, absorbable</a:t>
            </a:r>
          </a:p>
          <a:p>
            <a:pPr algn="l" rtl="0" eaLnBrk="1" hangingPunct="1">
              <a:defRPr/>
            </a:pPr>
            <a:r>
              <a:rPr lang="en-US" altLang="ar-IQ"/>
              <a:t>Very good tensile strength (better than gut, vicryl, dexon) which lasts months</a:t>
            </a:r>
          </a:p>
          <a:p>
            <a:pPr algn="l" rtl="0" eaLnBrk="1" hangingPunct="1">
              <a:defRPr/>
            </a:pPr>
            <a:r>
              <a:rPr lang="en-US" altLang="ar-IQ"/>
              <a:t>Absorbed completely by 182 days</a:t>
            </a:r>
          </a:p>
        </p:txBody>
      </p:sp>
    </p:spTree>
    <p:extLst>
      <p:ext uri="{BB962C8B-B14F-4D97-AF65-F5344CB8AC3E}">
        <p14:creationId xmlns:p14="http://schemas.microsoft.com/office/powerpoint/2010/main" val="323292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>
                <a:solidFill>
                  <a:srgbClr val="0066FF"/>
                </a:solidFill>
              </a:rPr>
              <a:t>M</a:t>
            </a:r>
            <a:r>
              <a:rPr lang="en-US" altLang="ar-IQ"/>
              <a:t>axon (polyglyconate)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altLang="ar-IQ">
                <a:solidFill>
                  <a:srgbClr val="0066FF"/>
                </a:solidFill>
              </a:rPr>
              <a:t>M</a:t>
            </a:r>
            <a:r>
              <a:rPr lang="en-US" altLang="ar-IQ"/>
              <a:t>onofilament- </a:t>
            </a:r>
            <a:r>
              <a:rPr lang="en-US" altLang="ar-IQ">
                <a:solidFill>
                  <a:srgbClr val="0066FF"/>
                </a:solidFill>
              </a:rPr>
              <a:t>m</a:t>
            </a:r>
            <a:r>
              <a:rPr lang="en-US" altLang="ar-IQ"/>
              <a:t>emory</a:t>
            </a:r>
          </a:p>
          <a:p>
            <a:pPr algn="l" rtl="0" eaLnBrk="1" hangingPunct="1">
              <a:defRPr/>
            </a:pPr>
            <a:r>
              <a:rPr lang="en-US" altLang="ar-IQ"/>
              <a:t>Synthetic Absorbable</a:t>
            </a:r>
          </a:p>
          <a:p>
            <a:pPr algn="l" rtl="0" eaLnBrk="1" hangingPunct="1">
              <a:defRPr/>
            </a:pPr>
            <a:r>
              <a:rPr lang="en-US" altLang="ar-IQ"/>
              <a:t>Very little tissue drag</a:t>
            </a:r>
          </a:p>
          <a:p>
            <a:pPr algn="l" rtl="0" eaLnBrk="1" hangingPunct="1">
              <a:defRPr/>
            </a:pPr>
            <a:r>
              <a:rPr lang="en-US" altLang="ar-IQ"/>
              <a:t>Poor knot security</a:t>
            </a:r>
          </a:p>
          <a:p>
            <a:pPr algn="l" rtl="0" eaLnBrk="1" hangingPunct="1">
              <a:defRPr/>
            </a:pPr>
            <a:r>
              <a:rPr lang="en-US" altLang="ar-IQ"/>
              <a:t>Very strong</a:t>
            </a:r>
          </a:p>
          <a:p>
            <a:pPr algn="l" rtl="0" eaLnBrk="1" hangingPunct="1">
              <a:defRPr/>
            </a:pPr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411646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NONABSORBABLE SUTURES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altLang="ar-IQ"/>
              <a:t>Natural or Synthetic</a:t>
            </a:r>
          </a:p>
          <a:p>
            <a:pPr algn="l" rtl="0" eaLnBrk="1" hangingPunct="1">
              <a:defRPr/>
            </a:pPr>
            <a:r>
              <a:rPr lang="en-US" altLang="ar-IQ"/>
              <a:t>Monofilament or multifilament</a:t>
            </a:r>
          </a:p>
        </p:txBody>
      </p:sp>
      <p:sp>
        <p:nvSpPr>
          <p:cNvPr id="30724" name="Rectangle 6"/>
          <p:cNvSpPr>
            <a:spLocks noChangeArrowheads="1"/>
          </p:cNvSpPr>
          <p:nvPr/>
        </p:nvSpPr>
        <p:spPr bwMode="auto">
          <a:xfrm>
            <a:off x="1525588" y="1925638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ar-IQ" altLang="ar-IQ" sz="1800"/>
          </a:p>
        </p:txBody>
      </p:sp>
      <p:grpSp>
        <p:nvGrpSpPr>
          <p:cNvPr id="30725" name="Group 10"/>
          <p:cNvGrpSpPr>
            <a:grpSpLocks/>
          </p:cNvGrpSpPr>
          <p:nvPr/>
        </p:nvGrpSpPr>
        <p:grpSpPr bwMode="auto">
          <a:xfrm>
            <a:off x="3863975" y="1925638"/>
            <a:ext cx="4465638" cy="2927350"/>
            <a:chOff x="0" y="0"/>
            <a:chExt cx="2813" cy="1844"/>
          </a:xfrm>
        </p:grpSpPr>
        <p:sp>
          <p:nvSpPr>
            <p:cNvPr id="30726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20000"/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ahoma" panose="020B0604030504040204" pitchFamily="34" charset="0"/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20000"/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Tahoma" panose="020B0604030504040204" pitchFamily="34" charset="0"/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v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v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v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v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v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ar-IQ" altLang="ar-IQ" sz="1800"/>
            </a:p>
          </p:txBody>
        </p:sp>
        <p:sp>
          <p:nvSpPr>
            <p:cNvPr id="30727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2813" cy="18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b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20000"/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ahoma" panose="020B0604030504040204" pitchFamily="34" charset="0"/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20000"/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Tahoma" panose="020B0604030504040204" pitchFamily="34" charset="0"/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v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v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v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v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v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ar-IQ" sz="2400">
                  <a:latin typeface="Times New Roman" panose="02020603050405020304" pitchFamily="18" charset="0"/>
                </a:rPr>
                <a:t>  </a:t>
              </a:r>
              <a:r>
                <a:rPr lang="en-US" altLang="ar-IQ" sz="18600">
                  <a:latin typeface="Times New Roman" panose="02020603050405020304" pitchFamily="18" charset="0"/>
                </a:rPr>
                <a:t> </a:t>
              </a:r>
              <a:r>
                <a:rPr lang="en-US" altLang="ar-IQ" sz="2400">
                  <a:latin typeface="Times New Roman" panose="02020603050405020304" pitchFamily="18" charset="0"/>
                </a:rPr>
                <a:t>                         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32895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NYLON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altLang="ar-IQ"/>
              <a:t>Synthetic</a:t>
            </a:r>
          </a:p>
          <a:p>
            <a:pPr algn="l" rtl="0" eaLnBrk="1" hangingPunct="1">
              <a:defRPr/>
            </a:pPr>
            <a:r>
              <a:rPr lang="en-US" altLang="ar-IQ"/>
              <a:t>Mono or Multifilament</a:t>
            </a:r>
          </a:p>
          <a:p>
            <a:pPr algn="l" rtl="0" eaLnBrk="1" hangingPunct="1">
              <a:defRPr/>
            </a:pPr>
            <a:r>
              <a:rPr lang="en-US" altLang="ar-IQ"/>
              <a:t>Memory</a:t>
            </a:r>
          </a:p>
          <a:p>
            <a:pPr algn="l" rtl="0" eaLnBrk="1" hangingPunct="1">
              <a:defRPr/>
            </a:pPr>
            <a:r>
              <a:rPr lang="en-US" altLang="ar-IQ"/>
              <a:t>Very little tissue reaction</a:t>
            </a:r>
          </a:p>
          <a:p>
            <a:pPr algn="l" rtl="0" eaLnBrk="1" hangingPunct="1">
              <a:defRPr/>
            </a:pPr>
            <a:r>
              <a:rPr lang="en-US" altLang="ar-IQ"/>
              <a:t>Poor knot security</a:t>
            </a:r>
          </a:p>
        </p:txBody>
      </p:sp>
    </p:spTree>
    <p:extLst>
      <p:ext uri="{BB962C8B-B14F-4D97-AF65-F5344CB8AC3E}">
        <p14:creationId xmlns:p14="http://schemas.microsoft.com/office/powerpoint/2010/main" val="203260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Polymerized Caprolactum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altLang="ar-IQ"/>
              <a:t>Vetafil, Braunamid, Supramid</a:t>
            </a:r>
          </a:p>
          <a:p>
            <a:pPr algn="l" rtl="0" eaLnBrk="1" hangingPunct="1">
              <a:defRPr/>
            </a:pPr>
            <a:r>
              <a:rPr lang="en-US" altLang="ar-IQ"/>
              <a:t>Multifilament suture with protein coating</a:t>
            </a:r>
          </a:p>
          <a:p>
            <a:pPr algn="l" rtl="0" eaLnBrk="1" hangingPunct="1">
              <a:defRPr/>
            </a:pPr>
            <a:r>
              <a:rPr lang="en-US" altLang="ar-IQ"/>
              <a:t>Synthetic</a:t>
            </a:r>
          </a:p>
          <a:p>
            <a:pPr algn="l" rtl="0" eaLnBrk="1" hangingPunct="1">
              <a:defRPr/>
            </a:pPr>
            <a:r>
              <a:rPr lang="en-US" altLang="ar-IQ"/>
              <a:t>Good knot security, easy handling</a:t>
            </a:r>
          </a:p>
          <a:p>
            <a:pPr algn="l" rtl="0" eaLnBrk="1" hangingPunct="1">
              <a:defRPr/>
            </a:pPr>
            <a:r>
              <a:rPr lang="en-US" altLang="ar-IQ"/>
              <a:t>Not very reactive</a:t>
            </a:r>
          </a:p>
          <a:p>
            <a:pPr algn="l" rtl="0" eaLnBrk="1" hangingPunct="1">
              <a:defRPr/>
            </a:pPr>
            <a:r>
              <a:rPr lang="en-US" altLang="ar-IQ"/>
              <a:t>Don’t use in contaminated wound</a:t>
            </a:r>
          </a:p>
          <a:p>
            <a:pPr algn="l" rtl="0" eaLnBrk="1" hangingPunct="1">
              <a:defRPr/>
            </a:pPr>
            <a:r>
              <a:rPr lang="en-US" altLang="ar-IQ"/>
              <a:t>Usually comes on a reel</a:t>
            </a:r>
          </a:p>
        </p:txBody>
      </p:sp>
    </p:spTree>
    <p:extLst>
      <p:ext uri="{BB962C8B-B14F-4D97-AF65-F5344CB8AC3E}">
        <p14:creationId xmlns:p14="http://schemas.microsoft.com/office/powerpoint/2010/main" val="3929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The Ideal Suture Material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905000"/>
            <a:ext cx="5486400" cy="4114800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altLang="ar-IQ"/>
              <a:t>Unfriendly to bacteria</a:t>
            </a:r>
          </a:p>
          <a:p>
            <a:pPr algn="l" rtl="0" eaLnBrk="1" hangingPunct="1">
              <a:defRPr/>
            </a:pPr>
            <a:endParaRPr lang="en-US" altLang="ar-IQ"/>
          </a:p>
          <a:p>
            <a:pPr algn="l" rtl="0" eaLnBrk="1" hangingPunct="1">
              <a:defRPr/>
            </a:pPr>
            <a:r>
              <a:rPr lang="en-US" altLang="ar-IQ"/>
              <a:t>Strong yet small</a:t>
            </a:r>
          </a:p>
          <a:p>
            <a:pPr algn="l" rtl="0" eaLnBrk="1" hangingPunct="1">
              <a:defRPr/>
            </a:pPr>
            <a:endParaRPr lang="en-US" altLang="ar-IQ"/>
          </a:p>
          <a:p>
            <a:pPr algn="l" rtl="0" eaLnBrk="1" hangingPunct="1">
              <a:defRPr/>
            </a:pPr>
            <a:r>
              <a:rPr lang="en-US" altLang="ar-IQ"/>
              <a:t>Won’t tear through tissues</a:t>
            </a:r>
          </a:p>
          <a:p>
            <a:pPr algn="l" rtl="0" eaLnBrk="1" hangingPunct="1">
              <a:defRPr/>
            </a:pPr>
            <a:endParaRPr lang="en-US" altLang="ar-IQ"/>
          </a:p>
          <a:p>
            <a:pPr algn="l" rtl="0" eaLnBrk="1" hangingPunct="1">
              <a:defRPr/>
            </a:pPr>
            <a:r>
              <a:rPr lang="en-US" altLang="ar-IQ"/>
              <a:t>Cheap</a:t>
            </a:r>
          </a:p>
        </p:txBody>
      </p:sp>
      <p:pic>
        <p:nvPicPr>
          <p:cNvPr id="6148" name="Picture 5" descr="an00106_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105" y="1905000"/>
            <a:ext cx="4034320" cy="3464719"/>
          </a:xfrm>
        </p:spPr>
      </p:pic>
    </p:spTree>
    <p:extLst>
      <p:ext uri="{BB962C8B-B14F-4D97-AF65-F5344CB8AC3E}">
        <p14:creationId xmlns:p14="http://schemas.microsoft.com/office/powerpoint/2010/main" val="7223303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Polypropylene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altLang="ar-IQ"/>
              <a:t>Prolene, Surgilene</a:t>
            </a:r>
          </a:p>
          <a:p>
            <a:pPr algn="l" rtl="0" eaLnBrk="1" hangingPunct="1">
              <a:defRPr/>
            </a:pPr>
            <a:r>
              <a:rPr lang="en-US" altLang="ar-IQ"/>
              <a:t>Monofilament, Synthetic</a:t>
            </a:r>
          </a:p>
          <a:p>
            <a:pPr algn="l" rtl="0" eaLnBrk="1" hangingPunct="1">
              <a:defRPr/>
            </a:pPr>
            <a:r>
              <a:rPr lang="en-US" altLang="ar-IQ"/>
              <a:t>Won’t lose tensile strength over time</a:t>
            </a:r>
          </a:p>
          <a:p>
            <a:pPr algn="l" rtl="0" eaLnBrk="1" hangingPunct="1">
              <a:defRPr/>
            </a:pPr>
            <a:r>
              <a:rPr lang="en-US" altLang="ar-IQ"/>
              <a:t>Good knot security</a:t>
            </a:r>
          </a:p>
          <a:p>
            <a:pPr algn="l" rtl="0" eaLnBrk="1" hangingPunct="1">
              <a:defRPr/>
            </a:pPr>
            <a:r>
              <a:rPr lang="en-US" altLang="ar-IQ"/>
              <a:t>Very little tissue reaction</a:t>
            </a:r>
          </a:p>
        </p:txBody>
      </p:sp>
    </p:spTree>
    <p:extLst>
      <p:ext uri="{BB962C8B-B14F-4D97-AF65-F5344CB8AC3E}">
        <p14:creationId xmlns:p14="http://schemas.microsoft.com/office/powerpoint/2010/main" val="118644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Stainless Steel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altLang="ar-IQ"/>
              <a:t>Monofilament </a:t>
            </a:r>
          </a:p>
          <a:p>
            <a:pPr algn="l" rtl="0" eaLnBrk="1" hangingPunct="1">
              <a:defRPr/>
            </a:pPr>
            <a:r>
              <a:rPr lang="en-US" altLang="ar-IQ"/>
              <a:t>Strongest !</a:t>
            </a:r>
          </a:p>
          <a:p>
            <a:pPr algn="l" rtl="0" eaLnBrk="1" hangingPunct="1">
              <a:defRPr/>
            </a:pPr>
            <a:r>
              <a:rPr lang="en-US" altLang="ar-IQ"/>
              <a:t>Great knot security</a:t>
            </a:r>
          </a:p>
          <a:p>
            <a:pPr algn="l" rtl="0" eaLnBrk="1" hangingPunct="1">
              <a:defRPr/>
            </a:pPr>
            <a:r>
              <a:rPr lang="en-US" altLang="ar-IQ"/>
              <a:t>Difficult handling</a:t>
            </a:r>
          </a:p>
          <a:p>
            <a:pPr algn="l" rtl="0" eaLnBrk="1" hangingPunct="1">
              <a:defRPr/>
            </a:pPr>
            <a:r>
              <a:rPr lang="en-US" altLang="ar-IQ"/>
              <a:t>Can cut through tissues</a:t>
            </a:r>
          </a:p>
          <a:p>
            <a:pPr algn="l" rtl="0" eaLnBrk="1" hangingPunct="1">
              <a:defRPr/>
            </a:pPr>
            <a:r>
              <a:rPr lang="en-US" altLang="ar-IQ"/>
              <a:t>Very little tissue reaction, won’t harbor bacteria</a:t>
            </a:r>
          </a:p>
        </p:txBody>
      </p:sp>
    </p:spTree>
    <p:extLst>
      <p:ext uri="{BB962C8B-B14F-4D97-AF65-F5344CB8AC3E}">
        <p14:creationId xmlns:p14="http://schemas.microsoft.com/office/powerpoint/2010/main" val="16404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Suture Sizes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 eaLnBrk="1" hangingPunct="1">
              <a:defRPr/>
            </a:pPr>
            <a:r>
              <a:rPr lang="en-US" altLang="ar-IQ" dirty="0"/>
              <a:t>Sized #5-4-3-2-1-0-00-000-0000…30-0</a:t>
            </a:r>
          </a:p>
          <a:p>
            <a:pPr lvl="3" algn="l" rtl="0">
              <a:defRPr/>
            </a:pPr>
            <a:r>
              <a:rPr lang="en-US" altLang="ar-IQ" dirty="0"/>
              <a:t>   BIGGER  &gt;&gt;&gt;&gt;&gt;&gt;&gt;&gt;&gt;&gt;&gt;&gt;&gt;&gt;&gt;&gt;SMALLER</a:t>
            </a:r>
          </a:p>
          <a:p>
            <a:pPr algn="l" rtl="0" eaLnBrk="1" hangingPunct="1">
              <a:defRPr/>
            </a:pPr>
            <a:r>
              <a:rPr lang="en-US" altLang="ar-IQ" dirty="0"/>
              <a:t>00 = 2-0, “two ought”</a:t>
            </a:r>
          </a:p>
          <a:p>
            <a:pPr algn="l" rtl="0" eaLnBrk="1" hangingPunct="1">
              <a:defRPr/>
            </a:pPr>
            <a:endParaRPr lang="en-US" altLang="ar-IQ" dirty="0"/>
          </a:p>
          <a:p>
            <a:pPr algn="l" rtl="0" eaLnBrk="1" hangingPunct="1">
              <a:defRPr/>
            </a:pPr>
            <a:r>
              <a:rPr lang="en-US" altLang="ar-IQ" dirty="0"/>
              <a:t>SA : 0 through 3-0  (</a:t>
            </a:r>
            <a:r>
              <a:rPr lang="en-US" altLang="ar-IQ" dirty="0" err="1"/>
              <a:t>Optho</a:t>
            </a:r>
            <a:r>
              <a:rPr lang="en-US" altLang="ar-IQ" dirty="0"/>
              <a:t> 5-0 &gt;&gt;7-0)</a:t>
            </a:r>
          </a:p>
          <a:p>
            <a:pPr algn="l" rtl="0" eaLnBrk="1" hangingPunct="1">
              <a:defRPr/>
            </a:pPr>
            <a:endParaRPr lang="en-US" altLang="ar-IQ" dirty="0"/>
          </a:p>
          <a:p>
            <a:pPr algn="l" rtl="0" eaLnBrk="1" hangingPunct="1">
              <a:defRPr/>
            </a:pPr>
            <a:r>
              <a:rPr lang="en-US" altLang="ar-IQ" dirty="0"/>
              <a:t>LA : 0 through 3</a:t>
            </a:r>
          </a:p>
        </p:txBody>
      </p:sp>
    </p:spTree>
    <p:extLst>
      <p:ext uri="{BB962C8B-B14F-4D97-AF65-F5344CB8AC3E}">
        <p14:creationId xmlns:p14="http://schemas.microsoft.com/office/powerpoint/2010/main" val="2876141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Suture Sizes (cont)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altLang="ar-IQ"/>
              <a:t>Stainless Steel </a:t>
            </a:r>
          </a:p>
          <a:p>
            <a:pPr lvl="1" algn="l" rtl="0" eaLnBrk="1" hangingPunct="1">
              <a:defRPr/>
            </a:pPr>
            <a:r>
              <a:rPr lang="en-US" altLang="ar-IQ"/>
              <a:t>In gauges (like needles)</a:t>
            </a:r>
          </a:p>
          <a:p>
            <a:pPr lvl="2" algn="l" rtl="0" eaLnBrk="1" hangingPunct="1">
              <a:defRPr/>
            </a:pPr>
            <a:r>
              <a:rPr lang="en-US" altLang="ar-IQ"/>
              <a:t>Smaller gauge = bigger, stronger</a:t>
            </a:r>
          </a:p>
          <a:p>
            <a:pPr lvl="2" algn="l" rtl="0" eaLnBrk="1" hangingPunct="1">
              <a:defRPr/>
            </a:pPr>
            <a:r>
              <a:rPr lang="en-US" altLang="ar-IQ"/>
              <a:t>Larger gauge= smaller, finer</a:t>
            </a:r>
          </a:p>
          <a:p>
            <a:pPr lvl="2" algn="l" rtl="0" eaLnBrk="1" hangingPunct="1">
              <a:defRPr/>
            </a:pPr>
            <a:endParaRPr lang="en-US" altLang="ar-IQ"/>
          </a:p>
          <a:p>
            <a:pPr lvl="1" algn="l" rtl="0" eaLnBrk="1" hangingPunct="1">
              <a:defRPr/>
            </a:pPr>
            <a:r>
              <a:rPr lang="en-US" altLang="ar-IQ"/>
              <a:t>26 gauge = “ought”</a:t>
            </a:r>
          </a:p>
          <a:p>
            <a:pPr lvl="1" algn="l" rtl="0" eaLnBrk="1" hangingPunct="1">
              <a:defRPr/>
            </a:pPr>
            <a:r>
              <a:rPr lang="en-US" altLang="ar-IQ"/>
              <a:t>28 gauge = 2-0</a:t>
            </a:r>
          </a:p>
        </p:txBody>
      </p:sp>
    </p:spTree>
    <p:extLst>
      <p:ext uri="{BB962C8B-B14F-4D97-AF65-F5344CB8AC3E}">
        <p14:creationId xmlns:p14="http://schemas.microsoft.com/office/powerpoint/2010/main" val="33899598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" descr="appP31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357495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Skin Staples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1981200"/>
            <a:ext cx="7988300" cy="4040188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altLang="ar-IQ"/>
              <a:t>Very common in human medicine</a:t>
            </a:r>
          </a:p>
          <a:p>
            <a:pPr algn="l" rtl="0" eaLnBrk="1" hangingPunct="1">
              <a:defRPr/>
            </a:pPr>
            <a:r>
              <a:rPr lang="en-US" altLang="ar-IQ"/>
              <a:t>Expensive</a:t>
            </a:r>
          </a:p>
          <a:p>
            <a:pPr algn="l" rtl="0" eaLnBrk="1" hangingPunct="1">
              <a:defRPr/>
            </a:pPr>
            <a:r>
              <a:rPr lang="en-US" altLang="ar-IQ"/>
              <a:t>Very easy</a:t>
            </a:r>
          </a:p>
          <a:p>
            <a:pPr algn="l" rtl="0" eaLnBrk="1" hangingPunct="1">
              <a:defRPr/>
            </a:pPr>
            <a:r>
              <a:rPr lang="en-US" altLang="ar-IQ"/>
              <a:t>Very secure</a:t>
            </a:r>
          </a:p>
          <a:p>
            <a:pPr algn="l" rtl="0" eaLnBrk="1" hangingPunct="1">
              <a:defRPr/>
            </a:pPr>
            <a:r>
              <a:rPr lang="en-US" altLang="ar-IQ"/>
              <a:t>Very little tissue reaction</a:t>
            </a:r>
          </a:p>
          <a:p>
            <a:pPr algn="l" rtl="0" eaLnBrk="1" hangingPunct="1">
              <a:defRPr/>
            </a:pPr>
            <a:r>
              <a:rPr lang="en-US" altLang="ar-IQ"/>
              <a:t>Removal = </a:t>
            </a:r>
          </a:p>
          <a:p>
            <a:pPr lvl="1" algn="l" rtl="0" eaLnBrk="1" hangingPunct="1">
              <a:defRPr/>
            </a:pPr>
            <a:r>
              <a:rPr lang="en-US" altLang="ar-IQ"/>
              <a:t>Special tool required</a:t>
            </a:r>
          </a:p>
        </p:txBody>
      </p:sp>
    </p:spTree>
    <p:extLst>
      <p:ext uri="{BB962C8B-B14F-4D97-AF65-F5344CB8AC3E}">
        <p14:creationId xmlns:p14="http://schemas.microsoft.com/office/powerpoint/2010/main" val="182006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Tissue Adhesive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905000"/>
            <a:ext cx="4033838" cy="4114800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altLang="ar-IQ"/>
              <a:t>Nexaband, Vetbond, and others</a:t>
            </a:r>
          </a:p>
          <a:p>
            <a:pPr algn="l" rtl="0" eaLnBrk="1" hangingPunct="1">
              <a:defRPr/>
            </a:pPr>
            <a:endParaRPr lang="en-US" altLang="ar-IQ"/>
          </a:p>
          <a:p>
            <a:pPr algn="l" rtl="0" eaLnBrk="1" hangingPunct="1">
              <a:defRPr/>
            </a:pPr>
            <a:r>
              <a:rPr lang="en-US" altLang="ar-IQ"/>
              <a:t>Little strength</a:t>
            </a:r>
          </a:p>
          <a:p>
            <a:pPr algn="l" rtl="0" eaLnBrk="1" hangingPunct="1">
              <a:defRPr/>
            </a:pPr>
            <a:endParaRPr lang="en-US" altLang="ar-IQ"/>
          </a:p>
          <a:p>
            <a:pPr algn="l" rtl="0" eaLnBrk="1" hangingPunct="1">
              <a:defRPr/>
            </a:pPr>
            <a:r>
              <a:rPr lang="en-US" altLang="ar-IQ"/>
              <a:t>Should not be placed between skin layers or inside body</a:t>
            </a:r>
          </a:p>
        </p:txBody>
      </p:sp>
      <p:pic>
        <p:nvPicPr>
          <p:cNvPr id="38916" name="Picture 14" descr="vetbo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1" y="1600200"/>
            <a:ext cx="244792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22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C:\Users\ِAhmed Munahi\AppData\Local\Microsoft\Windows\INetCacheContent.Word\Captu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02778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C:\Users\ِAhmed Munahi\AppData\Local\Microsoft\Windows\INetCacheContent.Word\e4028e8e7cf81dd9e817ea55084b26a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47955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C:\Users\ِAhmed Munahi\AppData\Local\Microsoft\Windows\INetCacheContent.Word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2488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C:\Users\ِAhmed Munahi\AppData\Local\Microsoft\Windows\INetCacheContent.Word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-6350"/>
            <a:ext cx="434340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5" descr="C:\Users\ِAhmed Munahi\AppData\Local\Microsoft\Windows\INetCacheContent.Word\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6350"/>
            <a:ext cx="480060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9331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What’s It Used for?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altLang="ar-IQ"/>
              <a:t>To bring tissue edges together and speed wound healing (=tissue apposition)</a:t>
            </a:r>
          </a:p>
          <a:p>
            <a:pPr algn="l" rtl="0" eaLnBrk="1" hangingPunct="1">
              <a:defRPr/>
            </a:pPr>
            <a:endParaRPr lang="en-US" altLang="ar-IQ"/>
          </a:p>
          <a:p>
            <a:pPr algn="l" rtl="0" eaLnBrk="1" hangingPunct="1">
              <a:defRPr/>
            </a:pPr>
            <a:r>
              <a:rPr lang="en-US" altLang="ar-IQ"/>
              <a:t>Orthopedic surgery to help stabilize joints</a:t>
            </a:r>
          </a:p>
          <a:p>
            <a:pPr lvl="1" algn="l" rtl="0" eaLnBrk="1" hangingPunct="1">
              <a:defRPr/>
            </a:pPr>
            <a:r>
              <a:rPr lang="en-US" altLang="ar-IQ"/>
              <a:t>Repair ligaments</a:t>
            </a:r>
          </a:p>
          <a:p>
            <a:pPr lvl="1" algn="l" rtl="0" eaLnBrk="1" hangingPunct="1">
              <a:defRPr/>
            </a:pPr>
            <a:endParaRPr lang="en-US" altLang="ar-IQ"/>
          </a:p>
          <a:p>
            <a:pPr algn="l" rtl="0" eaLnBrk="1" hangingPunct="1">
              <a:defRPr/>
            </a:pPr>
            <a:r>
              <a:rPr lang="en-US" altLang="ar-IQ"/>
              <a:t>Ligate vessels or tissues</a:t>
            </a:r>
          </a:p>
        </p:txBody>
      </p:sp>
    </p:spTree>
    <p:extLst>
      <p:ext uri="{BB962C8B-B14F-4D97-AF65-F5344CB8AC3E}">
        <p14:creationId xmlns:p14="http://schemas.microsoft.com/office/powerpoint/2010/main" val="20973943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Instrument  tying</a:t>
            </a:r>
            <a:endParaRPr lang="ar-IQ" dirty="0"/>
          </a:p>
        </p:txBody>
      </p:sp>
      <p:pic>
        <p:nvPicPr>
          <p:cNvPr id="44035" name="Content Placeholder 3" descr="instrument ti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067" y="984250"/>
            <a:ext cx="4267200" cy="543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47391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Knot Strength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altLang="ar-IQ"/>
              <a:t>Generally 4 “throws” for &gt;90% knot security (nylon may need 5)</a:t>
            </a:r>
          </a:p>
          <a:p>
            <a:pPr lvl="1" algn="l" rtl="0" eaLnBrk="1" hangingPunct="1">
              <a:defRPr/>
            </a:pPr>
            <a:r>
              <a:rPr lang="en-US" altLang="ar-IQ"/>
              <a:t>Less “throws” = more likely to untie itself</a:t>
            </a:r>
          </a:p>
          <a:p>
            <a:pPr lvl="1" algn="l" rtl="0" eaLnBrk="1" hangingPunct="1">
              <a:defRPr/>
            </a:pPr>
            <a:endParaRPr lang="en-US" altLang="ar-IQ"/>
          </a:p>
          <a:p>
            <a:pPr algn="l" rtl="0" eaLnBrk="1" hangingPunct="1">
              <a:defRPr/>
            </a:pPr>
            <a:r>
              <a:rPr lang="en-US" altLang="ar-IQ"/>
              <a:t>Stainless steel = exception again</a:t>
            </a:r>
          </a:p>
          <a:p>
            <a:pPr lvl="1" algn="l" rtl="0" eaLnBrk="1" hangingPunct="1">
              <a:defRPr/>
            </a:pPr>
            <a:r>
              <a:rPr lang="en-US" altLang="ar-IQ"/>
              <a:t>2 “throws” = 99% knot security</a:t>
            </a:r>
          </a:p>
        </p:txBody>
      </p:sp>
    </p:spTree>
    <p:extLst>
      <p:ext uri="{BB962C8B-B14F-4D97-AF65-F5344CB8AC3E}">
        <p14:creationId xmlns:p14="http://schemas.microsoft.com/office/powerpoint/2010/main" val="16812714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Simple Interrupted</a:t>
            </a:r>
          </a:p>
        </p:txBody>
      </p:sp>
      <p:pic>
        <p:nvPicPr>
          <p:cNvPr id="47107" name="Picture 3" descr="fig2-3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326" y="2471738"/>
            <a:ext cx="4251325" cy="309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Text Box 5"/>
          <p:cNvSpPr txBox="1">
            <a:spLocks noChangeArrowheads="1"/>
          </p:cNvSpPr>
          <p:nvPr/>
        </p:nvSpPr>
        <p:spPr bwMode="auto">
          <a:xfrm>
            <a:off x="3352800" y="1981200"/>
            <a:ext cx="6019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kumimoji="1" lang="en-US" altLang="ar-IQ">
                <a:latin typeface="Impact" panose="020B0806030902050204" pitchFamily="34" charset="0"/>
                <a:hlinkClick r:id="rId3"/>
              </a:rPr>
              <a:t>Simple Interrupted Suture</a:t>
            </a:r>
            <a:endParaRPr lang="en-US" altLang="ar-IQ" sz="2400">
              <a:latin typeface="Times New Roman" panose="02020603050405020304" pitchFamily="18" charset="0"/>
            </a:endParaRPr>
          </a:p>
        </p:txBody>
      </p:sp>
      <p:pic>
        <p:nvPicPr>
          <p:cNvPr id="47109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471738"/>
            <a:ext cx="4745038" cy="309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91674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Simple Continuous</a:t>
            </a: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1771650" y="195421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ar-IQ" altLang="ar-IQ" sz="1800"/>
          </a:p>
        </p:txBody>
      </p:sp>
      <p:pic>
        <p:nvPicPr>
          <p:cNvPr id="48132" name="Picture 5" descr="suture1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825" y="1813781"/>
            <a:ext cx="3135581" cy="419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552" y="1813781"/>
            <a:ext cx="2028825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95201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Ford Interlocking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1760538" y="1925638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ar-IQ" altLang="ar-IQ" sz="1800"/>
          </a:p>
        </p:txBody>
      </p:sp>
      <p:pic>
        <p:nvPicPr>
          <p:cNvPr id="49156" name="Picture 5" descr="suture1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237" y="1905000"/>
            <a:ext cx="3530577" cy="4917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05000"/>
            <a:ext cx="266700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48767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 dirty="0"/>
              <a:t>Subcuticular VS Subcutaneous</a:t>
            </a:r>
          </a:p>
        </p:txBody>
      </p:sp>
      <p:pic>
        <p:nvPicPr>
          <p:cNvPr id="50179" name="Picture 3" descr="fig2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1" y="1765300"/>
            <a:ext cx="5472113" cy="425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65301"/>
            <a:ext cx="3505200" cy="505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57960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714" y="14288"/>
            <a:ext cx="4967287" cy="342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124200"/>
            <a:ext cx="4973638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8146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Types of Needles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905000"/>
            <a:ext cx="4033838" cy="4114800"/>
          </a:xfrm>
        </p:spPr>
        <p:txBody>
          <a:bodyPr/>
          <a:lstStyle/>
          <a:p>
            <a:pPr algn="l" rtl="0" eaLnBrk="1" hangingPunct="1">
              <a:lnSpc>
                <a:spcPct val="90000"/>
              </a:lnSpc>
              <a:defRPr/>
            </a:pPr>
            <a:r>
              <a:rPr lang="en-US" altLang="ar-IQ"/>
              <a:t> </a:t>
            </a:r>
            <a:r>
              <a:rPr lang="en-US" altLang="ar-IQ" sz="4000"/>
              <a:t>Eyed needles</a:t>
            </a:r>
          </a:p>
          <a:p>
            <a:pPr lvl="1" algn="l" rtl="0" eaLnBrk="1" hangingPunct="1">
              <a:lnSpc>
                <a:spcPct val="90000"/>
              </a:lnSpc>
              <a:defRPr/>
            </a:pPr>
            <a:r>
              <a:rPr lang="en-US" altLang="ar-IQ" sz="3200"/>
              <a:t>More Traumatic</a:t>
            </a:r>
          </a:p>
          <a:p>
            <a:pPr lvl="1" algn="l" rtl="0" eaLnBrk="1" hangingPunct="1">
              <a:lnSpc>
                <a:spcPct val="90000"/>
              </a:lnSpc>
              <a:defRPr/>
            </a:pPr>
            <a:r>
              <a:rPr lang="en-US" altLang="ar-IQ" sz="3200"/>
              <a:t>Only thread through once</a:t>
            </a:r>
          </a:p>
          <a:p>
            <a:pPr lvl="1" algn="l" rtl="0" eaLnBrk="1" hangingPunct="1">
              <a:lnSpc>
                <a:spcPct val="90000"/>
              </a:lnSpc>
              <a:defRPr/>
            </a:pPr>
            <a:r>
              <a:rPr lang="en-US" altLang="ar-IQ" sz="3200"/>
              <a:t>Suture on a reel</a:t>
            </a:r>
          </a:p>
          <a:p>
            <a:pPr lvl="1" algn="l" rtl="0" eaLnBrk="1" hangingPunct="1">
              <a:lnSpc>
                <a:spcPct val="90000"/>
              </a:lnSpc>
              <a:defRPr/>
            </a:pPr>
            <a:r>
              <a:rPr lang="en-US" altLang="ar-IQ" sz="3200"/>
              <a:t>Tends to unthread itself easily</a:t>
            </a:r>
          </a:p>
        </p:txBody>
      </p:sp>
      <p:pic>
        <p:nvPicPr>
          <p:cNvPr id="8196" name="Picture 8" descr="j0309618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38926" y="1905000"/>
            <a:ext cx="31099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916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Types of Needles</a:t>
            </a:r>
          </a:p>
        </p:txBody>
      </p:sp>
      <p:pic>
        <p:nvPicPr>
          <p:cNvPr id="9220" name="Picture 1030" descr="Swaged on needle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612" y="2743200"/>
            <a:ext cx="1628775" cy="2438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6176964" y="1905000"/>
            <a:ext cx="4033837" cy="4114800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altLang="ar-IQ" sz="3600" dirty="0"/>
              <a:t>Swaged-on needles</a:t>
            </a:r>
          </a:p>
          <a:p>
            <a:pPr lvl="1" algn="l" rtl="0" eaLnBrk="1" hangingPunct="1">
              <a:defRPr/>
            </a:pPr>
            <a:r>
              <a:rPr lang="en-US" altLang="ar-IQ" dirty="0"/>
              <a:t>Much less traumatic</a:t>
            </a:r>
          </a:p>
          <a:p>
            <a:pPr lvl="1" algn="l" rtl="0" eaLnBrk="1" hangingPunct="1">
              <a:defRPr/>
            </a:pPr>
            <a:r>
              <a:rPr lang="en-US" altLang="ar-IQ" dirty="0"/>
              <a:t>More expensive suture material</a:t>
            </a:r>
          </a:p>
          <a:p>
            <a:pPr lvl="1" algn="l" rtl="0" eaLnBrk="1" hangingPunct="1">
              <a:defRPr/>
            </a:pPr>
            <a:r>
              <a:rPr lang="en-US" altLang="ar-IQ" dirty="0"/>
              <a:t>Sterile</a:t>
            </a:r>
          </a:p>
        </p:txBody>
      </p:sp>
    </p:spTree>
    <p:extLst>
      <p:ext uri="{BB962C8B-B14F-4D97-AF65-F5344CB8AC3E}">
        <p14:creationId xmlns:p14="http://schemas.microsoft.com/office/powerpoint/2010/main" val="1132709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Points of Needles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2360614"/>
            <a:ext cx="4033838" cy="3659187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altLang="ar-IQ" sz="3600" dirty="0"/>
              <a:t>Taper</a:t>
            </a:r>
            <a:endParaRPr lang="en-US" altLang="ar-IQ" b="1" dirty="0">
              <a:latin typeface="Times New Roman" panose="02020603050405020304" pitchFamily="18" charset="0"/>
            </a:endParaRPr>
          </a:p>
          <a:p>
            <a:pPr lvl="1" algn="l" rtl="0" eaLnBrk="1" hangingPunct="1">
              <a:defRPr/>
            </a:pPr>
            <a:r>
              <a:rPr lang="en-US" altLang="ar-IQ" dirty="0"/>
              <a:t>Atraumatic</a:t>
            </a:r>
          </a:p>
          <a:p>
            <a:pPr lvl="1" algn="l" rtl="0" eaLnBrk="1" hangingPunct="1">
              <a:defRPr/>
            </a:pPr>
            <a:r>
              <a:rPr lang="en-US" altLang="ar-IQ" dirty="0"/>
              <a:t>Internal organs</a:t>
            </a:r>
          </a:p>
        </p:txBody>
      </p:sp>
      <p:pic>
        <p:nvPicPr>
          <p:cNvPr id="10244" name="Picture 6" descr="Taper Point needle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2085" y="2360614"/>
            <a:ext cx="4598987" cy="2703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088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Points of Needles</a:t>
            </a:r>
          </a:p>
        </p:txBody>
      </p:sp>
      <p:pic>
        <p:nvPicPr>
          <p:cNvPr id="11268" name="Picture 1030" descr="Cutting Needle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2164" y="2444751"/>
            <a:ext cx="4598987" cy="2703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6858000" y="2362200"/>
            <a:ext cx="3810000" cy="3657600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altLang="ar-IQ" sz="3600"/>
              <a:t>Cutting</a:t>
            </a:r>
            <a:endParaRPr lang="en-US" altLang="ar-IQ"/>
          </a:p>
          <a:p>
            <a:pPr algn="l" rtl="0" eaLnBrk="1" hangingPunct="1">
              <a:defRPr/>
            </a:pPr>
            <a:r>
              <a:rPr lang="en-US" altLang="ar-IQ"/>
              <a:t>Cutting edge on inside of circle</a:t>
            </a:r>
          </a:p>
          <a:p>
            <a:pPr algn="l" rtl="0" eaLnBrk="1" hangingPunct="1">
              <a:defRPr/>
            </a:pPr>
            <a:r>
              <a:rPr lang="en-US" altLang="ar-IQ"/>
              <a:t>Skin</a:t>
            </a:r>
          </a:p>
          <a:p>
            <a:pPr algn="l" rtl="0" eaLnBrk="1" hangingPunct="1">
              <a:defRPr/>
            </a:pPr>
            <a:r>
              <a:rPr lang="en-US" altLang="ar-IQ"/>
              <a:t>Traumatic</a:t>
            </a:r>
          </a:p>
        </p:txBody>
      </p:sp>
    </p:spTree>
    <p:extLst>
      <p:ext uri="{BB962C8B-B14F-4D97-AF65-F5344CB8AC3E}">
        <p14:creationId xmlns:p14="http://schemas.microsoft.com/office/powerpoint/2010/main" val="2480584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ar-IQ"/>
              <a:t>Points of Needles</a:t>
            </a:r>
          </a:p>
        </p:txBody>
      </p:sp>
      <p:sp>
        <p:nvSpPr>
          <p:cNvPr id="39939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905000"/>
            <a:ext cx="4033838" cy="4114800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altLang="ar-IQ" sz="3600"/>
              <a:t>Reverse Cutting</a:t>
            </a:r>
            <a:endParaRPr lang="en-US" altLang="ar-IQ" b="1"/>
          </a:p>
          <a:p>
            <a:pPr algn="l" rtl="0" eaLnBrk="1" hangingPunct="1">
              <a:defRPr/>
            </a:pPr>
            <a:r>
              <a:rPr lang="en-US" altLang="ar-IQ"/>
              <a:t>Cutting edge on outside of circle</a:t>
            </a:r>
          </a:p>
          <a:p>
            <a:pPr algn="l" rtl="0" eaLnBrk="1" hangingPunct="1">
              <a:defRPr/>
            </a:pPr>
            <a:r>
              <a:rPr lang="en-US" altLang="ar-IQ"/>
              <a:t>Skin</a:t>
            </a:r>
          </a:p>
          <a:p>
            <a:pPr algn="l" rtl="0" eaLnBrk="1" hangingPunct="1">
              <a:defRPr/>
            </a:pPr>
            <a:r>
              <a:rPr lang="en-US" altLang="ar-IQ"/>
              <a:t>Less traumatic than cutting</a:t>
            </a:r>
          </a:p>
        </p:txBody>
      </p:sp>
      <p:pic>
        <p:nvPicPr>
          <p:cNvPr id="12292" name="Picture 1030" descr="Reverse Cutting needle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89371" y="2191826"/>
            <a:ext cx="4760912" cy="2816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384866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15</TotalTime>
  <Words>727</Words>
  <Application>Microsoft Office PowerPoint</Application>
  <PresentationFormat>مخصص</PresentationFormat>
  <Paragraphs>236</Paragraphs>
  <Slides>46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46</vt:i4>
      </vt:variant>
    </vt:vector>
  </HeadingPairs>
  <TitlesOfParts>
    <vt:vector size="47" baseType="lpstr">
      <vt:lpstr>Gallery</vt:lpstr>
      <vt:lpstr>SUTURE MATERIALS AND TECHNIQUES</vt:lpstr>
      <vt:lpstr>The Ideal Suture Material</vt:lpstr>
      <vt:lpstr>The Ideal Suture Material</vt:lpstr>
      <vt:lpstr>What’s It Used for?</vt:lpstr>
      <vt:lpstr>Types of Needles</vt:lpstr>
      <vt:lpstr>Types of Needles</vt:lpstr>
      <vt:lpstr>Points of Needles</vt:lpstr>
      <vt:lpstr>Points of Needles</vt:lpstr>
      <vt:lpstr>Points of Needles</vt:lpstr>
      <vt:lpstr>Cutting vs Reverse Cutting</vt:lpstr>
      <vt:lpstr>Shapes of Needles</vt:lpstr>
      <vt:lpstr>Characteristics of Suture Material</vt:lpstr>
      <vt:lpstr>Absorbable Sutures</vt:lpstr>
      <vt:lpstr>Non-absorbable Suture</vt:lpstr>
      <vt:lpstr>عرض تقديمي في PowerPoint</vt:lpstr>
      <vt:lpstr>Reading the Suture Label</vt:lpstr>
      <vt:lpstr>Choosing Absorbable Vs. Nonabsorbable</vt:lpstr>
      <vt:lpstr>Monofilament    Vs.   Multifilament</vt:lpstr>
      <vt:lpstr>Natural Vs. Synthetic</vt:lpstr>
      <vt:lpstr>Gut/ Chromic Gut</vt:lpstr>
      <vt:lpstr>Gut/ Chromic Gut</vt:lpstr>
      <vt:lpstr>Collagen and Silk</vt:lpstr>
      <vt:lpstr>Vicryl (Polyglactin 910)</vt:lpstr>
      <vt:lpstr>Dexon and PGA</vt:lpstr>
      <vt:lpstr>PDS (polydioxine)</vt:lpstr>
      <vt:lpstr>Maxon (polyglyconate)</vt:lpstr>
      <vt:lpstr>NONABSORBABLE SUTURES</vt:lpstr>
      <vt:lpstr>NYLON</vt:lpstr>
      <vt:lpstr>Polymerized Caprolactum</vt:lpstr>
      <vt:lpstr>Polypropylene</vt:lpstr>
      <vt:lpstr>Stainless Steel</vt:lpstr>
      <vt:lpstr>Suture Sizes</vt:lpstr>
      <vt:lpstr>Suture Sizes (cont)</vt:lpstr>
      <vt:lpstr>Skin Staples</vt:lpstr>
      <vt:lpstr>Tissue Adhesive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Instrument  tying</vt:lpstr>
      <vt:lpstr>Knot Strength</vt:lpstr>
      <vt:lpstr>Simple Interrupted</vt:lpstr>
      <vt:lpstr>Simple Continuous</vt:lpstr>
      <vt:lpstr>Ford Interlocking</vt:lpstr>
      <vt:lpstr>Subcuticular VS Subcutaneous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SUTURE MATERIALS AND TECHNIQUES</dc:title>
  <dc:creator>ِAhmed Munahi</dc:creator>
  <cp:lastModifiedBy>Dr.A Munahi</cp:lastModifiedBy>
  <cp:revision>6</cp:revision>
  <dcterms:created xsi:type="dcterms:W3CDTF">2017-01-02T16:29:26Z</dcterms:created>
  <dcterms:modified xsi:type="dcterms:W3CDTF">2019-01-01T15:10:37Z</dcterms:modified>
</cp:coreProperties>
</file>