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-80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3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6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endParaRPr lang="ar-IQ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BDB3-E7E1-430E-AF81-4D62734E1018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15224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E6D3-351B-4B79-AF9D-BD167EDDDF52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97605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13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2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898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4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2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2217-BF50-492C-B074-31C6DBFC57FE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CC26A6A-F42C-43E1-B288-407ABB340C56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1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mc.bu.edu/Departments/PageMain.asp?DepartmentID=69&amp;Page=5264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1"/>
            <a:ext cx="7772400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ar-IQ">
                <a:solidFill>
                  <a:srgbClr val="0066FF"/>
                </a:solidFill>
              </a:rPr>
              <a:t>SUTURE MATERIALS AND TECHNIQUES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590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altLang="ar-IQ"/>
          </a:p>
          <a:p>
            <a:pPr eaLnBrk="1" hangingPunct="1">
              <a:defRPr/>
            </a:pPr>
            <a:endParaRPr lang="en-US" altLang="ar-IQ"/>
          </a:p>
          <a:p>
            <a:pPr eaLnBrk="1" hangingPunct="1">
              <a:defRPr/>
            </a:pPr>
            <a:endParaRPr lang="en-US" altLang="ar-IQ"/>
          </a:p>
          <a:p>
            <a:pPr eaLnBrk="1" hangingPunct="1">
              <a:defRPr/>
            </a:pPr>
            <a:endParaRPr lang="en-US" altLang="ar-IQ"/>
          </a:p>
        </p:txBody>
      </p:sp>
      <p:pic>
        <p:nvPicPr>
          <p:cNvPr id="4100" name="Picture 7" descr="S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57500"/>
            <a:ext cx="31384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croll: Horizontal 1"/>
          <p:cNvSpPr/>
          <p:nvPr/>
        </p:nvSpPr>
        <p:spPr>
          <a:xfrm>
            <a:off x="85344" y="0"/>
            <a:ext cx="2292096" cy="10728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1000" dirty="0">
                <a:latin typeface="Lucida Calligraphy" panose="03010101010101010101" pitchFamily="66" charset="0"/>
              </a:rPr>
              <a:t>Lecturer: A. MUNAHI</a:t>
            </a:r>
          </a:p>
          <a:p>
            <a:pPr algn="just"/>
            <a:r>
              <a:rPr lang="en-US" sz="1000" dirty="0">
                <a:latin typeface="Lucida Calligraphy" panose="03010101010101010101" pitchFamily="66" charset="0"/>
              </a:rPr>
              <a:t>Dep: Surgery &amp; Obstetrics</a:t>
            </a:r>
          </a:p>
          <a:p>
            <a:pPr algn="just"/>
            <a:r>
              <a:rPr lang="en-US" sz="1000" dirty="0">
                <a:latin typeface="Lucida Calligraphy" panose="03010101010101010101" pitchFamily="66" charset="0"/>
              </a:rPr>
              <a:t>4</a:t>
            </a:r>
            <a:r>
              <a:rPr lang="en-US" sz="1000" baseline="30000" dirty="0">
                <a:latin typeface="Lucida Calligraphy" panose="03010101010101010101" pitchFamily="66" charset="0"/>
              </a:rPr>
              <a:t>th</a:t>
            </a:r>
            <a:r>
              <a:rPr lang="en-US" sz="1000" dirty="0">
                <a:latin typeface="Lucida Calligraphy" panose="03010101010101010101" pitchFamily="66" charset="0"/>
              </a:rPr>
              <a:t> stage Practical Surgery Lectures</a:t>
            </a:r>
          </a:p>
          <a:p>
            <a:pPr algn="just"/>
            <a:endParaRPr lang="ar-IQ" sz="1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9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Cutting vs Reverse Cutting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2667000" cy="4114800"/>
          </a:xfrm>
        </p:spPr>
        <p:txBody>
          <a:bodyPr/>
          <a:lstStyle/>
          <a:p>
            <a:pPr algn="l" rtl="0" eaLnBrk="1" hangingPunct="1">
              <a:defRPr/>
            </a:pPr>
            <a:endParaRPr lang="en-US" altLang="ar-IQ" dirty="0"/>
          </a:p>
          <a:p>
            <a:pPr algn="l" rtl="0" eaLnBrk="1" hangingPunct="1">
              <a:defRPr/>
            </a:pPr>
            <a:r>
              <a:rPr lang="en-US" altLang="ar-IQ" dirty="0"/>
              <a:t>Cutting</a:t>
            </a:r>
          </a:p>
          <a:p>
            <a:pPr algn="l" rtl="0" eaLnBrk="1" hangingPunct="1">
              <a:defRPr/>
            </a:pPr>
            <a:endParaRPr lang="en-US" altLang="ar-IQ" dirty="0"/>
          </a:p>
          <a:p>
            <a:pPr algn="l" rtl="0" eaLnBrk="1" hangingPunct="1">
              <a:defRPr/>
            </a:pPr>
            <a:endParaRPr lang="en-US" altLang="ar-IQ" dirty="0"/>
          </a:p>
          <a:p>
            <a:pPr algn="l" rtl="0" eaLnBrk="1" hangingPunct="1">
              <a:defRPr/>
            </a:pPr>
            <a:endParaRPr lang="en-US" altLang="ar-IQ" dirty="0"/>
          </a:p>
          <a:p>
            <a:pPr algn="l" rtl="0" eaLnBrk="1" hangingPunct="1">
              <a:defRPr/>
            </a:pPr>
            <a:r>
              <a:rPr lang="en-US" altLang="ar-IQ" dirty="0"/>
              <a:t>Reverse cutting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13626641">
            <a:off x="4618038" y="2544763"/>
            <a:ext cx="644525" cy="584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2781088">
            <a:off x="6324600" y="2590800"/>
            <a:ext cx="609600" cy="6096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5776913" y="1566864"/>
            <a:ext cx="57150" cy="2293937"/>
          </a:xfrm>
          <a:custGeom>
            <a:avLst/>
            <a:gdLst>
              <a:gd name="T0" fmla="*/ 2147483646 w 36"/>
              <a:gd name="T1" fmla="*/ 0 h 1445"/>
              <a:gd name="T2" fmla="*/ 0 w 36"/>
              <a:gd name="T3" fmla="*/ 2147483646 h 14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" h="1445">
                <a:moveTo>
                  <a:pt x="36" y="0"/>
                </a:moveTo>
                <a:lnTo>
                  <a:pt x="0" y="144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715000" y="4419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2655297">
            <a:off x="4953000" y="5105400"/>
            <a:ext cx="533400" cy="6096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13690737">
            <a:off x="5905500" y="5219700"/>
            <a:ext cx="533400" cy="457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</p:spTree>
    <p:extLst>
      <p:ext uri="{BB962C8B-B14F-4D97-AF65-F5344CB8AC3E}">
        <p14:creationId xmlns:p14="http://schemas.microsoft.com/office/powerpoint/2010/main" val="108948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alf-curved nee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86200"/>
            <a:ext cx="22558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 dirty="0"/>
              <a:t>Shapes of Needles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2057400"/>
            <a:ext cx="38100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 dirty="0"/>
              <a:t>3/8 circle</a:t>
            </a:r>
          </a:p>
          <a:p>
            <a:pPr algn="l" rtl="0" eaLnBrk="1" hangingPunct="1">
              <a:defRPr/>
            </a:pPr>
            <a:endParaRPr lang="en-US" altLang="ar-IQ" dirty="0"/>
          </a:p>
          <a:p>
            <a:pPr marL="0" indent="0" algn="l" rtl="0" eaLnBrk="1" hangingPunct="1">
              <a:buNone/>
              <a:defRPr/>
            </a:pPr>
            <a:endParaRPr lang="en-US" altLang="ar-IQ" dirty="0"/>
          </a:p>
          <a:p>
            <a:pPr marL="0" indent="0" algn="l" rtl="0" eaLnBrk="1" hangingPunct="1">
              <a:buNone/>
              <a:defRPr/>
            </a:pPr>
            <a:endParaRPr lang="en-US" altLang="ar-IQ" dirty="0"/>
          </a:p>
          <a:p>
            <a:pPr algn="l" rtl="0" eaLnBrk="1" hangingPunct="1">
              <a:defRPr/>
            </a:pPr>
            <a:r>
              <a:rPr lang="en-US" altLang="ar-IQ" dirty="0"/>
              <a:t>1/2 circle</a:t>
            </a:r>
          </a:p>
        </p:txBody>
      </p:sp>
      <p:pic>
        <p:nvPicPr>
          <p:cNvPr id="9224" name="Picture 8" descr="j011575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715001"/>
            <a:ext cx="4343400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Half-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Three-eighths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Straight need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286000"/>
            <a:ext cx="23780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25687" y="2535312"/>
            <a:ext cx="1866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ar-IQ" dirty="0"/>
              <a:t>Straight</a:t>
            </a:r>
          </a:p>
          <a:p>
            <a:pPr>
              <a:defRPr/>
            </a:pPr>
            <a:endParaRPr lang="en-US" altLang="ar-IQ" dirty="0"/>
          </a:p>
          <a:p>
            <a:pPr>
              <a:defRPr/>
            </a:pPr>
            <a:endParaRPr lang="en-US" altLang="ar-IQ" dirty="0"/>
          </a:p>
          <a:p>
            <a:pPr>
              <a:defRPr/>
            </a:pPr>
            <a:endParaRPr lang="en-US" altLang="ar-IQ" dirty="0"/>
          </a:p>
          <a:p>
            <a:pPr>
              <a:defRPr/>
            </a:pPr>
            <a:endParaRPr lang="en-US" altLang="ar-IQ" dirty="0"/>
          </a:p>
          <a:p>
            <a:pPr>
              <a:defRPr/>
            </a:pPr>
            <a:endParaRPr lang="en-US" altLang="ar-IQ" dirty="0"/>
          </a:p>
          <a:p>
            <a:pPr>
              <a:defRPr/>
            </a:pPr>
            <a:r>
              <a:rPr lang="en-US" altLang="ar-IQ" dirty="0"/>
              <a:t>Specialty</a:t>
            </a:r>
          </a:p>
        </p:txBody>
      </p:sp>
    </p:spTree>
    <p:extLst>
      <p:ext uri="{BB962C8B-B14F-4D97-AF65-F5344CB8AC3E}">
        <p14:creationId xmlns:p14="http://schemas.microsoft.com/office/powerpoint/2010/main" val="40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ar-IQ" sz="4000"/>
              <a:t>Characteristics of Suture Material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Absorbable Vs. Nonabsorbable</a:t>
            </a:r>
          </a:p>
          <a:p>
            <a:pPr algn="l" rtl="0" eaLnBrk="1" hangingPunct="1">
              <a:buFontTx/>
              <a:buNone/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Monofilament Vs. Multifilament</a:t>
            </a:r>
          </a:p>
          <a:p>
            <a:pPr algn="l" rtl="0" eaLnBrk="1" hangingPunct="1">
              <a:buFontTx/>
              <a:buNone/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Natural or Synthetic</a:t>
            </a:r>
          </a:p>
        </p:txBody>
      </p:sp>
    </p:spTree>
    <p:extLst>
      <p:ext uri="{BB962C8B-B14F-4D97-AF65-F5344CB8AC3E}">
        <p14:creationId xmlns:p14="http://schemas.microsoft.com/office/powerpoint/2010/main" val="24932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Absorbable Sutures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5245100" cy="19050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 dirty="0"/>
              <a:t>Internal</a:t>
            </a:r>
          </a:p>
          <a:p>
            <a:pPr algn="l" rtl="0" eaLnBrk="1" hangingPunct="1">
              <a:defRPr/>
            </a:pPr>
            <a:r>
              <a:rPr lang="en-US" altLang="ar-IQ" dirty="0"/>
              <a:t>Intradermal/ subcuticular</a:t>
            </a:r>
          </a:p>
          <a:p>
            <a:pPr algn="l" rtl="0" eaLnBrk="1" hangingPunct="1">
              <a:defRPr/>
            </a:pPr>
            <a:r>
              <a:rPr lang="en-US" altLang="ar-IQ" dirty="0"/>
              <a:t>Rarely on skin</a:t>
            </a:r>
          </a:p>
        </p:txBody>
      </p:sp>
      <p:pic>
        <p:nvPicPr>
          <p:cNvPr id="16388" name="Picture 16" descr="fig2-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429000"/>
            <a:ext cx="3810000" cy="275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3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Non-absorbable Suture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Primarily Skin</a:t>
            </a:r>
          </a:p>
          <a:p>
            <a:pPr lvl="1" algn="l" rtl="0" eaLnBrk="1" hangingPunct="1">
              <a:defRPr/>
            </a:pPr>
            <a:r>
              <a:rPr lang="en-US" altLang="ar-IQ"/>
              <a:t>Needs to be removed later</a:t>
            </a:r>
          </a:p>
          <a:p>
            <a:pPr lvl="1"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Stainless steel = exception</a:t>
            </a:r>
          </a:p>
          <a:p>
            <a:pPr lvl="1" algn="l" rtl="0" eaLnBrk="1" hangingPunct="1">
              <a:defRPr/>
            </a:pPr>
            <a:r>
              <a:rPr lang="en-US" altLang="ar-IQ"/>
              <a:t>Can be used internally </a:t>
            </a:r>
          </a:p>
          <a:p>
            <a:pPr lvl="2" algn="l" rtl="0" eaLnBrk="1" hangingPunct="1">
              <a:defRPr/>
            </a:pPr>
            <a:r>
              <a:rPr lang="en-US" altLang="ar-IQ"/>
              <a:t>Ligature</a:t>
            </a:r>
          </a:p>
          <a:p>
            <a:pPr lvl="2" algn="l" rtl="0" eaLnBrk="1" hangingPunct="1">
              <a:defRPr/>
            </a:pPr>
            <a:r>
              <a:rPr lang="en-US" altLang="ar-IQ"/>
              <a:t>Orthopedics</a:t>
            </a:r>
          </a:p>
          <a:p>
            <a:pPr lvl="1" algn="l" rtl="0" eaLnBrk="1" hangingPunct="1">
              <a:defRPr/>
            </a:pPr>
            <a:r>
              <a:rPr lang="en-US" altLang="ar-IQ"/>
              <a:t>Can be left in place for long periods</a:t>
            </a:r>
          </a:p>
          <a:p>
            <a:pPr lvl="2" algn="l" rtl="0" eaLnBrk="1" hangingPunct="1">
              <a:buFontTx/>
              <a:buNone/>
              <a:defRPr/>
            </a:pPr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5852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utu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74676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29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Reading the Suture Label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096000"/>
            <a:ext cx="2133600" cy="7620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ar-IQ"/>
              <a:t>Company</a:t>
            </a:r>
          </a:p>
        </p:txBody>
      </p:sp>
      <p:pic>
        <p:nvPicPr>
          <p:cNvPr id="19460" name="Picture 4" descr="suture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5257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8"/>
          <p:cNvSpPr>
            <a:spLocks noChangeShapeType="1"/>
          </p:cNvSpPr>
          <p:nvPr/>
        </p:nvSpPr>
        <p:spPr bwMode="auto">
          <a:xfrm flipV="1">
            <a:off x="3200400" y="5562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676400" y="38100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 b="1" u="sng"/>
              <a:t>Needle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27432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1828800" y="16002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 b="1" u="sng"/>
              <a:t>Size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28956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4419600" y="14478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 u="sng"/>
              <a:t>Order Code</a:t>
            </a:r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>
            <a:off x="5791200" y="15240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1905000" y="25146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 b="1" u="sng"/>
              <a:t>Name</a:t>
            </a:r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>
            <a:off x="2590800" y="1905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8991600" y="2286000"/>
            <a:ext cx="1447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/>
              <a:t>Also: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/>
              <a:t>LENGTH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/>
              <a:t>NEEDLE SYMBOL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/>
              <a:t>COLOR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800"/>
              <a:t>Absorbable or Non</a:t>
            </a:r>
          </a:p>
        </p:txBody>
      </p:sp>
    </p:spTree>
    <p:extLst>
      <p:ext uri="{BB962C8B-B14F-4D97-AF65-F5344CB8AC3E}">
        <p14:creationId xmlns:p14="http://schemas.microsoft.com/office/powerpoint/2010/main" val="145517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 sz="4000"/>
              <a:t>Choosing</a:t>
            </a:r>
            <a:br>
              <a:rPr lang="en-US" altLang="ar-IQ" sz="4000"/>
            </a:br>
            <a:r>
              <a:rPr lang="en-US" altLang="ar-IQ" sz="4000"/>
              <a:t>Absorbable Vs. Nonabsorbable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3838" cy="4114800"/>
          </a:xfrm>
        </p:spPr>
        <p:txBody>
          <a:bodyPr/>
          <a:lstStyle/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How long you need it to work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Do you want to see the animal again for suture removal</a:t>
            </a:r>
          </a:p>
        </p:txBody>
      </p:sp>
      <p:pic>
        <p:nvPicPr>
          <p:cNvPr id="11274" name="Picture 10" descr="Shar Pe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1" y="3048000"/>
            <a:ext cx="2936875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 sz="3600"/>
              <a:t>Monofilament    Vs.   Multifilament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 dirty="0"/>
              <a:t>memory			                 easy to handle</a:t>
            </a:r>
          </a:p>
          <a:p>
            <a:pPr algn="l" rtl="0" eaLnBrk="1" hangingPunct="1">
              <a:defRPr/>
            </a:pPr>
            <a:r>
              <a:rPr lang="en-US" altLang="ar-IQ" dirty="0"/>
              <a:t>less tissue drag	                                            more tissue drag</a:t>
            </a:r>
          </a:p>
          <a:p>
            <a:pPr algn="l" rtl="0" eaLnBrk="1" hangingPunct="1">
              <a:defRPr/>
            </a:pPr>
            <a:r>
              <a:rPr lang="en-US" altLang="ar-IQ" dirty="0"/>
              <a:t>doesn’t wick		                               wicks/ bacteria</a:t>
            </a:r>
          </a:p>
          <a:p>
            <a:pPr algn="l" rtl="0" eaLnBrk="1" hangingPunct="1">
              <a:defRPr/>
            </a:pPr>
            <a:r>
              <a:rPr lang="en-US" altLang="ar-IQ" dirty="0"/>
              <a:t>poor knot security	                              good knot security</a:t>
            </a:r>
          </a:p>
          <a:p>
            <a:pPr algn="l" rtl="0" eaLnBrk="1" hangingPunct="1">
              <a:defRPr/>
            </a:pPr>
            <a:r>
              <a:rPr lang="en-US" altLang="ar-IQ" b="1" dirty="0"/>
              <a:t>- </a:t>
            </a:r>
            <a:r>
              <a:rPr lang="en-US" altLang="ar-IQ" dirty="0"/>
              <a:t>tissue reaction	                             </a:t>
            </a:r>
            <a:r>
              <a:rPr lang="en-US" altLang="ar-IQ" b="1" dirty="0"/>
              <a:t>+</a:t>
            </a:r>
            <a:r>
              <a:rPr lang="en-US" altLang="ar-IQ" dirty="0"/>
              <a:t>tissue reaction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5715000" y="1295400"/>
            <a:ext cx="0" cy="449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85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Natural Vs. Synthetic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3838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 sz="4000" dirty="0"/>
              <a:t>Natural:</a:t>
            </a:r>
          </a:p>
          <a:p>
            <a:pPr lvl="1" algn="l" rtl="0" eaLnBrk="1" hangingPunct="1">
              <a:defRPr/>
            </a:pPr>
            <a:r>
              <a:rPr lang="en-US" altLang="ar-IQ" dirty="0"/>
              <a:t>Gut</a:t>
            </a:r>
          </a:p>
          <a:p>
            <a:pPr lvl="1" algn="l" rtl="0" eaLnBrk="1" hangingPunct="1">
              <a:defRPr/>
            </a:pPr>
            <a:r>
              <a:rPr lang="en-US" altLang="ar-IQ" dirty="0"/>
              <a:t>Chromic Gut</a:t>
            </a:r>
          </a:p>
          <a:p>
            <a:pPr lvl="1" algn="l" rtl="0" eaLnBrk="1" hangingPunct="1">
              <a:defRPr/>
            </a:pPr>
            <a:r>
              <a:rPr lang="en-US" altLang="ar-IQ" dirty="0"/>
              <a:t>Collagen</a:t>
            </a:r>
          </a:p>
          <a:p>
            <a:pPr algn="l" rtl="0" eaLnBrk="1" hangingPunct="1">
              <a:defRPr/>
            </a:pPr>
            <a:r>
              <a:rPr lang="en-US" altLang="ar-IQ" dirty="0"/>
              <a:t>All are absorbable</a:t>
            </a:r>
          </a:p>
        </p:txBody>
      </p:sp>
      <p:pic>
        <p:nvPicPr>
          <p:cNvPr id="22532" name="Picture 11" descr="pasteu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0513" y="1905000"/>
            <a:ext cx="31051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2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The Ideal Suture Material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4425" y="2590800"/>
            <a:ext cx="52451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IQ"/>
              <a:t>Can be used in any tissue</a:t>
            </a:r>
          </a:p>
          <a:p>
            <a:pPr eaLnBrk="1" hangingPunct="1">
              <a:defRPr/>
            </a:pPr>
            <a:r>
              <a:rPr lang="en-US" altLang="ar-IQ"/>
              <a:t>Easy to handle</a:t>
            </a:r>
          </a:p>
          <a:p>
            <a:pPr eaLnBrk="1" hangingPunct="1">
              <a:defRPr/>
            </a:pPr>
            <a:r>
              <a:rPr lang="en-US" altLang="ar-IQ"/>
              <a:t>Good knot security</a:t>
            </a:r>
          </a:p>
          <a:p>
            <a:pPr eaLnBrk="1" hangingPunct="1">
              <a:defRPr/>
            </a:pPr>
            <a:r>
              <a:rPr lang="en-US" altLang="ar-IQ"/>
              <a:t>Minimal tissue reaction</a:t>
            </a:r>
          </a:p>
        </p:txBody>
      </p:sp>
      <p:pic>
        <p:nvPicPr>
          <p:cNvPr id="5124" name="Picture 7" descr="sururek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26" y="1676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4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Gut/ Chromic Gut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3838" cy="4114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Made of submucosa of small intestines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IQ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Multifilament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IQ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Breaks down by phagocytosis: inflammatory reaction common</a:t>
            </a:r>
          </a:p>
        </p:txBody>
      </p:sp>
      <p:pic>
        <p:nvPicPr>
          <p:cNvPr id="14356" name="Picture 20" descr="bd13727_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066800"/>
            <a:ext cx="3048000" cy="191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Gut/ Chromic Gut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05000"/>
            <a:ext cx="4760913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Chromic: tanned, lasts longer, less reactive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IQ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Easy handling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IQ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Plain: 3-5 days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Chromic: 10-15 days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IQ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Bacteria love this stuff!</a:t>
            </a:r>
          </a:p>
        </p:txBody>
      </p:sp>
      <p:pic>
        <p:nvPicPr>
          <p:cNvPr id="24581" name="Picture 19" descr="chromicgu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381000"/>
            <a:ext cx="2819400" cy="160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1524000" y="27813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</p:spTree>
    <p:extLst>
      <p:ext uri="{BB962C8B-B14F-4D97-AF65-F5344CB8AC3E}">
        <p14:creationId xmlns:p14="http://schemas.microsoft.com/office/powerpoint/2010/main" val="41377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Collagen and Silk</a:t>
            </a:r>
          </a:p>
        </p:txBody>
      </p:sp>
      <p:pic>
        <p:nvPicPr>
          <p:cNvPr id="25603" name="Picture 9" descr="j014949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87" y="3025743"/>
            <a:ext cx="2039825" cy="1873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905000"/>
            <a:ext cx="4033837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Natural sutures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VERY reactive, absorbable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Ophthalmic surgery only</a:t>
            </a:r>
          </a:p>
        </p:txBody>
      </p:sp>
    </p:spTree>
    <p:extLst>
      <p:ext uri="{BB962C8B-B14F-4D97-AF65-F5344CB8AC3E}">
        <p14:creationId xmlns:p14="http://schemas.microsoft.com/office/powerpoint/2010/main" val="192115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Vicryl (Polyglactin 910)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Braided, synthetic, absorbable</a:t>
            </a:r>
          </a:p>
          <a:p>
            <a:pPr algn="l" rtl="0" eaLnBrk="1" hangingPunct="1">
              <a:defRPr/>
            </a:pPr>
            <a:r>
              <a:rPr lang="en-US" altLang="ar-IQ"/>
              <a:t>Stronger than gut: retains strength 3 weeks </a:t>
            </a:r>
          </a:p>
          <a:p>
            <a:pPr algn="l" rtl="0" eaLnBrk="1" hangingPunct="1">
              <a:defRPr/>
            </a:pPr>
            <a:r>
              <a:rPr lang="en-US" altLang="ar-IQ"/>
              <a:t>Broken down by enzymes, not phagocytosis</a:t>
            </a:r>
          </a:p>
          <a:p>
            <a:pPr algn="l" rtl="0" eaLnBrk="1" hangingPunct="1">
              <a:defRPr/>
            </a:pPr>
            <a:r>
              <a:rPr lang="en-US" altLang="ar-IQ"/>
              <a:t>Break-down products inhibit bacterial growth</a:t>
            </a:r>
          </a:p>
          <a:p>
            <a:pPr lvl="1" algn="l" rtl="0" eaLnBrk="1" hangingPunct="1">
              <a:defRPr/>
            </a:pPr>
            <a:r>
              <a:rPr lang="en-US" altLang="ar-IQ"/>
              <a:t>Can use in contaminated wounds, unlike other multifilaments</a:t>
            </a:r>
          </a:p>
        </p:txBody>
      </p:sp>
      <p:pic>
        <p:nvPicPr>
          <p:cNvPr id="26628" name="Picture 5" descr="s_vicr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1"/>
            <a:ext cx="24384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Dexon and PGA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Polymer of glycolic acids</a:t>
            </a:r>
          </a:p>
          <a:p>
            <a:pPr algn="l" rtl="0" eaLnBrk="1" hangingPunct="1">
              <a:defRPr/>
            </a:pPr>
            <a:r>
              <a:rPr lang="en-US" altLang="ar-IQ">
                <a:solidFill>
                  <a:srgbClr val="0066FF"/>
                </a:solidFill>
              </a:rPr>
              <a:t>Braided, synthetic, absorbable</a:t>
            </a:r>
          </a:p>
          <a:p>
            <a:pPr algn="l" rtl="0" eaLnBrk="1" hangingPunct="1">
              <a:defRPr/>
            </a:pPr>
            <a:r>
              <a:rPr lang="en-US" altLang="ar-IQ"/>
              <a:t>Broken down by enzymes</a:t>
            </a:r>
          </a:p>
          <a:p>
            <a:pPr algn="l" rtl="0" eaLnBrk="1" hangingPunct="1">
              <a:defRPr/>
            </a:pPr>
            <a:r>
              <a:rPr lang="en-US" altLang="ar-IQ"/>
              <a:t>Both PGA and dexon have increased tissue drag, good knot security</a:t>
            </a:r>
          </a:p>
          <a:p>
            <a:pPr algn="l" rtl="0" eaLnBrk="1" hangingPunct="1">
              <a:defRPr/>
            </a:pPr>
            <a:r>
              <a:rPr lang="en-US" altLang="ar-IQ"/>
              <a:t>Both are stronger than gut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0" y="29559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  <p:pic>
        <p:nvPicPr>
          <p:cNvPr id="27653" name="Picture 6" descr="de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1"/>
            <a:ext cx="243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PDS (polydioxine)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Monofilament (less drag, worse knot security – lots of “memory”)</a:t>
            </a:r>
          </a:p>
          <a:p>
            <a:pPr algn="l" rtl="0" eaLnBrk="1" hangingPunct="1">
              <a:defRPr/>
            </a:pPr>
            <a:r>
              <a:rPr lang="en-US" altLang="ar-IQ"/>
              <a:t>Synthetic, absorbable</a:t>
            </a:r>
          </a:p>
          <a:p>
            <a:pPr algn="l" rtl="0" eaLnBrk="1" hangingPunct="1">
              <a:defRPr/>
            </a:pPr>
            <a:r>
              <a:rPr lang="en-US" altLang="ar-IQ"/>
              <a:t>Very good tensile strength (better than gut, vicryl, dexon) which lasts months</a:t>
            </a:r>
          </a:p>
          <a:p>
            <a:pPr algn="l" rtl="0" eaLnBrk="1" hangingPunct="1">
              <a:defRPr/>
            </a:pPr>
            <a:r>
              <a:rPr lang="en-US" altLang="ar-IQ"/>
              <a:t>Absorbed completely by 182 days</a:t>
            </a:r>
          </a:p>
        </p:txBody>
      </p:sp>
    </p:spTree>
    <p:extLst>
      <p:ext uri="{BB962C8B-B14F-4D97-AF65-F5344CB8AC3E}">
        <p14:creationId xmlns:p14="http://schemas.microsoft.com/office/powerpoint/2010/main" val="32329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>
                <a:solidFill>
                  <a:srgbClr val="0066FF"/>
                </a:solidFill>
              </a:rPr>
              <a:t>M</a:t>
            </a:r>
            <a:r>
              <a:rPr lang="en-US" altLang="ar-IQ"/>
              <a:t>axon (polyglyconate)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>
                <a:solidFill>
                  <a:srgbClr val="0066FF"/>
                </a:solidFill>
              </a:rPr>
              <a:t>M</a:t>
            </a:r>
            <a:r>
              <a:rPr lang="en-US" altLang="ar-IQ"/>
              <a:t>onofilament- </a:t>
            </a:r>
            <a:r>
              <a:rPr lang="en-US" altLang="ar-IQ">
                <a:solidFill>
                  <a:srgbClr val="0066FF"/>
                </a:solidFill>
              </a:rPr>
              <a:t>m</a:t>
            </a:r>
            <a:r>
              <a:rPr lang="en-US" altLang="ar-IQ"/>
              <a:t>emory</a:t>
            </a:r>
          </a:p>
          <a:p>
            <a:pPr algn="l" rtl="0" eaLnBrk="1" hangingPunct="1">
              <a:defRPr/>
            </a:pPr>
            <a:r>
              <a:rPr lang="en-US" altLang="ar-IQ"/>
              <a:t>Synthetic Absorbable</a:t>
            </a:r>
          </a:p>
          <a:p>
            <a:pPr algn="l" rtl="0" eaLnBrk="1" hangingPunct="1">
              <a:defRPr/>
            </a:pPr>
            <a:r>
              <a:rPr lang="en-US" altLang="ar-IQ"/>
              <a:t>Very little tissue drag</a:t>
            </a:r>
          </a:p>
          <a:p>
            <a:pPr algn="l" rtl="0" eaLnBrk="1" hangingPunct="1">
              <a:defRPr/>
            </a:pPr>
            <a:r>
              <a:rPr lang="en-US" altLang="ar-IQ"/>
              <a:t>Poor knot security</a:t>
            </a:r>
          </a:p>
          <a:p>
            <a:pPr algn="l" rtl="0" eaLnBrk="1" hangingPunct="1">
              <a:defRPr/>
            </a:pPr>
            <a:r>
              <a:rPr lang="en-US" altLang="ar-IQ"/>
              <a:t>Very strong</a:t>
            </a:r>
          </a:p>
          <a:p>
            <a:pPr algn="l" rtl="0" eaLnBrk="1" hangingPunct="1">
              <a:defRPr/>
            </a:pPr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1164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NONABSORBABLE SUTURES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Natural or Synthetic</a:t>
            </a:r>
          </a:p>
          <a:p>
            <a:pPr algn="l" rtl="0" eaLnBrk="1" hangingPunct="1">
              <a:defRPr/>
            </a:pPr>
            <a:r>
              <a:rPr lang="en-US" altLang="ar-IQ"/>
              <a:t>Monofilament or multifilament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25588" y="19256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3863975" y="1925638"/>
            <a:ext cx="4465638" cy="2927350"/>
            <a:chOff x="0" y="0"/>
            <a:chExt cx="2813" cy="1844"/>
          </a:xfrm>
        </p:grpSpPr>
        <p:sp>
          <p:nvSpPr>
            <p:cNvPr id="3072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ar-IQ" altLang="ar-IQ" sz="1800"/>
            </a:p>
          </p:txBody>
        </p:sp>
        <p:sp>
          <p:nvSpPr>
            <p:cNvPr id="3072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813" cy="1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ar-IQ" sz="2400">
                  <a:latin typeface="Times New Roman" panose="02020603050405020304" pitchFamily="18" charset="0"/>
                </a:rPr>
                <a:t>  </a:t>
              </a:r>
              <a:r>
                <a:rPr lang="en-US" altLang="ar-IQ" sz="18600">
                  <a:latin typeface="Times New Roman" panose="02020603050405020304" pitchFamily="18" charset="0"/>
                </a:rPr>
                <a:t> </a:t>
              </a:r>
              <a:r>
                <a:rPr lang="en-US" altLang="ar-IQ" sz="2400">
                  <a:latin typeface="Times New Roman" panose="02020603050405020304" pitchFamily="18" charset="0"/>
                </a:rPr>
                <a:t>                         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28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NYLON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Synthetic</a:t>
            </a:r>
          </a:p>
          <a:p>
            <a:pPr algn="l" rtl="0" eaLnBrk="1" hangingPunct="1">
              <a:defRPr/>
            </a:pPr>
            <a:r>
              <a:rPr lang="en-US" altLang="ar-IQ"/>
              <a:t>Mono or Multifilament</a:t>
            </a:r>
          </a:p>
          <a:p>
            <a:pPr algn="l" rtl="0" eaLnBrk="1" hangingPunct="1">
              <a:defRPr/>
            </a:pPr>
            <a:r>
              <a:rPr lang="en-US" altLang="ar-IQ"/>
              <a:t>Memory</a:t>
            </a:r>
          </a:p>
          <a:p>
            <a:pPr algn="l" rtl="0" eaLnBrk="1" hangingPunct="1">
              <a:defRPr/>
            </a:pPr>
            <a:r>
              <a:rPr lang="en-US" altLang="ar-IQ"/>
              <a:t>Very little tissue reaction</a:t>
            </a:r>
          </a:p>
          <a:p>
            <a:pPr algn="l" rtl="0" eaLnBrk="1" hangingPunct="1">
              <a:defRPr/>
            </a:pPr>
            <a:r>
              <a:rPr lang="en-US" altLang="ar-IQ"/>
              <a:t>Poor knot security</a:t>
            </a:r>
          </a:p>
        </p:txBody>
      </p:sp>
    </p:spTree>
    <p:extLst>
      <p:ext uri="{BB962C8B-B14F-4D97-AF65-F5344CB8AC3E}">
        <p14:creationId xmlns:p14="http://schemas.microsoft.com/office/powerpoint/2010/main" val="20326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Polymerized Caprolactum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Vetafil, Braunamid, Supramid</a:t>
            </a:r>
          </a:p>
          <a:p>
            <a:pPr algn="l" rtl="0" eaLnBrk="1" hangingPunct="1">
              <a:defRPr/>
            </a:pPr>
            <a:r>
              <a:rPr lang="en-US" altLang="ar-IQ"/>
              <a:t>Multifilament suture with protein coating</a:t>
            </a:r>
          </a:p>
          <a:p>
            <a:pPr algn="l" rtl="0" eaLnBrk="1" hangingPunct="1">
              <a:defRPr/>
            </a:pPr>
            <a:r>
              <a:rPr lang="en-US" altLang="ar-IQ"/>
              <a:t>Synthetic</a:t>
            </a:r>
          </a:p>
          <a:p>
            <a:pPr algn="l" rtl="0" eaLnBrk="1" hangingPunct="1">
              <a:defRPr/>
            </a:pPr>
            <a:r>
              <a:rPr lang="en-US" altLang="ar-IQ"/>
              <a:t>Good knot security, easy handling</a:t>
            </a:r>
          </a:p>
          <a:p>
            <a:pPr algn="l" rtl="0" eaLnBrk="1" hangingPunct="1">
              <a:defRPr/>
            </a:pPr>
            <a:r>
              <a:rPr lang="en-US" altLang="ar-IQ"/>
              <a:t>Not very reactive</a:t>
            </a:r>
          </a:p>
          <a:p>
            <a:pPr algn="l" rtl="0" eaLnBrk="1" hangingPunct="1">
              <a:defRPr/>
            </a:pPr>
            <a:r>
              <a:rPr lang="en-US" altLang="ar-IQ"/>
              <a:t>Don’t use in contaminated wound</a:t>
            </a:r>
          </a:p>
          <a:p>
            <a:pPr algn="l" rtl="0" eaLnBrk="1" hangingPunct="1">
              <a:defRPr/>
            </a:pPr>
            <a:r>
              <a:rPr lang="en-US" altLang="ar-IQ"/>
              <a:t>Usually comes on a reel</a:t>
            </a:r>
          </a:p>
        </p:txBody>
      </p:sp>
    </p:spTree>
    <p:extLst>
      <p:ext uri="{BB962C8B-B14F-4D97-AF65-F5344CB8AC3E}">
        <p14:creationId xmlns:p14="http://schemas.microsoft.com/office/powerpoint/2010/main" val="392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The Ideal Suture Material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5486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Unfriendly to bacteria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Strong yet small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Won’t tear through tissues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Cheap</a:t>
            </a:r>
          </a:p>
        </p:txBody>
      </p:sp>
      <p:pic>
        <p:nvPicPr>
          <p:cNvPr id="6148" name="Picture 5" descr="an0010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5" y="1905000"/>
            <a:ext cx="4034320" cy="3464719"/>
          </a:xfrm>
        </p:spPr>
      </p:pic>
    </p:spTree>
    <p:extLst>
      <p:ext uri="{BB962C8B-B14F-4D97-AF65-F5344CB8AC3E}">
        <p14:creationId xmlns:p14="http://schemas.microsoft.com/office/powerpoint/2010/main" val="722330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Polypropylene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Prolene, Surgilene</a:t>
            </a:r>
          </a:p>
          <a:p>
            <a:pPr algn="l" rtl="0" eaLnBrk="1" hangingPunct="1">
              <a:defRPr/>
            </a:pPr>
            <a:r>
              <a:rPr lang="en-US" altLang="ar-IQ"/>
              <a:t>Monofilament, Synthetic</a:t>
            </a:r>
          </a:p>
          <a:p>
            <a:pPr algn="l" rtl="0" eaLnBrk="1" hangingPunct="1">
              <a:defRPr/>
            </a:pPr>
            <a:r>
              <a:rPr lang="en-US" altLang="ar-IQ"/>
              <a:t>Won’t lose tensile strength over time</a:t>
            </a:r>
          </a:p>
          <a:p>
            <a:pPr algn="l" rtl="0" eaLnBrk="1" hangingPunct="1">
              <a:defRPr/>
            </a:pPr>
            <a:r>
              <a:rPr lang="en-US" altLang="ar-IQ"/>
              <a:t>Good knot security</a:t>
            </a:r>
          </a:p>
          <a:p>
            <a:pPr algn="l" rtl="0" eaLnBrk="1" hangingPunct="1">
              <a:defRPr/>
            </a:pPr>
            <a:r>
              <a:rPr lang="en-US" altLang="ar-IQ"/>
              <a:t>Very little tissue reaction</a:t>
            </a:r>
          </a:p>
        </p:txBody>
      </p:sp>
    </p:spTree>
    <p:extLst>
      <p:ext uri="{BB962C8B-B14F-4D97-AF65-F5344CB8AC3E}">
        <p14:creationId xmlns:p14="http://schemas.microsoft.com/office/powerpoint/2010/main" val="11864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Stainless Steel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Monofilament </a:t>
            </a:r>
          </a:p>
          <a:p>
            <a:pPr algn="l" rtl="0" eaLnBrk="1" hangingPunct="1">
              <a:defRPr/>
            </a:pPr>
            <a:r>
              <a:rPr lang="en-US" altLang="ar-IQ"/>
              <a:t>Strongest !</a:t>
            </a:r>
          </a:p>
          <a:p>
            <a:pPr algn="l" rtl="0" eaLnBrk="1" hangingPunct="1">
              <a:defRPr/>
            </a:pPr>
            <a:r>
              <a:rPr lang="en-US" altLang="ar-IQ"/>
              <a:t>Great knot security</a:t>
            </a:r>
          </a:p>
          <a:p>
            <a:pPr algn="l" rtl="0" eaLnBrk="1" hangingPunct="1">
              <a:defRPr/>
            </a:pPr>
            <a:r>
              <a:rPr lang="en-US" altLang="ar-IQ"/>
              <a:t>Difficult handling</a:t>
            </a:r>
          </a:p>
          <a:p>
            <a:pPr algn="l" rtl="0" eaLnBrk="1" hangingPunct="1">
              <a:defRPr/>
            </a:pPr>
            <a:r>
              <a:rPr lang="en-US" altLang="ar-IQ"/>
              <a:t>Can cut through tissues</a:t>
            </a:r>
          </a:p>
          <a:p>
            <a:pPr algn="l" rtl="0" eaLnBrk="1" hangingPunct="1">
              <a:defRPr/>
            </a:pPr>
            <a:r>
              <a:rPr lang="en-US" altLang="ar-IQ"/>
              <a:t>Very little tissue reaction, won’t harbor bacteria</a:t>
            </a:r>
          </a:p>
        </p:txBody>
      </p:sp>
    </p:spTree>
    <p:extLst>
      <p:ext uri="{BB962C8B-B14F-4D97-AF65-F5344CB8AC3E}">
        <p14:creationId xmlns:p14="http://schemas.microsoft.com/office/powerpoint/2010/main" val="1640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Suture Sizes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altLang="ar-IQ" dirty="0"/>
              <a:t>Sized #5-4-3-2-1-0-00-000-0000…30-0</a:t>
            </a:r>
          </a:p>
          <a:p>
            <a:pPr lvl="3" algn="l" rtl="0">
              <a:defRPr/>
            </a:pPr>
            <a:r>
              <a:rPr lang="en-US" altLang="ar-IQ" dirty="0"/>
              <a:t>   BIGGER  &gt;&gt;&gt;&gt;&gt;&gt;&gt;&gt;&gt;&gt;&gt;&gt;&gt;&gt;&gt;&gt;SMALLER</a:t>
            </a:r>
          </a:p>
          <a:p>
            <a:pPr algn="l" rtl="0" eaLnBrk="1" hangingPunct="1">
              <a:defRPr/>
            </a:pPr>
            <a:r>
              <a:rPr lang="en-US" altLang="ar-IQ" dirty="0"/>
              <a:t>00 = 2-0, “two ought”</a:t>
            </a:r>
          </a:p>
          <a:p>
            <a:pPr algn="l" rtl="0" eaLnBrk="1" hangingPunct="1">
              <a:defRPr/>
            </a:pPr>
            <a:endParaRPr lang="en-US" altLang="ar-IQ" dirty="0"/>
          </a:p>
          <a:p>
            <a:pPr algn="l" rtl="0" eaLnBrk="1" hangingPunct="1">
              <a:defRPr/>
            </a:pPr>
            <a:r>
              <a:rPr lang="en-US" altLang="ar-IQ" dirty="0"/>
              <a:t>SA : 0 through 3-0  (</a:t>
            </a:r>
            <a:r>
              <a:rPr lang="en-US" altLang="ar-IQ" dirty="0" err="1"/>
              <a:t>Optho</a:t>
            </a:r>
            <a:r>
              <a:rPr lang="en-US" altLang="ar-IQ" dirty="0"/>
              <a:t> 5-0 &gt;&gt;7-0)</a:t>
            </a:r>
          </a:p>
          <a:p>
            <a:pPr algn="l" rtl="0" eaLnBrk="1" hangingPunct="1">
              <a:defRPr/>
            </a:pPr>
            <a:endParaRPr lang="en-US" altLang="ar-IQ" dirty="0"/>
          </a:p>
          <a:p>
            <a:pPr algn="l" rtl="0" eaLnBrk="1" hangingPunct="1">
              <a:defRPr/>
            </a:pPr>
            <a:r>
              <a:rPr lang="en-US" altLang="ar-IQ" dirty="0"/>
              <a:t>LA : 0 through 3</a:t>
            </a:r>
          </a:p>
        </p:txBody>
      </p:sp>
    </p:spTree>
    <p:extLst>
      <p:ext uri="{BB962C8B-B14F-4D97-AF65-F5344CB8AC3E}">
        <p14:creationId xmlns:p14="http://schemas.microsoft.com/office/powerpoint/2010/main" val="287614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Suture Sizes (cont)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Stainless Steel </a:t>
            </a:r>
          </a:p>
          <a:p>
            <a:pPr lvl="1" algn="l" rtl="0" eaLnBrk="1" hangingPunct="1">
              <a:defRPr/>
            </a:pPr>
            <a:r>
              <a:rPr lang="en-US" altLang="ar-IQ"/>
              <a:t>In gauges (like needles)</a:t>
            </a:r>
          </a:p>
          <a:p>
            <a:pPr lvl="2" algn="l" rtl="0" eaLnBrk="1" hangingPunct="1">
              <a:defRPr/>
            </a:pPr>
            <a:r>
              <a:rPr lang="en-US" altLang="ar-IQ"/>
              <a:t>Smaller gauge = bigger, stronger</a:t>
            </a:r>
          </a:p>
          <a:p>
            <a:pPr lvl="2" algn="l" rtl="0" eaLnBrk="1" hangingPunct="1">
              <a:defRPr/>
            </a:pPr>
            <a:r>
              <a:rPr lang="en-US" altLang="ar-IQ"/>
              <a:t>Larger gauge= smaller, finer</a:t>
            </a:r>
          </a:p>
          <a:p>
            <a:pPr lvl="2" algn="l" rtl="0" eaLnBrk="1" hangingPunct="1">
              <a:defRPr/>
            </a:pPr>
            <a:endParaRPr lang="en-US" altLang="ar-IQ"/>
          </a:p>
          <a:p>
            <a:pPr lvl="1" algn="l" rtl="0" eaLnBrk="1" hangingPunct="1">
              <a:defRPr/>
            </a:pPr>
            <a:r>
              <a:rPr lang="en-US" altLang="ar-IQ"/>
              <a:t>26 gauge = “ought”</a:t>
            </a:r>
          </a:p>
          <a:p>
            <a:pPr lvl="1" algn="l" rtl="0" eaLnBrk="1" hangingPunct="1">
              <a:defRPr/>
            </a:pPr>
            <a:r>
              <a:rPr lang="en-US" altLang="ar-IQ"/>
              <a:t>28 gauge = 2-0</a:t>
            </a:r>
          </a:p>
        </p:txBody>
      </p:sp>
    </p:spTree>
    <p:extLst>
      <p:ext uri="{BB962C8B-B14F-4D97-AF65-F5344CB8AC3E}">
        <p14:creationId xmlns:p14="http://schemas.microsoft.com/office/powerpoint/2010/main" val="3389959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appP3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749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Skin Staples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7988300" cy="40401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Very common in human medicine</a:t>
            </a:r>
          </a:p>
          <a:p>
            <a:pPr algn="l" rtl="0" eaLnBrk="1" hangingPunct="1">
              <a:defRPr/>
            </a:pPr>
            <a:r>
              <a:rPr lang="en-US" altLang="ar-IQ"/>
              <a:t>Expensive</a:t>
            </a:r>
          </a:p>
          <a:p>
            <a:pPr algn="l" rtl="0" eaLnBrk="1" hangingPunct="1">
              <a:defRPr/>
            </a:pPr>
            <a:r>
              <a:rPr lang="en-US" altLang="ar-IQ"/>
              <a:t>Very easy</a:t>
            </a:r>
          </a:p>
          <a:p>
            <a:pPr algn="l" rtl="0" eaLnBrk="1" hangingPunct="1">
              <a:defRPr/>
            </a:pPr>
            <a:r>
              <a:rPr lang="en-US" altLang="ar-IQ"/>
              <a:t>Very secure</a:t>
            </a:r>
          </a:p>
          <a:p>
            <a:pPr algn="l" rtl="0" eaLnBrk="1" hangingPunct="1">
              <a:defRPr/>
            </a:pPr>
            <a:r>
              <a:rPr lang="en-US" altLang="ar-IQ"/>
              <a:t>Very little tissue reaction</a:t>
            </a:r>
          </a:p>
          <a:p>
            <a:pPr algn="l" rtl="0" eaLnBrk="1" hangingPunct="1">
              <a:defRPr/>
            </a:pPr>
            <a:r>
              <a:rPr lang="en-US" altLang="ar-IQ"/>
              <a:t>Removal = </a:t>
            </a:r>
          </a:p>
          <a:p>
            <a:pPr lvl="1" algn="l" rtl="0" eaLnBrk="1" hangingPunct="1">
              <a:defRPr/>
            </a:pPr>
            <a:r>
              <a:rPr lang="en-US" altLang="ar-IQ"/>
              <a:t>Special tool required</a:t>
            </a:r>
          </a:p>
        </p:txBody>
      </p:sp>
    </p:spTree>
    <p:extLst>
      <p:ext uri="{BB962C8B-B14F-4D97-AF65-F5344CB8AC3E}">
        <p14:creationId xmlns:p14="http://schemas.microsoft.com/office/powerpoint/2010/main" val="18200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Tissue Adhesive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3838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Nexaband, Vetbond, and others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Little strength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Should not be placed between skin layers or inside body</a:t>
            </a:r>
          </a:p>
        </p:txBody>
      </p:sp>
      <p:pic>
        <p:nvPicPr>
          <p:cNvPr id="38916" name="Picture 14" descr="vet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600200"/>
            <a:ext cx="24479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:\Users\ِAhmed Munahi\AppData\Local\Microsoft\Windows\INetCacheContent.Word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77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Users\ِAhmed Munahi\AppData\Local\Microsoft\Windows\INetCacheContent.Word\e4028e8e7cf81dd9e817ea55084b26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795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Users\ِAhmed Munahi\AppData\Local\Microsoft\Windows\INetCacheContent.Word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48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:\Users\ِAhmed Munahi\AppData\Local\Microsoft\Windows\INetCacheContent.Word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6350"/>
            <a:ext cx="4343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C:\Users\ِAhmed Munahi\AppData\Local\Microsoft\Windows\INetCacheContent.Word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4800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3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What’s It Used for?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To bring tissue edges together and speed wound healing (=tissue apposition)</a:t>
            </a:r>
          </a:p>
          <a:p>
            <a:pPr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Orthopedic surgery to help stabilize joints</a:t>
            </a:r>
          </a:p>
          <a:p>
            <a:pPr lvl="1" algn="l" rtl="0" eaLnBrk="1" hangingPunct="1">
              <a:defRPr/>
            </a:pPr>
            <a:r>
              <a:rPr lang="en-US" altLang="ar-IQ"/>
              <a:t>Repair ligaments</a:t>
            </a:r>
          </a:p>
          <a:p>
            <a:pPr lvl="1"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Ligate vessels or tissues</a:t>
            </a:r>
          </a:p>
        </p:txBody>
      </p:sp>
    </p:spTree>
    <p:extLst>
      <p:ext uri="{BB962C8B-B14F-4D97-AF65-F5344CB8AC3E}">
        <p14:creationId xmlns:p14="http://schemas.microsoft.com/office/powerpoint/2010/main" val="2097394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Instrument  tying</a:t>
            </a:r>
            <a:endParaRPr lang="ar-IQ" dirty="0"/>
          </a:p>
        </p:txBody>
      </p:sp>
      <p:pic>
        <p:nvPicPr>
          <p:cNvPr id="44035" name="Content Placeholder 3" descr="instrument 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67" y="984250"/>
            <a:ext cx="42672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739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Knot Strength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ar-IQ"/>
              <a:t>Generally 4 “throws” for &gt;90% knot security (nylon may need 5)</a:t>
            </a:r>
          </a:p>
          <a:p>
            <a:pPr lvl="1" algn="l" rtl="0" eaLnBrk="1" hangingPunct="1">
              <a:defRPr/>
            </a:pPr>
            <a:r>
              <a:rPr lang="en-US" altLang="ar-IQ"/>
              <a:t>Less “throws” = more likely to untie itself</a:t>
            </a:r>
          </a:p>
          <a:p>
            <a:pPr lvl="1" algn="l" rtl="0" eaLnBrk="1" hangingPunct="1">
              <a:defRPr/>
            </a:pP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Stainless steel = exception again</a:t>
            </a:r>
          </a:p>
          <a:p>
            <a:pPr lvl="1" algn="l" rtl="0" eaLnBrk="1" hangingPunct="1">
              <a:defRPr/>
            </a:pPr>
            <a:r>
              <a:rPr lang="en-US" altLang="ar-IQ"/>
              <a:t>2 “throws” = 99% knot security</a:t>
            </a:r>
          </a:p>
        </p:txBody>
      </p:sp>
    </p:spTree>
    <p:extLst>
      <p:ext uri="{BB962C8B-B14F-4D97-AF65-F5344CB8AC3E}">
        <p14:creationId xmlns:p14="http://schemas.microsoft.com/office/powerpoint/2010/main" val="168127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Simple Interrupted</a:t>
            </a:r>
          </a:p>
        </p:txBody>
      </p:sp>
      <p:pic>
        <p:nvPicPr>
          <p:cNvPr id="47107" name="Picture 3" descr="fig2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6" y="2471738"/>
            <a:ext cx="42513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352800" y="19812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kumimoji="1" lang="en-US" altLang="ar-IQ">
                <a:latin typeface="Impact" panose="020B0806030902050204" pitchFamily="34" charset="0"/>
                <a:hlinkClick r:id="rId3"/>
              </a:rPr>
              <a:t>Simple Interrupted Suture</a:t>
            </a:r>
            <a:endParaRPr lang="en-US" altLang="ar-IQ" sz="2400">
              <a:latin typeface="Times New Roman" panose="02020603050405020304" pitchFamily="18" charset="0"/>
            </a:endParaRPr>
          </a:p>
        </p:txBody>
      </p:sp>
      <p:pic>
        <p:nvPicPr>
          <p:cNvPr id="4710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1738"/>
            <a:ext cx="4745038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67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Simple Continuous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771650" y="19542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  <p:pic>
        <p:nvPicPr>
          <p:cNvPr id="48132" name="Picture 5" descr="suture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813781"/>
            <a:ext cx="3135581" cy="41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52" y="1813781"/>
            <a:ext cx="20288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20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Ford Interlocking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60538" y="19256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IQ" altLang="ar-IQ" sz="1800"/>
          </a:p>
        </p:txBody>
      </p:sp>
      <p:pic>
        <p:nvPicPr>
          <p:cNvPr id="49156" name="Picture 5" descr="suture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37" y="1905000"/>
            <a:ext cx="3530577" cy="491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2667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76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 dirty="0"/>
              <a:t>Subcuticular VS Subcutaneous</a:t>
            </a:r>
          </a:p>
        </p:txBody>
      </p:sp>
      <p:pic>
        <p:nvPicPr>
          <p:cNvPr id="50179" name="Picture 3" descr="fig2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765300"/>
            <a:ext cx="5472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5301"/>
            <a:ext cx="35052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96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4" y="14288"/>
            <a:ext cx="4967287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9736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4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Types of Needles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3838" cy="4114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IQ"/>
              <a:t> </a:t>
            </a:r>
            <a:r>
              <a:rPr lang="en-US" altLang="ar-IQ" sz="4000"/>
              <a:t>Eyed needles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altLang="ar-IQ" sz="3200"/>
              <a:t>More Traumatic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altLang="ar-IQ" sz="3200"/>
              <a:t>Only thread through once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altLang="ar-IQ" sz="3200"/>
              <a:t>Suture on a reel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altLang="ar-IQ" sz="3200"/>
              <a:t>Tends to unthread itself easily</a:t>
            </a:r>
          </a:p>
        </p:txBody>
      </p:sp>
      <p:pic>
        <p:nvPicPr>
          <p:cNvPr id="8196" name="Picture 8" descr="j03096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8926" y="1905000"/>
            <a:ext cx="31099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1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Types of Needles</a:t>
            </a:r>
          </a:p>
        </p:txBody>
      </p:sp>
      <p:pic>
        <p:nvPicPr>
          <p:cNvPr id="9220" name="Picture 1030" descr="Swaged on needl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2" y="2743200"/>
            <a:ext cx="1628775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905000"/>
            <a:ext cx="4033837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 sz="3600" dirty="0"/>
              <a:t>Swaged-on needles</a:t>
            </a:r>
          </a:p>
          <a:p>
            <a:pPr lvl="1" algn="l" rtl="0" eaLnBrk="1" hangingPunct="1">
              <a:defRPr/>
            </a:pPr>
            <a:r>
              <a:rPr lang="en-US" altLang="ar-IQ" dirty="0"/>
              <a:t>Much less traumatic</a:t>
            </a:r>
          </a:p>
          <a:p>
            <a:pPr lvl="1" algn="l" rtl="0" eaLnBrk="1" hangingPunct="1">
              <a:defRPr/>
            </a:pPr>
            <a:r>
              <a:rPr lang="en-US" altLang="ar-IQ" dirty="0"/>
              <a:t>More expensive suture material</a:t>
            </a:r>
          </a:p>
          <a:p>
            <a:pPr lvl="1" algn="l" rtl="0" eaLnBrk="1" hangingPunct="1">
              <a:defRPr/>
            </a:pPr>
            <a:r>
              <a:rPr lang="en-US" altLang="ar-IQ" dirty="0"/>
              <a:t>Sterile</a:t>
            </a:r>
          </a:p>
        </p:txBody>
      </p:sp>
    </p:spTree>
    <p:extLst>
      <p:ext uri="{BB962C8B-B14F-4D97-AF65-F5344CB8AC3E}">
        <p14:creationId xmlns:p14="http://schemas.microsoft.com/office/powerpoint/2010/main" val="113270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Points of Needles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360614"/>
            <a:ext cx="4033838" cy="36591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 sz="3600" dirty="0"/>
              <a:t>Taper</a:t>
            </a:r>
            <a:endParaRPr lang="en-US" altLang="ar-IQ" b="1" dirty="0">
              <a:latin typeface="Times New Roman" panose="02020603050405020304" pitchFamily="18" charset="0"/>
            </a:endParaRPr>
          </a:p>
          <a:p>
            <a:pPr lvl="1" algn="l" rtl="0" eaLnBrk="1" hangingPunct="1">
              <a:defRPr/>
            </a:pPr>
            <a:r>
              <a:rPr lang="en-US" altLang="ar-IQ" dirty="0"/>
              <a:t>Atraumatic</a:t>
            </a:r>
          </a:p>
          <a:p>
            <a:pPr lvl="1" algn="l" rtl="0" eaLnBrk="1" hangingPunct="1">
              <a:defRPr/>
            </a:pPr>
            <a:r>
              <a:rPr lang="en-US" altLang="ar-IQ" dirty="0"/>
              <a:t>Internal organs</a:t>
            </a:r>
          </a:p>
        </p:txBody>
      </p:sp>
      <p:pic>
        <p:nvPicPr>
          <p:cNvPr id="10244" name="Picture 6" descr="Taper Point need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2085" y="2360614"/>
            <a:ext cx="4598987" cy="2703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08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Points of Needles</a:t>
            </a:r>
          </a:p>
        </p:txBody>
      </p:sp>
      <p:pic>
        <p:nvPicPr>
          <p:cNvPr id="11268" name="Picture 1030" descr="Cutting Needl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2164" y="2444751"/>
            <a:ext cx="4598987" cy="2703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0" y="2362200"/>
            <a:ext cx="3810000" cy="3657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 sz="3600"/>
              <a:t>Cutting</a:t>
            </a:r>
            <a:endParaRPr lang="en-US" altLang="ar-IQ"/>
          </a:p>
          <a:p>
            <a:pPr algn="l" rtl="0" eaLnBrk="1" hangingPunct="1">
              <a:defRPr/>
            </a:pPr>
            <a:r>
              <a:rPr lang="en-US" altLang="ar-IQ"/>
              <a:t>Cutting edge on inside of circle</a:t>
            </a:r>
          </a:p>
          <a:p>
            <a:pPr algn="l" rtl="0" eaLnBrk="1" hangingPunct="1">
              <a:defRPr/>
            </a:pPr>
            <a:r>
              <a:rPr lang="en-US" altLang="ar-IQ"/>
              <a:t>Skin</a:t>
            </a:r>
          </a:p>
          <a:p>
            <a:pPr algn="l" rtl="0" eaLnBrk="1" hangingPunct="1">
              <a:defRPr/>
            </a:pPr>
            <a:r>
              <a:rPr lang="en-US" altLang="ar-IQ"/>
              <a:t>Traumatic</a:t>
            </a:r>
          </a:p>
        </p:txBody>
      </p:sp>
    </p:spTree>
    <p:extLst>
      <p:ext uri="{BB962C8B-B14F-4D97-AF65-F5344CB8AC3E}">
        <p14:creationId xmlns:p14="http://schemas.microsoft.com/office/powerpoint/2010/main" val="248058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IQ"/>
              <a:t>Points of Needles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3838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IQ" sz="3600"/>
              <a:t>Reverse Cutting</a:t>
            </a:r>
            <a:endParaRPr lang="en-US" altLang="ar-IQ" b="1"/>
          </a:p>
          <a:p>
            <a:pPr algn="l" rtl="0" eaLnBrk="1" hangingPunct="1">
              <a:defRPr/>
            </a:pPr>
            <a:r>
              <a:rPr lang="en-US" altLang="ar-IQ"/>
              <a:t>Cutting edge on outside of circle</a:t>
            </a:r>
          </a:p>
          <a:p>
            <a:pPr algn="l" rtl="0" eaLnBrk="1" hangingPunct="1">
              <a:defRPr/>
            </a:pPr>
            <a:r>
              <a:rPr lang="en-US" altLang="ar-IQ"/>
              <a:t>Skin</a:t>
            </a:r>
          </a:p>
          <a:p>
            <a:pPr algn="l" rtl="0" eaLnBrk="1" hangingPunct="1">
              <a:defRPr/>
            </a:pPr>
            <a:r>
              <a:rPr lang="en-US" altLang="ar-IQ"/>
              <a:t>Less traumatic than cutting</a:t>
            </a:r>
          </a:p>
        </p:txBody>
      </p:sp>
      <p:pic>
        <p:nvPicPr>
          <p:cNvPr id="12292" name="Picture 1030" descr="Reverse Cutting need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371" y="2191826"/>
            <a:ext cx="4760912" cy="281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4866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</TotalTime>
  <Words>727</Words>
  <Application>Microsoft Office PowerPoint</Application>
  <PresentationFormat>مخصص</PresentationFormat>
  <Paragraphs>236</Paragraphs>
  <Slides>46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Gallery</vt:lpstr>
      <vt:lpstr>SUTURE MATERIALS AND TECHNIQUES</vt:lpstr>
      <vt:lpstr>The Ideal Suture Material</vt:lpstr>
      <vt:lpstr>The Ideal Suture Material</vt:lpstr>
      <vt:lpstr>What’s It Used for?</vt:lpstr>
      <vt:lpstr>Types of Needles</vt:lpstr>
      <vt:lpstr>Types of Needles</vt:lpstr>
      <vt:lpstr>Points of Needles</vt:lpstr>
      <vt:lpstr>Points of Needles</vt:lpstr>
      <vt:lpstr>Points of Needles</vt:lpstr>
      <vt:lpstr>Cutting vs Reverse Cutting</vt:lpstr>
      <vt:lpstr>Shapes of Needles</vt:lpstr>
      <vt:lpstr>Characteristics of Suture Material</vt:lpstr>
      <vt:lpstr>Absorbable Sutures</vt:lpstr>
      <vt:lpstr>Non-absorbable Suture</vt:lpstr>
      <vt:lpstr>عرض تقديمي في PowerPoint</vt:lpstr>
      <vt:lpstr>Reading the Suture Label</vt:lpstr>
      <vt:lpstr>Choosing Absorbable Vs. Nonabsorbable</vt:lpstr>
      <vt:lpstr>Monofilament    Vs.   Multifilament</vt:lpstr>
      <vt:lpstr>Natural Vs. Synthetic</vt:lpstr>
      <vt:lpstr>Gut/ Chromic Gut</vt:lpstr>
      <vt:lpstr>Gut/ Chromic Gut</vt:lpstr>
      <vt:lpstr>Collagen and Silk</vt:lpstr>
      <vt:lpstr>Vicryl (Polyglactin 910)</vt:lpstr>
      <vt:lpstr>Dexon and PGA</vt:lpstr>
      <vt:lpstr>PDS (polydioxine)</vt:lpstr>
      <vt:lpstr>Maxon (polyglyconate)</vt:lpstr>
      <vt:lpstr>NONABSORBABLE SUTURES</vt:lpstr>
      <vt:lpstr>NYLON</vt:lpstr>
      <vt:lpstr>Polymerized Caprolactum</vt:lpstr>
      <vt:lpstr>Polypropylene</vt:lpstr>
      <vt:lpstr>Stainless Steel</vt:lpstr>
      <vt:lpstr>Suture Sizes</vt:lpstr>
      <vt:lpstr>Suture Sizes (cont)</vt:lpstr>
      <vt:lpstr>Skin Staples</vt:lpstr>
      <vt:lpstr>Tissue Adhesive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Instrument  tying</vt:lpstr>
      <vt:lpstr>Knot Strength</vt:lpstr>
      <vt:lpstr>Simple Interrupted</vt:lpstr>
      <vt:lpstr>Simple Continuous</vt:lpstr>
      <vt:lpstr>Ford Interlocking</vt:lpstr>
      <vt:lpstr>Subcuticular VS Subcutaneous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SUTURE MATERIALS AND TECHNIQUES</dc:title>
  <dc:creator>ِAhmed Munahi</dc:creator>
  <cp:lastModifiedBy>Dr.A Munahi</cp:lastModifiedBy>
  <cp:revision>6</cp:revision>
  <dcterms:created xsi:type="dcterms:W3CDTF">2017-01-02T16:29:26Z</dcterms:created>
  <dcterms:modified xsi:type="dcterms:W3CDTF">2019-01-01T15:10:37Z</dcterms:modified>
</cp:coreProperties>
</file>