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89" r:id="rId10"/>
    <p:sldId id="265" r:id="rId11"/>
    <p:sldId id="266" r:id="rId12"/>
    <p:sldId id="267" r:id="rId13"/>
    <p:sldId id="268" r:id="rId14"/>
    <p:sldId id="280" r:id="rId15"/>
    <p:sldId id="269" r:id="rId16"/>
    <p:sldId id="270" r:id="rId17"/>
    <p:sldId id="274" r:id="rId18"/>
    <p:sldId id="271" r:id="rId19"/>
    <p:sldId id="272" r:id="rId20"/>
    <p:sldId id="273" r:id="rId21"/>
    <p:sldId id="275" r:id="rId22"/>
    <p:sldId id="276" r:id="rId23"/>
    <p:sldId id="277" r:id="rId24"/>
    <p:sldId id="278" r:id="rId25"/>
    <p:sldId id="279" r:id="rId26"/>
    <p:sldId id="284" r:id="rId27"/>
    <p:sldId id="285" r:id="rId28"/>
    <p:sldId id="286" r:id="rId29"/>
    <p:sldId id="287" r:id="rId30"/>
    <p:sldId id="288" r:id="rId31"/>
    <p:sldId id="281"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72AAD-A37A-44F8-8D89-2AE794A111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EA3F7B-0DB0-4F37-B471-AC9E178767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BB0418-B799-40BB-B612-455957CFF071}"/>
              </a:ext>
            </a:extLst>
          </p:cNvPr>
          <p:cNvSpPr>
            <a:spLocks noGrp="1"/>
          </p:cNvSpPr>
          <p:nvPr>
            <p:ph type="dt" sz="half" idx="10"/>
          </p:nvPr>
        </p:nvSpPr>
        <p:spPr/>
        <p:txBody>
          <a:bodyPr/>
          <a:lstStyle/>
          <a:p>
            <a:fld id="{0902F790-5521-4B97-BBC0-01E56ADD9920}" type="datetimeFigureOut">
              <a:rPr lang="en-US" smtClean="0"/>
              <a:t>5/23/2021</a:t>
            </a:fld>
            <a:endParaRPr lang="en-US"/>
          </a:p>
        </p:txBody>
      </p:sp>
      <p:sp>
        <p:nvSpPr>
          <p:cNvPr id="5" name="Footer Placeholder 4">
            <a:extLst>
              <a:ext uri="{FF2B5EF4-FFF2-40B4-BE49-F238E27FC236}">
                <a16:creationId xmlns:a16="http://schemas.microsoft.com/office/drawing/2014/main" id="{53C9B8EC-64BC-44BE-ADB1-0267880755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2A7408-E341-4AA3-B97E-53C1E022733D}"/>
              </a:ext>
            </a:extLst>
          </p:cNvPr>
          <p:cNvSpPr>
            <a:spLocks noGrp="1"/>
          </p:cNvSpPr>
          <p:nvPr>
            <p:ph type="sldNum" sz="quarter" idx="12"/>
          </p:nvPr>
        </p:nvSpPr>
        <p:spPr/>
        <p:txBody>
          <a:bodyPr/>
          <a:lstStyle/>
          <a:p>
            <a:fld id="{35A2671D-B831-4D3B-A180-8A921E851E8B}" type="slidenum">
              <a:rPr lang="en-US" smtClean="0"/>
              <a:t>‹#›</a:t>
            </a:fld>
            <a:endParaRPr lang="en-US"/>
          </a:p>
        </p:txBody>
      </p:sp>
    </p:spTree>
    <p:extLst>
      <p:ext uri="{BB962C8B-B14F-4D97-AF65-F5344CB8AC3E}">
        <p14:creationId xmlns:p14="http://schemas.microsoft.com/office/powerpoint/2010/main" val="1722125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AC297-BA85-47C3-9177-502F648D0EC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8AE6FA-BC41-46B9-B262-716CF2FA79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E5BED2-AD6F-4A8A-A0CD-A97661E89A72}"/>
              </a:ext>
            </a:extLst>
          </p:cNvPr>
          <p:cNvSpPr>
            <a:spLocks noGrp="1"/>
          </p:cNvSpPr>
          <p:nvPr>
            <p:ph type="dt" sz="half" idx="10"/>
          </p:nvPr>
        </p:nvSpPr>
        <p:spPr/>
        <p:txBody>
          <a:bodyPr/>
          <a:lstStyle/>
          <a:p>
            <a:fld id="{0902F790-5521-4B97-BBC0-01E56ADD9920}" type="datetimeFigureOut">
              <a:rPr lang="en-US" smtClean="0"/>
              <a:t>5/23/2021</a:t>
            </a:fld>
            <a:endParaRPr lang="en-US"/>
          </a:p>
        </p:txBody>
      </p:sp>
      <p:sp>
        <p:nvSpPr>
          <p:cNvPr id="5" name="Footer Placeholder 4">
            <a:extLst>
              <a:ext uri="{FF2B5EF4-FFF2-40B4-BE49-F238E27FC236}">
                <a16:creationId xmlns:a16="http://schemas.microsoft.com/office/drawing/2014/main" id="{2C72E8ED-DFFA-4A79-B507-5B95CF3C09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CA8E79-AD4A-4FC3-A299-0858DC9DD29F}"/>
              </a:ext>
            </a:extLst>
          </p:cNvPr>
          <p:cNvSpPr>
            <a:spLocks noGrp="1"/>
          </p:cNvSpPr>
          <p:nvPr>
            <p:ph type="sldNum" sz="quarter" idx="12"/>
          </p:nvPr>
        </p:nvSpPr>
        <p:spPr/>
        <p:txBody>
          <a:bodyPr/>
          <a:lstStyle/>
          <a:p>
            <a:fld id="{35A2671D-B831-4D3B-A180-8A921E851E8B}" type="slidenum">
              <a:rPr lang="en-US" smtClean="0"/>
              <a:t>‹#›</a:t>
            </a:fld>
            <a:endParaRPr lang="en-US"/>
          </a:p>
        </p:txBody>
      </p:sp>
    </p:spTree>
    <p:extLst>
      <p:ext uri="{BB962C8B-B14F-4D97-AF65-F5344CB8AC3E}">
        <p14:creationId xmlns:p14="http://schemas.microsoft.com/office/powerpoint/2010/main" val="1484602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BADD93-E6A6-4C53-832C-30B6046C2D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A90213-266B-472A-90DE-8F60568A8A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4A93F3-A042-453C-B137-006037E66852}"/>
              </a:ext>
            </a:extLst>
          </p:cNvPr>
          <p:cNvSpPr>
            <a:spLocks noGrp="1"/>
          </p:cNvSpPr>
          <p:nvPr>
            <p:ph type="dt" sz="half" idx="10"/>
          </p:nvPr>
        </p:nvSpPr>
        <p:spPr/>
        <p:txBody>
          <a:bodyPr/>
          <a:lstStyle/>
          <a:p>
            <a:fld id="{0902F790-5521-4B97-BBC0-01E56ADD9920}" type="datetimeFigureOut">
              <a:rPr lang="en-US" smtClean="0"/>
              <a:t>5/23/2021</a:t>
            </a:fld>
            <a:endParaRPr lang="en-US"/>
          </a:p>
        </p:txBody>
      </p:sp>
      <p:sp>
        <p:nvSpPr>
          <p:cNvPr id="5" name="Footer Placeholder 4">
            <a:extLst>
              <a:ext uri="{FF2B5EF4-FFF2-40B4-BE49-F238E27FC236}">
                <a16:creationId xmlns:a16="http://schemas.microsoft.com/office/drawing/2014/main" id="{292FA00A-6CD8-4CF9-8426-7CA00ABABC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C69B5A-FFBA-4BAE-B6DA-E779C4C43EE9}"/>
              </a:ext>
            </a:extLst>
          </p:cNvPr>
          <p:cNvSpPr>
            <a:spLocks noGrp="1"/>
          </p:cNvSpPr>
          <p:nvPr>
            <p:ph type="sldNum" sz="quarter" idx="12"/>
          </p:nvPr>
        </p:nvSpPr>
        <p:spPr/>
        <p:txBody>
          <a:bodyPr/>
          <a:lstStyle/>
          <a:p>
            <a:fld id="{35A2671D-B831-4D3B-A180-8A921E851E8B}" type="slidenum">
              <a:rPr lang="en-US" smtClean="0"/>
              <a:t>‹#›</a:t>
            </a:fld>
            <a:endParaRPr lang="en-US"/>
          </a:p>
        </p:txBody>
      </p:sp>
    </p:spTree>
    <p:extLst>
      <p:ext uri="{BB962C8B-B14F-4D97-AF65-F5344CB8AC3E}">
        <p14:creationId xmlns:p14="http://schemas.microsoft.com/office/powerpoint/2010/main" val="970698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F042-3A99-4C90-A6A6-6530E37F20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0C855F-7F11-4747-8706-E9B8E1AC14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6F4303-090E-4C85-9148-5B07F54F7986}"/>
              </a:ext>
            </a:extLst>
          </p:cNvPr>
          <p:cNvSpPr>
            <a:spLocks noGrp="1"/>
          </p:cNvSpPr>
          <p:nvPr>
            <p:ph type="dt" sz="half" idx="10"/>
          </p:nvPr>
        </p:nvSpPr>
        <p:spPr/>
        <p:txBody>
          <a:bodyPr/>
          <a:lstStyle/>
          <a:p>
            <a:fld id="{0902F790-5521-4B97-BBC0-01E56ADD9920}" type="datetimeFigureOut">
              <a:rPr lang="en-US" smtClean="0"/>
              <a:t>5/23/2021</a:t>
            </a:fld>
            <a:endParaRPr lang="en-US"/>
          </a:p>
        </p:txBody>
      </p:sp>
      <p:sp>
        <p:nvSpPr>
          <p:cNvPr id="5" name="Footer Placeholder 4">
            <a:extLst>
              <a:ext uri="{FF2B5EF4-FFF2-40B4-BE49-F238E27FC236}">
                <a16:creationId xmlns:a16="http://schemas.microsoft.com/office/drawing/2014/main" id="{21222D2C-794A-4705-A0CA-B93361ECE1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6A68B7-7A1E-40FE-9E24-D1055BB541AD}"/>
              </a:ext>
            </a:extLst>
          </p:cNvPr>
          <p:cNvSpPr>
            <a:spLocks noGrp="1"/>
          </p:cNvSpPr>
          <p:nvPr>
            <p:ph type="sldNum" sz="quarter" idx="12"/>
          </p:nvPr>
        </p:nvSpPr>
        <p:spPr/>
        <p:txBody>
          <a:bodyPr/>
          <a:lstStyle/>
          <a:p>
            <a:fld id="{35A2671D-B831-4D3B-A180-8A921E851E8B}" type="slidenum">
              <a:rPr lang="en-US" smtClean="0"/>
              <a:t>‹#›</a:t>
            </a:fld>
            <a:endParaRPr lang="en-US"/>
          </a:p>
        </p:txBody>
      </p:sp>
    </p:spTree>
    <p:extLst>
      <p:ext uri="{BB962C8B-B14F-4D97-AF65-F5344CB8AC3E}">
        <p14:creationId xmlns:p14="http://schemas.microsoft.com/office/powerpoint/2010/main" val="3405182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C68DA-EB89-4C5B-BBC6-56993A5933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64B086-23E7-4594-8E6E-EBC4573898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8FF946-3D67-42D5-A58D-D438C2B21C12}"/>
              </a:ext>
            </a:extLst>
          </p:cNvPr>
          <p:cNvSpPr>
            <a:spLocks noGrp="1"/>
          </p:cNvSpPr>
          <p:nvPr>
            <p:ph type="dt" sz="half" idx="10"/>
          </p:nvPr>
        </p:nvSpPr>
        <p:spPr/>
        <p:txBody>
          <a:bodyPr/>
          <a:lstStyle/>
          <a:p>
            <a:fld id="{0902F790-5521-4B97-BBC0-01E56ADD9920}" type="datetimeFigureOut">
              <a:rPr lang="en-US" smtClean="0"/>
              <a:t>5/23/2021</a:t>
            </a:fld>
            <a:endParaRPr lang="en-US"/>
          </a:p>
        </p:txBody>
      </p:sp>
      <p:sp>
        <p:nvSpPr>
          <p:cNvPr id="5" name="Footer Placeholder 4">
            <a:extLst>
              <a:ext uri="{FF2B5EF4-FFF2-40B4-BE49-F238E27FC236}">
                <a16:creationId xmlns:a16="http://schemas.microsoft.com/office/drawing/2014/main" id="{820DE6C2-0E47-4340-8BA0-AD1B5D9DDA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0E6624-1FAF-4E50-8948-3B2AB6B497F1}"/>
              </a:ext>
            </a:extLst>
          </p:cNvPr>
          <p:cNvSpPr>
            <a:spLocks noGrp="1"/>
          </p:cNvSpPr>
          <p:nvPr>
            <p:ph type="sldNum" sz="quarter" idx="12"/>
          </p:nvPr>
        </p:nvSpPr>
        <p:spPr/>
        <p:txBody>
          <a:bodyPr/>
          <a:lstStyle/>
          <a:p>
            <a:fld id="{35A2671D-B831-4D3B-A180-8A921E851E8B}" type="slidenum">
              <a:rPr lang="en-US" smtClean="0"/>
              <a:t>‹#›</a:t>
            </a:fld>
            <a:endParaRPr lang="en-US"/>
          </a:p>
        </p:txBody>
      </p:sp>
    </p:spTree>
    <p:extLst>
      <p:ext uri="{BB962C8B-B14F-4D97-AF65-F5344CB8AC3E}">
        <p14:creationId xmlns:p14="http://schemas.microsoft.com/office/powerpoint/2010/main" val="2890667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C4D7C-9E75-449E-B41B-6FCE64A3D0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9C068C-AFF6-48BF-AC79-15B774D24D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DC45AB-1E0B-45B5-A656-5802BDD4D8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44CB43-4A85-46EE-AA2F-9563CAFBC81C}"/>
              </a:ext>
            </a:extLst>
          </p:cNvPr>
          <p:cNvSpPr>
            <a:spLocks noGrp="1"/>
          </p:cNvSpPr>
          <p:nvPr>
            <p:ph type="dt" sz="half" idx="10"/>
          </p:nvPr>
        </p:nvSpPr>
        <p:spPr/>
        <p:txBody>
          <a:bodyPr/>
          <a:lstStyle/>
          <a:p>
            <a:fld id="{0902F790-5521-4B97-BBC0-01E56ADD9920}" type="datetimeFigureOut">
              <a:rPr lang="en-US" smtClean="0"/>
              <a:t>5/23/2021</a:t>
            </a:fld>
            <a:endParaRPr lang="en-US"/>
          </a:p>
        </p:txBody>
      </p:sp>
      <p:sp>
        <p:nvSpPr>
          <p:cNvPr id="6" name="Footer Placeholder 5">
            <a:extLst>
              <a:ext uri="{FF2B5EF4-FFF2-40B4-BE49-F238E27FC236}">
                <a16:creationId xmlns:a16="http://schemas.microsoft.com/office/drawing/2014/main" id="{44145E74-01FA-4D09-88A1-3FD87E429E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F59B6B-A45F-4233-AFCE-B502BD6564EE}"/>
              </a:ext>
            </a:extLst>
          </p:cNvPr>
          <p:cNvSpPr>
            <a:spLocks noGrp="1"/>
          </p:cNvSpPr>
          <p:nvPr>
            <p:ph type="sldNum" sz="quarter" idx="12"/>
          </p:nvPr>
        </p:nvSpPr>
        <p:spPr/>
        <p:txBody>
          <a:bodyPr/>
          <a:lstStyle/>
          <a:p>
            <a:fld id="{35A2671D-B831-4D3B-A180-8A921E851E8B}" type="slidenum">
              <a:rPr lang="en-US" smtClean="0"/>
              <a:t>‹#›</a:t>
            </a:fld>
            <a:endParaRPr lang="en-US"/>
          </a:p>
        </p:txBody>
      </p:sp>
    </p:spTree>
    <p:extLst>
      <p:ext uri="{BB962C8B-B14F-4D97-AF65-F5344CB8AC3E}">
        <p14:creationId xmlns:p14="http://schemas.microsoft.com/office/powerpoint/2010/main" val="464483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AA739-4E59-4EEF-939C-9BAA408E6D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5E0C91-AE96-4819-80D8-B7D04577BF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67A7A4-49F9-4B0B-A15F-FE58A17941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11D80F0-7162-42E8-9341-6AB73BB917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E444CF-A669-433E-B3A9-CD1DC53C95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CA1F4C-591C-422F-A1CD-B6E1B4D77FD6}"/>
              </a:ext>
            </a:extLst>
          </p:cNvPr>
          <p:cNvSpPr>
            <a:spLocks noGrp="1"/>
          </p:cNvSpPr>
          <p:nvPr>
            <p:ph type="dt" sz="half" idx="10"/>
          </p:nvPr>
        </p:nvSpPr>
        <p:spPr/>
        <p:txBody>
          <a:bodyPr/>
          <a:lstStyle/>
          <a:p>
            <a:fld id="{0902F790-5521-4B97-BBC0-01E56ADD9920}" type="datetimeFigureOut">
              <a:rPr lang="en-US" smtClean="0"/>
              <a:t>5/23/2021</a:t>
            </a:fld>
            <a:endParaRPr lang="en-US"/>
          </a:p>
        </p:txBody>
      </p:sp>
      <p:sp>
        <p:nvSpPr>
          <p:cNvPr id="8" name="Footer Placeholder 7">
            <a:extLst>
              <a:ext uri="{FF2B5EF4-FFF2-40B4-BE49-F238E27FC236}">
                <a16:creationId xmlns:a16="http://schemas.microsoft.com/office/drawing/2014/main" id="{2CF4B4D0-42BF-434B-9BF9-820EABE475E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958C298-8F46-474B-BF4C-F9C92F64BDBB}"/>
              </a:ext>
            </a:extLst>
          </p:cNvPr>
          <p:cNvSpPr>
            <a:spLocks noGrp="1"/>
          </p:cNvSpPr>
          <p:nvPr>
            <p:ph type="sldNum" sz="quarter" idx="12"/>
          </p:nvPr>
        </p:nvSpPr>
        <p:spPr/>
        <p:txBody>
          <a:bodyPr/>
          <a:lstStyle/>
          <a:p>
            <a:fld id="{35A2671D-B831-4D3B-A180-8A921E851E8B}" type="slidenum">
              <a:rPr lang="en-US" smtClean="0"/>
              <a:t>‹#›</a:t>
            </a:fld>
            <a:endParaRPr lang="en-US"/>
          </a:p>
        </p:txBody>
      </p:sp>
    </p:spTree>
    <p:extLst>
      <p:ext uri="{BB962C8B-B14F-4D97-AF65-F5344CB8AC3E}">
        <p14:creationId xmlns:p14="http://schemas.microsoft.com/office/powerpoint/2010/main" val="1444919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A4F59-B56D-4467-9221-D045F29E53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D24527-9EF3-4B28-A46A-DA6F1E82A513}"/>
              </a:ext>
            </a:extLst>
          </p:cNvPr>
          <p:cNvSpPr>
            <a:spLocks noGrp="1"/>
          </p:cNvSpPr>
          <p:nvPr>
            <p:ph type="dt" sz="half" idx="10"/>
          </p:nvPr>
        </p:nvSpPr>
        <p:spPr/>
        <p:txBody>
          <a:bodyPr/>
          <a:lstStyle/>
          <a:p>
            <a:fld id="{0902F790-5521-4B97-BBC0-01E56ADD9920}" type="datetimeFigureOut">
              <a:rPr lang="en-US" smtClean="0"/>
              <a:t>5/23/2021</a:t>
            </a:fld>
            <a:endParaRPr lang="en-US"/>
          </a:p>
        </p:txBody>
      </p:sp>
      <p:sp>
        <p:nvSpPr>
          <p:cNvPr id="4" name="Footer Placeholder 3">
            <a:extLst>
              <a:ext uri="{FF2B5EF4-FFF2-40B4-BE49-F238E27FC236}">
                <a16:creationId xmlns:a16="http://schemas.microsoft.com/office/drawing/2014/main" id="{645D477C-AB67-4B73-AFF8-5BAEE8F4EC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B67181-90C4-479E-816D-E8591C39BE8E}"/>
              </a:ext>
            </a:extLst>
          </p:cNvPr>
          <p:cNvSpPr>
            <a:spLocks noGrp="1"/>
          </p:cNvSpPr>
          <p:nvPr>
            <p:ph type="sldNum" sz="quarter" idx="12"/>
          </p:nvPr>
        </p:nvSpPr>
        <p:spPr/>
        <p:txBody>
          <a:bodyPr/>
          <a:lstStyle/>
          <a:p>
            <a:fld id="{35A2671D-B831-4D3B-A180-8A921E851E8B}" type="slidenum">
              <a:rPr lang="en-US" smtClean="0"/>
              <a:t>‹#›</a:t>
            </a:fld>
            <a:endParaRPr lang="en-US"/>
          </a:p>
        </p:txBody>
      </p:sp>
    </p:spTree>
    <p:extLst>
      <p:ext uri="{BB962C8B-B14F-4D97-AF65-F5344CB8AC3E}">
        <p14:creationId xmlns:p14="http://schemas.microsoft.com/office/powerpoint/2010/main" val="341377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E038E9-D15B-410A-87DB-8D1005F0BDDE}"/>
              </a:ext>
            </a:extLst>
          </p:cNvPr>
          <p:cNvSpPr>
            <a:spLocks noGrp="1"/>
          </p:cNvSpPr>
          <p:nvPr>
            <p:ph type="dt" sz="half" idx="10"/>
          </p:nvPr>
        </p:nvSpPr>
        <p:spPr/>
        <p:txBody>
          <a:bodyPr/>
          <a:lstStyle/>
          <a:p>
            <a:fld id="{0902F790-5521-4B97-BBC0-01E56ADD9920}" type="datetimeFigureOut">
              <a:rPr lang="en-US" smtClean="0"/>
              <a:t>5/23/2021</a:t>
            </a:fld>
            <a:endParaRPr lang="en-US"/>
          </a:p>
        </p:txBody>
      </p:sp>
      <p:sp>
        <p:nvSpPr>
          <p:cNvPr id="3" name="Footer Placeholder 2">
            <a:extLst>
              <a:ext uri="{FF2B5EF4-FFF2-40B4-BE49-F238E27FC236}">
                <a16:creationId xmlns:a16="http://schemas.microsoft.com/office/drawing/2014/main" id="{B82080DF-752B-4667-88F2-75F712D560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6C28C41-5A26-435C-BCB5-A608A4D19E7A}"/>
              </a:ext>
            </a:extLst>
          </p:cNvPr>
          <p:cNvSpPr>
            <a:spLocks noGrp="1"/>
          </p:cNvSpPr>
          <p:nvPr>
            <p:ph type="sldNum" sz="quarter" idx="12"/>
          </p:nvPr>
        </p:nvSpPr>
        <p:spPr/>
        <p:txBody>
          <a:bodyPr/>
          <a:lstStyle/>
          <a:p>
            <a:fld id="{35A2671D-B831-4D3B-A180-8A921E851E8B}" type="slidenum">
              <a:rPr lang="en-US" smtClean="0"/>
              <a:t>‹#›</a:t>
            </a:fld>
            <a:endParaRPr lang="en-US"/>
          </a:p>
        </p:txBody>
      </p:sp>
    </p:spTree>
    <p:extLst>
      <p:ext uri="{BB962C8B-B14F-4D97-AF65-F5344CB8AC3E}">
        <p14:creationId xmlns:p14="http://schemas.microsoft.com/office/powerpoint/2010/main" val="1248507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781CF-08E8-4029-BC79-F1FC8446AD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085265-739A-48FF-80B7-AF38B96F20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7D6264-F772-4F70-853D-DFC7070C53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8F7F63-44CC-407A-B975-96185D20EE81}"/>
              </a:ext>
            </a:extLst>
          </p:cNvPr>
          <p:cNvSpPr>
            <a:spLocks noGrp="1"/>
          </p:cNvSpPr>
          <p:nvPr>
            <p:ph type="dt" sz="half" idx="10"/>
          </p:nvPr>
        </p:nvSpPr>
        <p:spPr/>
        <p:txBody>
          <a:bodyPr/>
          <a:lstStyle/>
          <a:p>
            <a:fld id="{0902F790-5521-4B97-BBC0-01E56ADD9920}" type="datetimeFigureOut">
              <a:rPr lang="en-US" smtClean="0"/>
              <a:t>5/23/2021</a:t>
            </a:fld>
            <a:endParaRPr lang="en-US"/>
          </a:p>
        </p:txBody>
      </p:sp>
      <p:sp>
        <p:nvSpPr>
          <p:cNvPr id="6" name="Footer Placeholder 5">
            <a:extLst>
              <a:ext uri="{FF2B5EF4-FFF2-40B4-BE49-F238E27FC236}">
                <a16:creationId xmlns:a16="http://schemas.microsoft.com/office/drawing/2014/main" id="{54C75DF0-1398-466F-A497-CC9D5EA6B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472AFC-010A-4C6B-9656-D95D59F2FB2B}"/>
              </a:ext>
            </a:extLst>
          </p:cNvPr>
          <p:cNvSpPr>
            <a:spLocks noGrp="1"/>
          </p:cNvSpPr>
          <p:nvPr>
            <p:ph type="sldNum" sz="quarter" idx="12"/>
          </p:nvPr>
        </p:nvSpPr>
        <p:spPr/>
        <p:txBody>
          <a:bodyPr/>
          <a:lstStyle/>
          <a:p>
            <a:fld id="{35A2671D-B831-4D3B-A180-8A921E851E8B}" type="slidenum">
              <a:rPr lang="en-US" smtClean="0"/>
              <a:t>‹#›</a:t>
            </a:fld>
            <a:endParaRPr lang="en-US"/>
          </a:p>
        </p:txBody>
      </p:sp>
    </p:spTree>
    <p:extLst>
      <p:ext uri="{BB962C8B-B14F-4D97-AF65-F5344CB8AC3E}">
        <p14:creationId xmlns:p14="http://schemas.microsoft.com/office/powerpoint/2010/main" val="289634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3C475-15A3-4077-BE94-BE343C2C1F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8E80D5-F169-4F8F-859E-160005547D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8BD77B-1AF9-4C2A-B858-E56ABCCE97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7E5C24-BB71-45A7-A0D5-5EC2224B7482}"/>
              </a:ext>
            </a:extLst>
          </p:cNvPr>
          <p:cNvSpPr>
            <a:spLocks noGrp="1"/>
          </p:cNvSpPr>
          <p:nvPr>
            <p:ph type="dt" sz="half" idx="10"/>
          </p:nvPr>
        </p:nvSpPr>
        <p:spPr/>
        <p:txBody>
          <a:bodyPr/>
          <a:lstStyle/>
          <a:p>
            <a:fld id="{0902F790-5521-4B97-BBC0-01E56ADD9920}" type="datetimeFigureOut">
              <a:rPr lang="en-US" smtClean="0"/>
              <a:t>5/23/2021</a:t>
            </a:fld>
            <a:endParaRPr lang="en-US"/>
          </a:p>
        </p:txBody>
      </p:sp>
      <p:sp>
        <p:nvSpPr>
          <p:cNvPr id="6" name="Footer Placeholder 5">
            <a:extLst>
              <a:ext uri="{FF2B5EF4-FFF2-40B4-BE49-F238E27FC236}">
                <a16:creationId xmlns:a16="http://schemas.microsoft.com/office/drawing/2014/main" id="{B76B1F8A-1C3D-4AF3-861F-4FA501B593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561CA2-5E48-4DAB-8EF4-23BF392DE488}"/>
              </a:ext>
            </a:extLst>
          </p:cNvPr>
          <p:cNvSpPr>
            <a:spLocks noGrp="1"/>
          </p:cNvSpPr>
          <p:nvPr>
            <p:ph type="sldNum" sz="quarter" idx="12"/>
          </p:nvPr>
        </p:nvSpPr>
        <p:spPr/>
        <p:txBody>
          <a:bodyPr/>
          <a:lstStyle/>
          <a:p>
            <a:fld id="{35A2671D-B831-4D3B-A180-8A921E851E8B}" type="slidenum">
              <a:rPr lang="en-US" smtClean="0"/>
              <a:t>‹#›</a:t>
            </a:fld>
            <a:endParaRPr lang="en-US"/>
          </a:p>
        </p:txBody>
      </p:sp>
    </p:spTree>
    <p:extLst>
      <p:ext uri="{BB962C8B-B14F-4D97-AF65-F5344CB8AC3E}">
        <p14:creationId xmlns:p14="http://schemas.microsoft.com/office/powerpoint/2010/main" val="465528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20882D-C712-4713-B135-8353F0BBA8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40BD83-3B15-49BC-9E69-F012A56C0A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BE96D4-047E-4A8B-801F-E44E6E45BC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02F790-5521-4B97-BBC0-01E56ADD9920}" type="datetimeFigureOut">
              <a:rPr lang="en-US" smtClean="0"/>
              <a:t>5/23/2021</a:t>
            </a:fld>
            <a:endParaRPr lang="en-US"/>
          </a:p>
        </p:txBody>
      </p:sp>
      <p:sp>
        <p:nvSpPr>
          <p:cNvPr id="5" name="Footer Placeholder 4">
            <a:extLst>
              <a:ext uri="{FF2B5EF4-FFF2-40B4-BE49-F238E27FC236}">
                <a16:creationId xmlns:a16="http://schemas.microsoft.com/office/drawing/2014/main" id="{065FAA2C-4927-4A85-9F98-060FAE90A7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5F76E6-C6B8-46F5-8A12-017E441069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A2671D-B831-4D3B-A180-8A921E851E8B}" type="slidenum">
              <a:rPr lang="en-US" smtClean="0"/>
              <a:t>‹#›</a:t>
            </a:fld>
            <a:endParaRPr lang="en-US"/>
          </a:p>
        </p:txBody>
      </p:sp>
    </p:spTree>
    <p:extLst>
      <p:ext uri="{BB962C8B-B14F-4D97-AF65-F5344CB8AC3E}">
        <p14:creationId xmlns:p14="http://schemas.microsoft.com/office/powerpoint/2010/main" val="3777975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2549B-4D79-49EF-8CAE-5891610B0537}"/>
              </a:ext>
            </a:extLst>
          </p:cNvPr>
          <p:cNvSpPr>
            <a:spLocks noGrp="1"/>
          </p:cNvSpPr>
          <p:nvPr>
            <p:ph type="ctrTitle"/>
          </p:nvPr>
        </p:nvSpPr>
        <p:spPr/>
        <p:txBody>
          <a:bodyPr>
            <a:normAutofit/>
          </a:bodyPr>
          <a:lstStyle/>
          <a:p>
            <a:pPr>
              <a:lnSpc>
                <a:spcPct val="150000"/>
              </a:lnSpc>
            </a:pPr>
            <a:r>
              <a:rPr lang="en-US" sz="3200" b="1" i="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The Major</a:t>
            </a:r>
            <a:r>
              <a:rPr lang="en-US" sz="32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r>
              <a:rPr lang="en-US" sz="3200" b="1" i="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Histocompatibility</a:t>
            </a:r>
            <a:r>
              <a:rPr lang="en-US" sz="32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r>
              <a:rPr lang="en-US" sz="3200" b="1" i="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Complex</a:t>
            </a:r>
            <a:br>
              <a:rPr lang="en-US" sz="3200" dirty="0">
                <a:effectLst/>
                <a:latin typeface="Calibri" panose="020F0502020204030204" pitchFamily="34" charset="0"/>
                <a:ea typeface="Calibri" panose="020F0502020204030204" pitchFamily="34" charset="0"/>
                <a:cs typeface="Arial" panose="020B0604020202020204" pitchFamily="34" charset="0"/>
              </a:rPr>
            </a:br>
            <a:r>
              <a:rPr lang="en-US" sz="3200" dirty="0">
                <a:effectLst/>
                <a:latin typeface="Calibri" panose="020F0502020204030204" pitchFamily="34" charset="0"/>
                <a:ea typeface="Calibri" panose="020F0502020204030204" pitchFamily="34" charset="0"/>
                <a:cs typeface="Arial" panose="020B0604020202020204" pitchFamily="34" charset="0"/>
              </a:rPr>
              <a:t>(MHC)</a:t>
            </a:r>
            <a:endParaRPr lang="en-US" sz="8800" dirty="0"/>
          </a:p>
        </p:txBody>
      </p:sp>
      <p:sp>
        <p:nvSpPr>
          <p:cNvPr id="3" name="Subtitle 2">
            <a:extLst>
              <a:ext uri="{FF2B5EF4-FFF2-40B4-BE49-F238E27FC236}">
                <a16:creationId xmlns:a16="http://schemas.microsoft.com/office/drawing/2014/main" id="{E40604FF-1E4F-4F8A-AC63-225BBB263C7E}"/>
              </a:ext>
            </a:extLst>
          </p:cNvPr>
          <p:cNvSpPr>
            <a:spLocks noGrp="1"/>
          </p:cNvSpPr>
          <p:nvPr>
            <p:ph type="subTitle" idx="1"/>
          </p:nvPr>
        </p:nvSpPr>
        <p:spPr/>
        <p:txBody>
          <a:bodyPr/>
          <a:lstStyle/>
          <a:p>
            <a:endParaRPr lang="en-US" dirty="0"/>
          </a:p>
          <a:p>
            <a:endParaRPr lang="en-US" dirty="0"/>
          </a:p>
          <a:p>
            <a:r>
              <a:rPr lang="en-US" dirty="0"/>
              <a:t>Dr. Balsam miri</a:t>
            </a:r>
          </a:p>
        </p:txBody>
      </p:sp>
    </p:spTree>
    <p:extLst>
      <p:ext uri="{BB962C8B-B14F-4D97-AF65-F5344CB8AC3E}">
        <p14:creationId xmlns:p14="http://schemas.microsoft.com/office/powerpoint/2010/main" val="2864076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8E18C-0DA5-470C-913D-0618AEA4941A}"/>
              </a:ext>
            </a:extLst>
          </p:cNvPr>
          <p:cNvSpPr>
            <a:spLocks noGrp="1"/>
          </p:cNvSpPr>
          <p:nvPr>
            <p:ph type="title"/>
          </p:nvPr>
        </p:nvSpPr>
        <p:spPr/>
        <p:txBody>
          <a:bodyPr/>
          <a:lstStyle/>
          <a:p>
            <a:r>
              <a:rPr lang="en-US" dirty="0"/>
              <a:t>.</a:t>
            </a:r>
          </a:p>
        </p:txBody>
      </p:sp>
      <p:sp>
        <p:nvSpPr>
          <p:cNvPr id="3" name="Content Placeholder 2">
            <a:extLst>
              <a:ext uri="{FF2B5EF4-FFF2-40B4-BE49-F238E27FC236}">
                <a16:creationId xmlns:a16="http://schemas.microsoft.com/office/drawing/2014/main" id="{8AD399C5-7799-480B-8DAB-D17D4B1F34C3}"/>
              </a:ext>
            </a:extLst>
          </p:cNvPr>
          <p:cNvSpPr>
            <a:spLocks noGrp="1"/>
          </p:cNvSpPr>
          <p:nvPr>
            <p:ph idx="1"/>
          </p:nvPr>
        </p:nvSpPr>
        <p:spPr/>
        <p:txBody>
          <a:bodyPr/>
          <a:lstStyle/>
          <a:p>
            <a:r>
              <a:rPr lang="en-US" dirty="0"/>
              <a:t>.</a:t>
            </a:r>
          </a:p>
        </p:txBody>
      </p:sp>
      <p:pic>
        <p:nvPicPr>
          <p:cNvPr id="4" name="Picture 3" descr="The Major Histocompatibility Complex | Veterian Key">
            <a:extLst>
              <a:ext uri="{FF2B5EF4-FFF2-40B4-BE49-F238E27FC236}">
                <a16:creationId xmlns:a16="http://schemas.microsoft.com/office/drawing/2014/main" id="{89B98486-8E52-49BD-BA4B-4A8ECFCDFCC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453951" y="681037"/>
            <a:ext cx="5623249" cy="5849303"/>
          </a:xfrm>
          <a:prstGeom prst="rect">
            <a:avLst/>
          </a:prstGeom>
          <a:noFill/>
          <a:ln>
            <a:noFill/>
          </a:ln>
        </p:spPr>
      </p:pic>
    </p:spTree>
    <p:extLst>
      <p:ext uri="{BB962C8B-B14F-4D97-AF65-F5344CB8AC3E}">
        <p14:creationId xmlns:p14="http://schemas.microsoft.com/office/powerpoint/2010/main" val="1445847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121F6-AB49-4E2A-A7CE-2DE460BAD06E}"/>
              </a:ext>
            </a:extLst>
          </p:cNvPr>
          <p:cNvSpPr>
            <a:spLocks noGrp="1"/>
          </p:cNvSpPr>
          <p:nvPr>
            <p:ph type="title"/>
          </p:nvPr>
        </p:nvSpPr>
        <p:spPr>
          <a:xfrm>
            <a:off x="838200" y="365125"/>
            <a:ext cx="10515600" cy="52128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9D51632-ABEA-4C54-9762-AFFF36C4352E}"/>
              </a:ext>
            </a:extLst>
          </p:cNvPr>
          <p:cNvSpPr>
            <a:spLocks noGrp="1"/>
          </p:cNvSpPr>
          <p:nvPr>
            <p:ph idx="1"/>
          </p:nvPr>
        </p:nvSpPr>
        <p:spPr>
          <a:xfrm>
            <a:off x="838200" y="1017037"/>
            <a:ext cx="10515600" cy="5159926"/>
          </a:xfrm>
        </p:spPr>
        <p:txBody>
          <a:bodyPr>
            <a:normAutofit/>
          </a:bodyPr>
          <a:lstStyle/>
          <a:p>
            <a:pPr>
              <a:lnSpc>
                <a:spcPct val="110000"/>
              </a:lnSpc>
            </a:pP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Although each MHC contains all three gene regions, their gene content, and arrangement vary between species.</a:t>
            </a:r>
          </a:p>
          <a:p>
            <a:pPr>
              <a:lnSpc>
                <a:spcPct val="110000"/>
              </a:lnSpc>
            </a:pP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The collective </a:t>
            </a:r>
            <a:r>
              <a:rPr lang="en-US" sz="2000" dirty="0">
                <a:solidFill>
                  <a:srgbClr val="242021"/>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name</a:t>
            </a: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 given to the proteins encoded by MHC genes </a:t>
            </a:r>
            <a:r>
              <a:rPr lang="en-US" sz="2000" dirty="0">
                <a:solidFill>
                  <a:srgbClr val="242021"/>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depends on the species.</a:t>
            </a:r>
          </a:p>
          <a:p>
            <a:pPr>
              <a:lnSpc>
                <a:spcPct val="110000"/>
              </a:lnSpc>
            </a:pP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 In humans these molecules are called human leukocyte antigen 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(HLA); </a:t>
            </a: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in dogs they are called DLA; in  rabbits,  RLA;  in  cattle  (bovines),  </a:t>
            </a:r>
            <a:r>
              <a:rPr lang="en-US" sz="2000" dirty="0" err="1">
                <a:solidFill>
                  <a:srgbClr val="242021"/>
                </a:solidFill>
                <a:effectLst/>
                <a:latin typeface="Times New Roman" panose="02020603050405020304" pitchFamily="18" charset="0"/>
                <a:ea typeface="Calibri" panose="020F0502020204030204" pitchFamily="34" charset="0"/>
                <a:cs typeface="Arial" panose="020B0604020202020204" pitchFamily="34" charset="0"/>
              </a:rPr>
              <a:t>BoLA</a:t>
            </a: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in  horses, ELA;  in  swine,  SLA;  and  so  forth.</a:t>
            </a:r>
          </a:p>
          <a:p>
            <a:pPr>
              <a:lnSpc>
                <a:spcPct val="110000"/>
              </a:lnSpc>
            </a:pP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In  some  species,  MHC molecules  were  identified  </a:t>
            </a:r>
            <a:r>
              <a:rPr lang="en-US" sz="2000" u="sng"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as  transplantation  antigens  </a:t>
            </a: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before their true function was recognized. </a:t>
            </a:r>
          </a:p>
          <a:p>
            <a:pPr>
              <a:lnSpc>
                <a:spcPct val="110000"/>
              </a:lnSpc>
            </a:pP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The complete set of alleles found within an individual animal’s MHC is called its 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MHC haplotype</a:t>
            </a:r>
            <a:endParaRPr lang="en-US" sz="20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nSpc>
                <a:spcPct val="110000"/>
              </a:lnSpc>
            </a:pPr>
            <a:endParaRPr lang="en-US" sz="3200" dirty="0"/>
          </a:p>
        </p:txBody>
      </p:sp>
    </p:spTree>
    <p:extLst>
      <p:ext uri="{BB962C8B-B14F-4D97-AF65-F5344CB8AC3E}">
        <p14:creationId xmlns:p14="http://schemas.microsoft.com/office/powerpoint/2010/main" val="349691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92397-F16C-4928-81D4-02E30D3C130A}"/>
              </a:ext>
            </a:extLst>
          </p:cNvPr>
          <p:cNvSpPr>
            <a:spLocks noGrp="1"/>
          </p:cNvSpPr>
          <p:nvPr>
            <p:ph type="title"/>
          </p:nvPr>
        </p:nvSpPr>
        <p:spPr/>
        <p:txBody>
          <a:bodyPr>
            <a:normAutofit/>
          </a:bodyPr>
          <a:lstStyle/>
          <a:p>
            <a:r>
              <a:rPr lang="en-US" sz="2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MHC Class </a:t>
            </a:r>
            <a:r>
              <a:rPr lang="en-US" sz="2400"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Ia</a:t>
            </a:r>
            <a:r>
              <a:rPr lang="en-US" sz="2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Molecules</a:t>
            </a:r>
            <a:br>
              <a:rPr lang="en-US" sz="2400" dirty="0">
                <a:effectLst/>
                <a:latin typeface="Calibri" panose="020F0502020204030204" pitchFamily="34" charset="0"/>
                <a:ea typeface="Calibri" panose="020F0502020204030204" pitchFamily="34" charset="0"/>
                <a:cs typeface="Arial" panose="020B0604020202020204" pitchFamily="34" charset="0"/>
              </a:rPr>
            </a:br>
            <a:endParaRPr lang="en-US" sz="5400" dirty="0"/>
          </a:p>
        </p:txBody>
      </p:sp>
      <p:sp>
        <p:nvSpPr>
          <p:cNvPr id="3" name="Content Placeholder 2">
            <a:extLst>
              <a:ext uri="{FF2B5EF4-FFF2-40B4-BE49-F238E27FC236}">
                <a16:creationId xmlns:a16="http://schemas.microsoft.com/office/drawing/2014/main" id="{A48937BD-ED34-4443-B45D-E9A50AE1EE10}"/>
              </a:ext>
            </a:extLst>
          </p:cNvPr>
          <p:cNvSpPr>
            <a:spLocks noGrp="1"/>
          </p:cNvSpPr>
          <p:nvPr>
            <p:ph idx="1"/>
          </p:nvPr>
        </p:nvSpPr>
        <p:spPr/>
        <p:txBody>
          <a:bodyPr>
            <a:normAutofit fontScale="92500"/>
          </a:bodyPr>
          <a:lstStyle/>
          <a:p>
            <a:pPr>
              <a:lnSpc>
                <a:spcPct val="150000"/>
              </a:lnSpc>
            </a:pP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Class  </a:t>
            </a:r>
            <a:r>
              <a:rPr lang="en-US" sz="2400" dirty="0" err="1">
                <a:solidFill>
                  <a:srgbClr val="242021"/>
                </a:solidFill>
                <a:effectLst/>
                <a:latin typeface="Times New Roman" panose="02020603050405020304" pitchFamily="18" charset="0"/>
                <a:ea typeface="Calibri" panose="020F0502020204030204" pitchFamily="34" charset="0"/>
                <a:cs typeface="Arial" panose="020B0604020202020204" pitchFamily="34" charset="0"/>
              </a:rPr>
              <a:t>Ia</a:t>
            </a: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molecules  are  expressed  on  most  nucleated  cells. </a:t>
            </a:r>
          </a:p>
          <a:p>
            <a:pPr>
              <a:lnSpc>
                <a:spcPct val="150000"/>
              </a:lnSpc>
            </a:pP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In pigs,  for  example,  class  I  molecules  have  been  detected  on lymphocytes, platelets, granulocytes, hepatocytes, kidney cells, and sperm.  </a:t>
            </a:r>
          </a:p>
          <a:p>
            <a:pPr>
              <a:lnSpc>
                <a:spcPct val="150000"/>
              </a:lnSpc>
            </a:pP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They  are  </a:t>
            </a:r>
            <a:r>
              <a:rPr lang="en-US" sz="2400" u="sng"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not</a:t>
            </a: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usually  found  on  </a:t>
            </a:r>
            <a:r>
              <a:rPr lang="en-US" sz="2400" u="sng"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mammalian  red cells, gametes, neurons, or trophoblast cells</a:t>
            </a: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a:t>
            </a:r>
          </a:p>
          <a:p>
            <a:pPr>
              <a:lnSpc>
                <a:spcPct val="150000"/>
              </a:lnSpc>
            </a:pP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Some cells, such as </a:t>
            </a:r>
            <a:r>
              <a:rPr lang="en-US" sz="2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myocardium and skeletal </a:t>
            </a: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muscle, may express very few class </a:t>
            </a:r>
            <a:r>
              <a:rPr lang="en-US" sz="2400" dirty="0" err="1">
                <a:solidFill>
                  <a:srgbClr val="242021"/>
                </a:solidFill>
                <a:effectLst/>
                <a:latin typeface="Times New Roman" panose="02020603050405020304" pitchFamily="18" charset="0"/>
                <a:ea typeface="Calibri" panose="020F0502020204030204" pitchFamily="34" charset="0"/>
                <a:cs typeface="Arial" panose="020B0604020202020204" pitchFamily="34" charset="0"/>
              </a:rPr>
              <a:t>Ia</a:t>
            </a: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 molecules.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en-US" sz="3600" dirty="0"/>
          </a:p>
        </p:txBody>
      </p:sp>
    </p:spTree>
    <p:extLst>
      <p:ext uri="{BB962C8B-B14F-4D97-AF65-F5344CB8AC3E}">
        <p14:creationId xmlns:p14="http://schemas.microsoft.com/office/powerpoint/2010/main" val="1586299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E532F-4857-4533-BDCC-569C33DCDBBA}"/>
              </a:ext>
            </a:extLst>
          </p:cNvPr>
          <p:cNvSpPr>
            <a:spLocks noGrp="1"/>
          </p:cNvSpPr>
          <p:nvPr>
            <p:ph type="title"/>
          </p:nvPr>
        </p:nvSpPr>
        <p:spPr>
          <a:xfrm>
            <a:off x="838200" y="365126"/>
            <a:ext cx="10515600" cy="754548"/>
          </a:xfrm>
        </p:spPr>
        <p:txBody>
          <a:bodyPr/>
          <a:lstStyle/>
          <a:p>
            <a:r>
              <a:rPr lang="en-US" sz="2400" b="1" dirty="0">
                <a:solidFill>
                  <a:srgbClr val="6C9A50"/>
                </a:solidFill>
                <a:effectLst/>
                <a:latin typeface="Times New Roman" panose="02020603050405020304" pitchFamily="18" charset="0"/>
                <a:ea typeface="Calibri" panose="020F0502020204030204" pitchFamily="34" charset="0"/>
                <a:cs typeface="Arial" panose="020B0604020202020204" pitchFamily="34" charset="0"/>
              </a:rPr>
              <a:t>Structure</a:t>
            </a:r>
            <a:endParaRPr lang="en-US" dirty="0"/>
          </a:p>
        </p:txBody>
      </p:sp>
      <p:sp>
        <p:nvSpPr>
          <p:cNvPr id="3" name="Content Placeholder 2">
            <a:extLst>
              <a:ext uri="{FF2B5EF4-FFF2-40B4-BE49-F238E27FC236}">
                <a16:creationId xmlns:a16="http://schemas.microsoft.com/office/drawing/2014/main" id="{377B3DF5-051A-4D4C-A851-91DFA94E3C4C}"/>
              </a:ext>
            </a:extLst>
          </p:cNvPr>
          <p:cNvSpPr>
            <a:spLocks noGrp="1"/>
          </p:cNvSpPr>
          <p:nvPr>
            <p:ph idx="1"/>
          </p:nvPr>
        </p:nvSpPr>
        <p:spPr>
          <a:xfrm>
            <a:off x="838200" y="1026367"/>
            <a:ext cx="10515600" cy="5719666"/>
          </a:xfrm>
        </p:spPr>
        <p:txBody>
          <a:bodyPr>
            <a:normAutofit/>
          </a:bodyPr>
          <a:lstStyle/>
          <a:p>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Class </a:t>
            </a:r>
            <a:r>
              <a:rPr lang="en-US" sz="2000" dirty="0" err="1">
                <a:solidFill>
                  <a:srgbClr val="242021"/>
                </a:solidFill>
                <a:effectLst/>
                <a:latin typeface="Times New Roman" panose="02020603050405020304" pitchFamily="18" charset="0"/>
                <a:ea typeface="Calibri" panose="020F0502020204030204" pitchFamily="34" charset="0"/>
                <a:cs typeface="Arial" panose="020B0604020202020204" pitchFamily="34" charset="0"/>
              </a:rPr>
              <a:t>Ia</a:t>
            </a: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 molecules consist of </a:t>
            </a:r>
            <a:r>
              <a:rPr lang="en-US" sz="2000" dirty="0">
                <a:solidFill>
                  <a:srgbClr val="242021"/>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two linked glycoprotein chains</a:t>
            </a: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a:t>
            </a:r>
          </a:p>
          <a:p>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An 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α chain </a:t>
            </a: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(45 </a:t>
            </a:r>
            <a:r>
              <a:rPr lang="en-US" sz="2000" dirty="0" err="1">
                <a:solidFill>
                  <a:srgbClr val="242021"/>
                </a:solidFill>
                <a:effectLst/>
                <a:latin typeface="Times New Roman" panose="02020603050405020304" pitchFamily="18" charset="0"/>
                <a:ea typeface="Calibri" panose="020F0502020204030204" pitchFamily="34" charset="0"/>
                <a:cs typeface="Arial" panose="020B0604020202020204" pitchFamily="34" charset="0"/>
              </a:rPr>
              <a:t>kDa</a:t>
            </a: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) is associated with a much smaller chain called 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β2-microglobulin</a:t>
            </a: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(β2M)  (12 </a:t>
            </a:r>
            <a:r>
              <a:rPr lang="en-US" sz="2000" dirty="0" err="1">
                <a:solidFill>
                  <a:srgbClr val="242021"/>
                </a:solidFill>
                <a:effectLst/>
                <a:latin typeface="Times New Roman" panose="02020603050405020304" pitchFamily="18" charset="0"/>
                <a:ea typeface="Calibri" panose="020F0502020204030204" pitchFamily="34" charset="0"/>
                <a:cs typeface="Arial" panose="020B0604020202020204" pitchFamily="34" charset="0"/>
              </a:rPr>
              <a:t>kDa</a:t>
            </a: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a:t>
            </a:r>
          </a:p>
          <a:p>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The  α  chain  is inserted in the cell membrane .</a:t>
            </a:r>
          </a:p>
          <a:p>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 It consists of </a:t>
            </a:r>
            <a:r>
              <a:rPr lang="en-US" sz="2000" u="sng"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five domains</a:t>
            </a: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three 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extracellular</a:t>
            </a: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domains  called  α1,  α2,  and  α3, each about 100 amino acids long; a 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transmembrane</a:t>
            </a: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 domain; and a 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cytoplasmic</a:t>
            </a: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domain.</a:t>
            </a:r>
          </a:p>
          <a:p>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 The </a:t>
            </a:r>
            <a:r>
              <a:rPr lang="en-US" sz="2000" dirty="0">
                <a:solidFill>
                  <a:srgbClr val="242021"/>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antigen-binding site </a:t>
            </a: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on these molecules is formed by the </a:t>
            </a:r>
            <a:r>
              <a:rPr lang="en-US" sz="2000" dirty="0">
                <a:solidFill>
                  <a:srgbClr val="242021"/>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α1 and α2 </a:t>
            </a: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domains.</a:t>
            </a:r>
          </a:p>
          <a:p>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 β2M consists of a </a:t>
            </a:r>
            <a:r>
              <a:rPr lang="en-US" sz="2000" u="sng"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single</a:t>
            </a: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 domain and serves to 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stabilize</a:t>
            </a: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 the structure.</a:t>
            </a:r>
            <a:r>
              <a:rPr lang="en-US" sz="2000" b="0" i="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 </a:t>
            </a:r>
          </a:p>
          <a:p>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The  α1  and  α2  domains  of  MHC  class  I  molecules  fold together to form an open-ended groove. A flat β sheet forms the floor of this groove, and its walls are formed by  two  α  helices. </a:t>
            </a:r>
          </a:p>
          <a:p>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This  groove  binds  antigenic peptides,  8  to  10  amino  acids  in  size.  The  variable  regions located along the walls of this groove determine its shape. </a:t>
            </a:r>
            <a:endParaRPr lang="en-US" sz="3200" dirty="0"/>
          </a:p>
        </p:txBody>
      </p:sp>
    </p:spTree>
    <p:extLst>
      <p:ext uri="{BB962C8B-B14F-4D97-AF65-F5344CB8AC3E}">
        <p14:creationId xmlns:p14="http://schemas.microsoft.com/office/powerpoint/2010/main" val="1504341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BDF0D-1691-435F-BE4C-FE89C1FCC391}"/>
              </a:ext>
            </a:extLst>
          </p:cNvPr>
          <p:cNvSpPr>
            <a:spLocks noGrp="1"/>
          </p:cNvSpPr>
          <p:nvPr>
            <p:ph type="title"/>
          </p:nvPr>
        </p:nvSpPr>
        <p:spPr/>
        <p:txBody>
          <a:bodyPr/>
          <a:lstStyle/>
          <a:p>
            <a:r>
              <a:rPr lang="en-US" dirty="0"/>
              <a:t>.</a:t>
            </a:r>
          </a:p>
        </p:txBody>
      </p:sp>
      <p:sp>
        <p:nvSpPr>
          <p:cNvPr id="3" name="Content Placeholder 2">
            <a:extLst>
              <a:ext uri="{FF2B5EF4-FFF2-40B4-BE49-F238E27FC236}">
                <a16:creationId xmlns:a16="http://schemas.microsoft.com/office/drawing/2014/main" id="{DD1F52EE-9070-4D6D-AED3-A87B22637470}"/>
              </a:ext>
            </a:extLst>
          </p:cNvPr>
          <p:cNvSpPr>
            <a:spLocks noGrp="1"/>
          </p:cNvSpPr>
          <p:nvPr>
            <p:ph idx="1"/>
          </p:nvPr>
        </p:nvSpPr>
        <p:spPr/>
        <p:txBody>
          <a:bodyPr/>
          <a:lstStyle/>
          <a:p>
            <a:r>
              <a:rPr lang="en-US" dirty="0"/>
              <a:t>.</a:t>
            </a:r>
          </a:p>
        </p:txBody>
      </p:sp>
      <p:pic>
        <p:nvPicPr>
          <p:cNvPr id="4" name="Picture 3" descr="15 differences between MHC Class I and Class II (mhc i vs ii)">
            <a:extLst>
              <a:ext uri="{FF2B5EF4-FFF2-40B4-BE49-F238E27FC236}">
                <a16:creationId xmlns:a16="http://schemas.microsoft.com/office/drawing/2014/main" id="{3EDCFA8D-2132-45EC-AB56-4513D76327A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631302" y="523081"/>
            <a:ext cx="8229600" cy="5811838"/>
          </a:xfrm>
          <a:prstGeom prst="rect">
            <a:avLst/>
          </a:prstGeom>
          <a:noFill/>
          <a:ln>
            <a:noFill/>
          </a:ln>
        </p:spPr>
      </p:pic>
    </p:spTree>
    <p:extLst>
      <p:ext uri="{BB962C8B-B14F-4D97-AF65-F5344CB8AC3E}">
        <p14:creationId xmlns:p14="http://schemas.microsoft.com/office/powerpoint/2010/main" val="3108984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5C851-11B6-4155-828B-DC8FD828FE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684756F-A7F9-422C-9A90-DF5DF6DA4A8F}"/>
              </a:ext>
            </a:extLst>
          </p:cNvPr>
          <p:cNvSpPr>
            <a:spLocks noGrp="1"/>
          </p:cNvSpPr>
          <p:nvPr>
            <p:ph idx="1"/>
          </p:nvPr>
        </p:nvSpPr>
        <p:spPr/>
        <p:txBody>
          <a:bodyPr/>
          <a:lstStyle/>
          <a:p>
            <a:endParaRPr lang="en-US"/>
          </a:p>
        </p:txBody>
      </p:sp>
      <p:pic>
        <p:nvPicPr>
          <p:cNvPr id="4" name="Picture 3" descr="The Major Histocompatibility Complex | Veterian Key">
            <a:extLst>
              <a:ext uri="{FF2B5EF4-FFF2-40B4-BE49-F238E27FC236}">
                <a16:creationId xmlns:a16="http://schemas.microsoft.com/office/drawing/2014/main" id="{4B8D022A-26E8-4D19-AD63-EA08CD604BB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072890" y="1131570"/>
            <a:ext cx="4046220" cy="4594860"/>
          </a:xfrm>
          <a:prstGeom prst="rect">
            <a:avLst/>
          </a:prstGeom>
          <a:noFill/>
          <a:ln>
            <a:noFill/>
          </a:ln>
        </p:spPr>
      </p:pic>
    </p:spTree>
    <p:extLst>
      <p:ext uri="{BB962C8B-B14F-4D97-AF65-F5344CB8AC3E}">
        <p14:creationId xmlns:p14="http://schemas.microsoft.com/office/powerpoint/2010/main" val="2930722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2ED80-E40E-405E-89B1-0EED6656B796}"/>
              </a:ext>
            </a:extLst>
          </p:cNvPr>
          <p:cNvSpPr>
            <a:spLocks noGrp="1"/>
          </p:cNvSpPr>
          <p:nvPr>
            <p:ph type="title"/>
          </p:nvPr>
        </p:nvSpPr>
        <p:spPr/>
        <p:txBody>
          <a:bodyPr>
            <a:normAutofit/>
          </a:bodyPr>
          <a:lstStyle/>
          <a:p>
            <a:r>
              <a:rPr lang="en-US" sz="2400" b="1" dirty="0">
                <a:solidFill>
                  <a:srgbClr val="6C9A50"/>
                </a:solidFill>
                <a:effectLst/>
                <a:latin typeface="Times New Roman" panose="02020603050405020304" pitchFamily="18" charset="0"/>
                <a:ea typeface="Calibri" panose="020F0502020204030204" pitchFamily="34" charset="0"/>
                <a:cs typeface="Arial" panose="020B0604020202020204" pitchFamily="34" charset="0"/>
              </a:rPr>
              <a:t>Gene Arrangement</a:t>
            </a:r>
            <a:endParaRPr lang="en-US" sz="5400" dirty="0"/>
          </a:p>
        </p:txBody>
      </p:sp>
      <p:sp>
        <p:nvSpPr>
          <p:cNvPr id="3" name="Content Placeholder 2">
            <a:extLst>
              <a:ext uri="{FF2B5EF4-FFF2-40B4-BE49-F238E27FC236}">
                <a16:creationId xmlns:a16="http://schemas.microsoft.com/office/drawing/2014/main" id="{5E0E3DC4-B65E-4117-9562-EA1319C29C69}"/>
              </a:ext>
            </a:extLst>
          </p:cNvPr>
          <p:cNvSpPr>
            <a:spLocks noGrp="1"/>
          </p:cNvSpPr>
          <p:nvPr>
            <p:ph idx="1"/>
          </p:nvPr>
        </p:nvSpPr>
        <p:spPr/>
        <p:txBody>
          <a:bodyPr>
            <a:normAutofit fontScale="92500" lnSpcReduction="20000"/>
          </a:bodyPr>
          <a:lstStyle/>
          <a:p>
            <a:pPr>
              <a:lnSpc>
                <a:spcPct val="150000"/>
              </a:lnSpc>
            </a:pP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The size of the MHC class I region varies among mammals.</a:t>
            </a:r>
          </a:p>
          <a:p>
            <a:pPr>
              <a:lnSpc>
                <a:spcPct val="150000"/>
              </a:lnSpc>
            </a:pP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 Humans and rodents have the largest, and pigs have the smallest. </a:t>
            </a:r>
            <a:r>
              <a:rPr lang="en-US" sz="2400" b="0" i="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 </a:t>
            </a:r>
          </a:p>
          <a:p>
            <a:pPr>
              <a:lnSpc>
                <a:spcPct val="150000"/>
              </a:lnSpc>
            </a:pP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The number of class </a:t>
            </a:r>
            <a:r>
              <a:rPr lang="en-US" sz="2400" dirty="0" err="1">
                <a:solidFill>
                  <a:srgbClr val="242021"/>
                </a:solidFill>
                <a:effectLst/>
                <a:latin typeface="Times New Roman" panose="02020603050405020304" pitchFamily="18" charset="0"/>
                <a:ea typeface="Calibri" panose="020F0502020204030204" pitchFamily="34" charset="0"/>
                <a:cs typeface="Arial" panose="020B0604020202020204" pitchFamily="34" charset="0"/>
              </a:rPr>
              <a:t>Ia</a:t>
            </a: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 gene loci varies between mammals. </a:t>
            </a:r>
          </a:p>
          <a:p>
            <a:pPr>
              <a:lnSpc>
                <a:spcPct val="150000"/>
              </a:lnSpc>
            </a:pP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For  example,  rats  have  more  than  60,  mice  have  about  30, humans have 20, cattle have 13 to 15, and pigs have 11. </a:t>
            </a:r>
          </a:p>
          <a:p>
            <a:pPr>
              <a:lnSpc>
                <a:spcPct val="150000"/>
              </a:lnSpc>
            </a:pP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Not all these genes are </a:t>
            </a:r>
            <a:r>
              <a:rPr lang="en-US" sz="2400" u="sng"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functional</a:t>
            </a: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. For example, in mice, only two or three  class  I \genes are expressed.  The remainder are pseudogenes (defective genes that cannot be expressed). 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en-US" sz="3600" dirty="0"/>
          </a:p>
        </p:txBody>
      </p:sp>
    </p:spTree>
    <p:extLst>
      <p:ext uri="{BB962C8B-B14F-4D97-AF65-F5344CB8AC3E}">
        <p14:creationId xmlns:p14="http://schemas.microsoft.com/office/powerpoint/2010/main" val="452990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82D0B-54ED-4E10-9360-E5B6284FDA03}"/>
              </a:ext>
            </a:extLst>
          </p:cNvPr>
          <p:cNvSpPr>
            <a:spLocks noGrp="1"/>
          </p:cNvSpPr>
          <p:nvPr>
            <p:ph type="title"/>
          </p:nvPr>
        </p:nvSpPr>
        <p:spPr/>
        <p:txBody>
          <a:bodyPr/>
          <a:lstStyle/>
          <a:p>
            <a:r>
              <a:rPr lang="en-US" sz="2800" b="1" dirty="0">
                <a:solidFill>
                  <a:srgbClr val="6C9A50"/>
                </a:solidFill>
                <a:effectLst/>
                <a:latin typeface="Times New Roman" panose="02020603050405020304" pitchFamily="18" charset="0"/>
                <a:ea typeface="Calibri" panose="020F0502020204030204" pitchFamily="34" charset="0"/>
                <a:cs typeface="Arial" panose="020B0604020202020204" pitchFamily="34" charset="0"/>
              </a:rPr>
              <a:t>Polymorphism</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92D2F1AB-53B1-4CAC-A90F-F7924616F10B}"/>
              </a:ext>
            </a:extLst>
          </p:cNvPr>
          <p:cNvSpPr>
            <a:spLocks noGrp="1"/>
          </p:cNvSpPr>
          <p:nvPr>
            <p:ph idx="1"/>
          </p:nvPr>
        </p:nvSpPr>
        <p:spPr/>
        <p:txBody>
          <a:bodyPr>
            <a:normAutofit/>
          </a:bodyPr>
          <a:lstStyle/>
          <a:p>
            <a:pPr>
              <a:lnSpc>
                <a:spcPct val="150000"/>
              </a:lnSpc>
            </a:pP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Some class </a:t>
            </a:r>
            <a:r>
              <a:rPr lang="en-US" sz="2000" dirty="0" err="1">
                <a:solidFill>
                  <a:srgbClr val="242021"/>
                </a:solidFill>
                <a:effectLst/>
                <a:latin typeface="Times New Roman" panose="02020603050405020304" pitchFamily="18" charset="0"/>
                <a:ea typeface="Calibri" panose="020F0502020204030204" pitchFamily="34" charset="0"/>
                <a:cs typeface="Arial" panose="020B0604020202020204" pitchFamily="34" charset="0"/>
              </a:rPr>
              <a:t>Ia</a:t>
            </a: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 loci encode proteins with very large numbers of alleles.</a:t>
            </a:r>
          </a:p>
          <a:p>
            <a:pPr>
              <a:lnSpc>
                <a:spcPct val="150000"/>
              </a:lnSpc>
            </a:pP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These allelic differences cause variations in the amino acid  sequences  of  the  α1  and  α2  domains. </a:t>
            </a:r>
          </a:p>
          <a:p>
            <a:pPr>
              <a:lnSpc>
                <a:spcPct val="150000"/>
              </a:lnSpc>
            </a:pP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This  variation  is called  polymorphism. </a:t>
            </a:r>
          </a:p>
          <a:p>
            <a:pPr>
              <a:lnSpc>
                <a:spcPct val="150000"/>
              </a:lnSpc>
            </a:pP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The amino acid variability in the α1 and α2 domains results from  variations  in  the  nucleotide  sequences  between  MHC alleles. 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en-US" sz="3200" dirty="0"/>
          </a:p>
        </p:txBody>
      </p:sp>
    </p:spTree>
    <p:extLst>
      <p:ext uri="{BB962C8B-B14F-4D97-AF65-F5344CB8AC3E}">
        <p14:creationId xmlns:p14="http://schemas.microsoft.com/office/powerpoint/2010/main" val="1406480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70F48-5F5E-4D9B-9CF1-E99E6F549426}"/>
              </a:ext>
            </a:extLst>
          </p:cNvPr>
          <p:cNvSpPr>
            <a:spLocks noGrp="1"/>
          </p:cNvSpPr>
          <p:nvPr>
            <p:ph type="title"/>
          </p:nvPr>
        </p:nvSpPr>
        <p:spPr/>
        <p:txBody>
          <a:bodyPr>
            <a:normAutofit/>
          </a:bodyPr>
          <a:lstStyle/>
          <a:p>
            <a:r>
              <a:rPr lang="en-US" sz="2000" dirty="0">
                <a:solidFill>
                  <a:srgbClr val="2D7495"/>
                </a:solidFill>
                <a:effectLst/>
                <a:latin typeface="Times New Roman" panose="02020603050405020304" pitchFamily="18" charset="0"/>
                <a:ea typeface="Calibri" panose="020F0502020204030204" pitchFamily="34" charset="0"/>
                <a:cs typeface="Arial" panose="020B0604020202020204" pitchFamily="34" charset="0"/>
              </a:rPr>
              <a:t>Nonpolymorphic MHC Class I Molecules</a:t>
            </a:r>
            <a:br>
              <a:rPr lang="en-US" sz="2000" dirty="0">
                <a:effectLst/>
                <a:latin typeface="Calibri" panose="020F0502020204030204" pitchFamily="34" charset="0"/>
                <a:ea typeface="Calibri" panose="020F0502020204030204" pitchFamily="34" charset="0"/>
                <a:cs typeface="Arial" panose="020B0604020202020204" pitchFamily="34" charset="0"/>
              </a:rPr>
            </a:br>
            <a:endParaRPr lang="en-US" sz="4800" dirty="0"/>
          </a:p>
        </p:txBody>
      </p:sp>
      <p:sp>
        <p:nvSpPr>
          <p:cNvPr id="3" name="Content Placeholder 2">
            <a:extLst>
              <a:ext uri="{FF2B5EF4-FFF2-40B4-BE49-F238E27FC236}">
                <a16:creationId xmlns:a16="http://schemas.microsoft.com/office/drawing/2014/main" id="{6F6BA27D-8F2F-45E1-BC53-468896276259}"/>
              </a:ext>
            </a:extLst>
          </p:cNvPr>
          <p:cNvSpPr>
            <a:spLocks noGrp="1"/>
          </p:cNvSpPr>
          <p:nvPr>
            <p:ph idx="1"/>
          </p:nvPr>
        </p:nvSpPr>
        <p:spPr/>
        <p:txBody>
          <a:bodyPr/>
          <a:lstStyle/>
          <a:p>
            <a:r>
              <a:rPr lang="en-US" sz="18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Mammalian  cells  also  express  many  nonpolymorphic  class  I molecules. Some are encoded by genes within the MHC class I  region,  others  by  genes  on  other  chromosomes. Class </a:t>
            </a:r>
            <a:r>
              <a:rPr lang="en-US" sz="1800" dirty="0" err="1">
                <a:solidFill>
                  <a:srgbClr val="242021"/>
                </a:solidFill>
                <a:effectLst/>
                <a:latin typeface="Times New Roman" panose="02020603050405020304" pitchFamily="18" charset="0"/>
                <a:ea typeface="Calibri" panose="020F0502020204030204" pitchFamily="34" charset="0"/>
                <a:cs typeface="Arial" panose="020B0604020202020204" pitchFamily="34" charset="0"/>
              </a:rPr>
              <a:t>Ib</a:t>
            </a:r>
            <a:r>
              <a:rPr lang="en-US" sz="18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 molecules show reduced expression and tissue distribution compared with class </a:t>
            </a:r>
            <a:r>
              <a:rPr lang="en-US" sz="1800" dirty="0" err="1">
                <a:solidFill>
                  <a:srgbClr val="242021"/>
                </a:solidFill>
                <a:effectLst/>
                <a:latin typeface="Times New Roman" panose="02020603050405020304" pitchFamily="18" charset="0"/>
                <a:ea typeface="Calibri" panose="020F0502020204030204" pitchFamily="34" charset="0"/>
                <a:cs typeface="Arial" panose="020B0604020202020204" pitchFamily="34" charset="0"/>
              </a:rPr>
              <a:t>Ia</a:t>
            </a:r>
            <a:r>
              <a:rPr lang="en-US" sz="18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 molecules but are part of the MHC  complex.  They  have  limited  polymorphism  and  their genes  probably  originated  from  class  </a:t>
            </a:r>
            <a:r>
              <a:rPr lang="en-US" sz="1800" dirty="0" err="1">
                <a:solidFill>
                  <a:srgbClr val="242021"/>
                </a:solidFill>
                <a:effectLst/>
                <a:latin typeface="Times New Roman" panose="02020603050405020304" pitchFamily="18" charset="0"/>
                <a:ea typeface="Calibri" panose="020F0502020204030204" pitchFamily="34" charset="0"/>
                <a:cs typeface="Arial" panose="020B0604020202020204" pitchFamily="34" charset="0"/>
              </a:rPr>
              <a:t>Ia</a:t>
            </a:r>
            <a:r>
              <a:rPr lang="en-US" sz="18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precursors  by  gene duplication. </a:t>
            </a:r>
            <a:r>
              <a:rPr lang="en-US" sz="1800" b="0" i="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These also consist of a membrane-bound α chain associated with β2-microglobulin, so their overall shape and antigen-binding groove are similar to those in MHC class </a:t>
            </a:r>
            <a:r>
              <a:rPr lang="en-US" sz="1800" dirty="0" err="1">
                <a:solidFill>
                  <a:srgbClr val="242021"/>
                </a:solidFill>
                <a:effectLst/>
                <a:latin typeface="Times New Roman" panose="02020603050405020304" pitchFamily="18" charset="0"/>
                <a:ea typeface="Calibri" panose="020F0502020204030204" pitchFamily="34" charset="0"/>
                <a:cs typeface="Arial" panose="020B0604020202020204" pitchFamily="34" charset="0"/>
              </a:rPr>
              <a:t>Ia</a:t>
            </a:r>
            <a:r>
              <a:rPr lang="en-US" sz="18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 molecules. Since they are not polymorphic,  MHC  class  </a:t>
            </a:r>
            <a:r>
              <a:rPr lang="en-US" sz="1800" dirty="0" err="1">
                <a:solidFill>
                  <a:srgbClr val="242021"/>
                </a:solidFill>
                <a:effectLst/>
                <a:latin typeface="Times New Roman" panose="02020603050405020304" pitchFamily="18" charset="0"/>
                <a:ea typeface="Calibri" panose="020F0502020204030204" pitchFamily="34" charset="0"/>
                <a:cs typeface="Arial" panose="020B0604020202020204" pitchFamily="34" charset="0"/>
              </a:rPr>
              <a:t>Ib</a:t>
            </a:r>
            <a:r>
              <a:rPr lang="en-US" sz="18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molecules  bind  a  limited  range  of ligands. Thus they are receptors for commonly encountered, microbial pathogen-associated molecular patterns (PAMPs).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808700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B70A1-6FAF-43D4-8EFC-F1983B4E0F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B281DAC-28B3-4F19-96B8-3144FD0421CA}"/>
              </a:ext>
            </a:extLst>
          </p:cNvPr>
          <p:cNvSpPr>
            <a:spLocks noGrp="1"/>
          </p:cNvSpPr>
          <p:nvPr>
            <p:ph idx="1"/>
          </p:nvPr>
        </p:nvSpPr>
        <p:spPr/>
        <p:txBody>
          <a:bodyPr/>
          <a:lstStyle/>
          <a:p>
            <a:pPr marL="0" marR="0" algn="just">
              <a:lnSpc>
                <a:spcPct val="150000"/>
              </a:lnSpc>
              <a:spcBef>
                <a:spcPts val="0"/>
              </a:spcBef>
              <a:spcAft>
                <a:spcPts val="800"/>
              </a:spcAft>
            </a:pPr>
            <a:r>
              <a:rPr lang="en-US" sz="18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Class </a:t>
            </a:r>
            <a:r>
              <a:rPr lang="en-US" sz="1800" dirty="0" err="1">
                <a:solidFill>
                  <a:srgbClr val="242021"/>
                </a:solidFill>
                <a:effectLst/>
                <a:latin typeface="Times New Roman" panose="02020603050405020304" pitchFamily="18" charset="0"/>
                <a:ea typeface="Calibri" panose="020F0502020204030204" pitchFamily="34" charset="0"/>
                <a:cs typeface="Arial" panose="020B0604020202020204" pitchFamily="34" charset="0"/>
              </a:rPr>
              <a:t>Ic</a:t>
            </a:r>
            <a:r>
              <a:rPr lang="en-US" sz="18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 genes have limited polymorphism and are found within the MHC.  Their products include MICA and MICB, specialized  proteins  that  are  involved  in  signaling  to natural  killer  (NK)  cells  but  do  not  bind  antigenic peptides.</a:t>
            </a:r>
            <a:r>
              <a:rPr lang="en-US" sz="1800" b="0" i="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800"/>
              </a:spcAft>
            </a:pPr>
            <a:r>
              <a:rPr lang="en-US" sz="18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Class Id genes are nonpolymorphic class I–related genes not located  on  the  MHC  chromosome.  Many  of  their  products contribute  to  innate  immunity  since  they  bind  PAMPs.  For example,  CD1  molecules  bind  bacterial  lipids.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936293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6D8D2-76DD-41F7-9352-32BC3E936A3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34B6D6D-E0A5-427C-AE70-01C36BB0E50E}"/>
              </a:ext>
            </a:extLst>
          </p:cNvPr>
          <p:cNvSpPr>
            <a:spLocks noGrp="1"/>
          </p:cNvSpPr>
          <p:nvPr>
            <p:ph idx="1"/>
          </p:nvPr>
        </p:nvSpPr>
        <p:spPr/>
        <p:txBody>
          <a:bodyPr>
            <a:normAutofit/>
          </a:bodyPr>
          <a:lstStyle/>
          <a:p>
            <a:pPr>
              <a:lnSpc>
                <a:spcPct val="200000"/>
              </a:lnSpc>
            </a:pPr>
            <a:r>
              <a:rPr lang="en-US" sz="240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Antigen-presenting cells use receptors called MHC molecules to bind and present antigens. </a:t>
            </a:r>
          </a:p>
          <a:p>
            <a:pPr>
              <a:lnSpc>
                <a:spcPct val="200000"/>
              </a:lnSpc>
            </a:pPr>
            <a:r>
              <a:rPr lang="en-US" sz="240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These MHC molecules are responsible for determining </a:t>
            </a:r>
            <a:r>
              <a:rPr lang="en-US" sz="2400" u="sng"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if a molecule is </a:t>
            </a:r>
            <a:r>
              <a:rPr lang="en-US" sz="2400" u="sng" dirty="0" err="1">
                <a:solidFill>
                  <a:srgbClr val="4D4D4F"/>
                </a:solidFill>
                <a:effectLst/>
                <a:latin typeface="Times New Roman" panose="02020603050405020304" pitchFamily="18" charset="0"/>
                <a:ea typeface="Calibri" panose="020F0502020204030204" pitchFamily="34" charset="0"/>
                <a:cs typeface="Arial" panose="020B0604020202020204" pitchFamily="34" charset="0"/>
              </a:rPr>
              <a:t>histocompatible</a:t>
            </a:r>
            <a:r>
              <a:rPr lang="en-US" sz="2400" u="sng"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 with the individual </a:t>
            </a:r>
            <a:r>
              <a:rPr lang="en-US" sz="2400" dirty="0">
                <a:solidFill>
                  <a:srgbClr val="4D4D4F"/>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and</a:t>
            </a:r>
            <a:r>
              <a:rPr lang="en-US" sz="240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 </a:t>
            </a:r>
            <a:r>
              <a:rPr lang="en-US" sz="2400" u="sng"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for initiating an immune response if it is foreign</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nSpc>
                <a:spcPct val="200000"/>
              </a:lnSpc>
            </a:pPr>
            <a:endParaRPr lang="en-US" sz="3600" dirty="0"/>
          </a:p>
        </p:txBody>
      </p:sp>
    </p:spTree>
    <p:extLst>
      <p:ext uri="{BB962C8B-B14F-4D97-AF65-F5344CB8AC3E}">
        <p14:creationId xmlns:p14="http://schemas.microsoft.com/office/powerpoint/2010/main" val="11590270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F5C83-D1FA-41B6-831C-361273311BD6}"/>
              </a:ext>
            </a:extLst>
          </p:cNvPr>
          <p:cNvSpPr>
            <a:spLocks noGrp="1"/>
          </p:cNvSpPr>
          <p:nvPr>
            <p:ph type="title"/>
          </p:nvPr>
        </p:nvSpPr>
        <p:spPr>
          <a:xfrm>
            <a:off x="838200" y="365126"/>
            <a:ext cx="10515600" cy="782540"/>
          </a:xfrm>
        </p:spPr>
        <p:txBody>
          <a:bodyPr>
            <a:normAutofit fontScale="90000"/>
          </a:bodyPr>
          <a:lstStyle/>
          <a:p>
            <a:r>
              <a:rPr lang="en-US" sz="2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MHC Class II Molecules</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sz="6000" dirty="0"/>
          </a:p>
        </p:txBody>
      </p:sp>
      <p:sp>
        <p:nvSpPr>
          <p:cNvPr id="3" name="Content Placeholder 2">
            <a:extLst>
              <a:ext uri="{FF2B5EF4-FFF2-40B4-BE49-F238E27FC236}">
                <a16:creationId xmlns:a16="http://schemas.microsoft.com/office/drawing/2014/main" id="{71FB80A3-5B5B-4006-B91C-B888F114FF59}"/>
              </a:ext>
            </a:extLst>
          </p:cNvPr>
          <p:cNvSpPr>
            <a:spLocks noGrp="1"/>
          </p:cNvSpPr>
          <p:nvPr>
            <p:ph idx="1"/>
          </p:nvPr>
        </p:nvSpPr>
        <p:spPr>
          <a:xfrm>
            <a:off x="838200" y="1287624"/>
            <a:ext cx="10515600" cy="4889339"/>
          </a:xfrm>
        </p:spPr>
        <p:txBody>
          <a:bodyPr>
            <a:normAutofit lnSpcReduction="10000"/>
          </a:bodyPr>
          <a:lstStyle/>
          <a:p>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Mammals differ in their expression of MHC class II molecules. </a:t>
            </a:r>
            <a:b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b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In  rodents,  they  are  restricted  to  the  professional antigen- presenting cells (dendritic cells, macrophages, and B cells) but can be induced on T cells, keratinocytes, and vascular endothelial cells. Resting mouse T cells do not express MHC class II molecules, </a:t>
            </a:r>
          </a:p>
          <a:p>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but in pigs, dogs, cats, mink, and horses, the MHC class  II  molecules  are  constitutively  expressed  on  nearly  all resting adult T cells. </a:t>
            </a:r>
          </a:p>
          <a:p>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In cattle, most MHC class II molecules are expressed only on B cells and activated T cells. In pigs, resting T cells express MHC class II molecules at about the same level as macrophages. </a:t>
            </a:r>
          </a:p>
          <a:p>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In </a:t>
            </a:r>
            <a:r>
              <a:rPr lang="en-US" sz="2400" u="sng"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humans and pigs</a:t>
            </a: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, MHC class II molecules are expressed on </a:t>
            </a:r>
            <a:r>
              <a:rPr lang="en-US" sz="2400" dirty="0">
                <a:solidFill>
                  <a:srgbClr val="242021"/>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renal vascular endothelium an glomeruli</a:t>
            </a: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—a fact of significance in kidney graft rejection. </a:t>
            </a:r>
            <a:endParaRPr lang="en-US" sz="3600" dirty="0"/>
          </a:p>
        </p:txBody>
      </p:sp>
    </p:spTree>
    <p:extLst>
      <p:ext uri="{BB962C8B-B14F-4D97-AF65-F5344CB8AC3E}">
        <p14:creationId xmlns:p14="http://schemas.microsoft.com/office/powerpoint/2010/main" val="226846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7349D-5910-4C73-B8EA-002C1AA92745}"/>
              </a:ext>
            </a:extLst>
          </p:cNvPr>
          <p:cNvSpPr>
            <a:spLocks noGrp="1"/>
          </p:cNvSpPr>
          <p:nvPr>
            <p:ph type="title"/>
          </p:nvPr>
        </p:nvSpPr>
        <p:spPr/>
        <p:txBody>
          <a:bodyPr/>
          <a:lstStyle/>
          <a:p>
            <a:r>
              <a:rPr lang="en-US" sz="2800" b="1" dirty="0">
                <a:solidFill>
                  <a:srgbClr val="6C9A50"/>
                </a:solidFill>
                <a:effectLst/>
                <a:latin typeface="Times New Roman" panose="02020603050405020304" pitchFamily="18" charset="0"/>
                <a:ea typeface="Calibri" panose="020F0502020204030204" pitchFamily="34" charset="0"/>
              </a:rPr>
              <a:t>Structure</a:t>
            </a:r>
            <a:endParaRPr lang="en-US" dirty="0"/>
          </a:p>
        </p:txBody>
      </p:sp>
      <p:sp>
        <p:nvSpPr>
          <p:cNvPr id="3" name="Content Placeholder 2">
            <a:extLst>
              <a:ext uri="{FF2B5EF4-FFF2-40B4-BE49-F238E27FC236}">
                <a16:creationId xmlns:a16="http://schemas.microsoft.com/office/drawing/2014/main" id="{BE692FA9-05A6-4E39-BFD5-540ED2AEC585}"/>
              </a:ext>
            </a:extLst>
          </p:cNvPr>
          <p:cNvSpPr>
            <a:spLocks noGrp="1"/>
          </p:cNvSpPr>
          <p:nvPr>
            <p:ph idx="1"/>
          </p:nvPr>
        </p:nvSpPr>
        <p:spPr/>
        <p:txBody>
          <a:bodyPr>
            <a:normAutofit/>
          </a:bodyPr>
          <a:lstStyle/>
          <a:p>
            <a:pPr>
              <a:lnSpc>
                <a:spcPct val="150000"/>
              </a:lnSpc>
            </a:pPr>
            <a:r>
              <a:rPr lang="en-US" sz="2400" dirty="0">
                <a:solidFill>
                  <a:srgbClr val="242021"/>
                </a:solidFill>
                <a:effectLst/>
                <a:latin typeface="Times New Roman" panose="02020603050405020304" pitchFamily="18" charset="0"/>
                <a:ea typeface="Calibri" panose="020F0502020204030204" pitchFamily="34" charset="0"/>
              </a:rPr>
              <a:t>MHC class II molecules consist of two chains called</a:t>
            </a:r>
            <a:r>
              <a:rPr lang="en-US" sz="2400" dirty="0">
                <a:solidFill>
                  <a:srgbClr val="242021"/>
                </a:solidFill>
                <a:effectLst/>
                <a:highlight>
                  <a:srgbClr val="FFFF00"/>
                </a:highlight>
                <a:latin typeface="Times New Roman" panose="02020603050405020304" pitchFamily="18" charset="0"/>
                <a:ea typeface="Calibri" panose="020F0502020204030204" pitchFamily="34" charset="0"/>
              </a:rPr>
              <a:t> α and β. </a:t>
            </a:r>
          </a:p>
          <a:p>
            <a:pPr>
              <a:lnSpc>
                <a:spcPct val="150000"/>
              </a:lnSpc>
            </a:pPr>
            <a:r>
              <a:rPr lang="en-US" sz="2400" dirty="0">
                <a:solidFill>
                  <a:srgbClr val="242021"/>
                </a:solidFill>
                <a:effectLst/>
                <a:latin typeface="Times New Roman" panose="02020603050405020304" pitchFamily="18" charset="0"/>
                <a:ea typeface="Calibri" panose="020F0502020204030204" pitchFamily="34" charset="0"/>
              </a:rPr>
              <a:t>Each chain has two </a:t>
            </a:r>
            <a:r>
              <a:rPr lang="en-US" sz="2400" u="sng" dirty="0">
                <a:solidFill>
                  <a:srgbClr val="242021"/>
                </a:solidFill>
                <a:effectLst/>
                <a:latin typeface="Times New Roman" panose="02020603050405020304" pitchFamily="18" charset="0"/>
                <a:ea typeface="Calibri" panose="020F0502020204030204" pitchFamily="34" charset="0"/>
              </a:rPr>
              <a:t>extracellular domains </a:t>
            </a:r>
            <a:r>
              <a:rPr lang="en-US" sz="2400" dirty="0">
                <a:solidFill>
                  <a:srgbClr val="242021"/>
                </a:solidFill>
                <a:effectLst/>
                <a:latin typeface="Times New Roman" panose="02020603050405020304" pitchFamily="18" charset="0"/>
                <a:ea typeface="Calibri" panose="020F0502020204030204" pitchFamily="34" charset="0"/>
              </a:rPr>
              <a:t>(one constant and one variable), a connecting peptide, a </a:t>
            </a:r>
            <a:r>
              <a:rPr lang="en-US" sz="2400" u="sng" dirty="0">
                <a:solidFill>
                  <a:srgbClr val="242021"/>
                </a:solidFill>
                <a:effectLst/>
                <a:latin typeface="Times New Roman" panose="02020603050405020304" pitchFamily="18" charset="0"/>
                <a:ea typeface="Calibri" panose="020F0502020204030204" pitchFamily="34" charset="0"/>
              </a:rPr>
              <a:t>transmembrane</a:t>
            </a:r>
            <a:r>
              <a:rPr lang="en-US" sz="2400" dirty="0">
                <a:solidFill>
                  <a:srgbClr val="242021"/>
                </a:solidFill>
                <a:effectLst/>
                <a:latin typeface="Times New Roman" panose="02020603050405020304" pitchFamily="18" charset="0"/>
                <a:ea typeface="Calibri" panose="020F0502020204030204" pitchFamily="34" charset="0"/>
              </a:rPr>
              <a:t> domain, and a </a:t>
            </a:r>
            <a:r>
              <a:rPr lang="en-US" sz="2400" u="sng" dirty="0">
                <a:solidFill>
                  <a:srgbClr val="242021"/>
                </a:solidFill>
                <a:effectLst/>
                <a:latin typeface="Times New Roman" panose="02020603050405020304" pitchFamily="18" charset="0"/>
                <a:ea typeface="Calibri" panose="020F0502020204030204" pitchFamily="34" charset="0"/>
              </a:rPr>
              <a:t>cytoplasmic</a:t>
            </a:r>
            <a:r>
              <a:rPr lang="en-US" sz="2400" dirty="0">
                <a:solidFill>
                  <a:srgbClr val="242021"/>
                </a:solidFill>
                <a:effectLst/>
                <a:latin typeface="Times New Roman" panose="02020603050405020304" pitchFamily="18" charset="0"/>
                <a:ea typeface="Calibri" panose="020F0502020204030204" pitchFamily="34" charset="0"/>
              </a:rPr>
              <a:t> domain</a:t>
            </a:r>
            <a:endParaRPr lang="en-US" sz="3600" dirty="0"/>
          </a:p>
        </p:txBody>
      </p:sp>
    </p:spTree>
    <p:extLst>
      <p:ext uri="{BB962C8B-B14F-4D97-AF65-F5344CB8AC3E}">
        <p14:creationId xmlns:p14="http://schemas.microsoft.com/office/powerpoint/2010/main" val="2096441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903D5-9FCD-45A3-B57A-83BA2AB5A7C8}"/>
              </a:ext>
            </a:extLst>
          </p:cNvPr>
          <p:cNvSpPr>
            <a:spLocks noGrp="1"/>
          </p:cNvSpPr>
          <p:nvPr>
            <p:ph type="title"/>
          </p:nvPr>
        </p:nvSpPr>
        <p:spPr/>
        <p:txBody>
          <a:bodyPr/>
          <a:lstStyle/>
          <a:p>
            <a:r>
              <a:rPr lang="en-US" dirty="0"/>
              <a:t>.</a:t>
            </a:r>
          </a:p>
        </p:txBody>
      </p:sp>
      <p:pic>
        <p:nvPicPr>
          <p:cNvPr id="4" name="Content Placeholder 3" descr="The Major Histocompatibility Complex | Veterian Key">
            <a:extLst>
              <a:ext uri="{FF2B5EF4-FFF2-40B4-BE49-F238E27FC236}">
                <a16:creationId xmlns:a16="http://schemas.microsoft.com/office/drawing/2014/main" id="{96F70C8F-FE6E-46F6-9616-DACAE41E3C46}"/>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71395" y="867747"/>
            <a:ext cx="7399175" cy="4529531"/>
          </a:xfrm>
          <a:prstGeom prst="rect">
            <a:avLst/>
          </a:prstGeom>
          <a:noFill/>
          <a:ln>
            <a:noFill/>
          </a:ln>
        </p:spPr>
      </p:pic>
    </p:spTree>
    <p:extLst>
      <p:ext uri="{BB962C8B-B14F-4D97-AF65-F5344CB8AC3E}">
        <p14:creationId xmlns:p14="http://schemas.microsoft.com/office/powerpoint/2010/main" val="452990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C057A-6E0A-4D88-93E7-49D462D0459E}"/>
              </a:ext>
            </a:extLst>
          </p:cNvPr>
          <p:cNvSpPr>
            <a:spLocks noGrp="1"/>
          </p:cNvSpPr>
          <p:nvPr>
            <p:ph type="title"/>
          </p:nvPr>
        </p:nvSpPr>
        <p:spPr/>
        <p:txBody>
          <a:bodyPr/>
          <a:lstStyle/>
          <a:p>
            <a:r>
              <a:rPr lang="en-US" sz="4400" b="1" dirty="0">
                <a:solidFill>
                  <a:srgbClr val="6C9A50"/>
                </a:solidFill>
                <a:effectLst/>
                <a:latin typeface="Times New Roman" panose="02020603050405020304" pitchFamily="18" charset="0"/>
                <a:ea typeface="Calibri" panose="020F0502020204030204" pitchFamily="34" charset="0"/>
                <a:cs typeface="Arial" panose="020B0604020202020204" pitchFamily="34" charset="0"/>
              </a:rPr>
              <a:t>Gene Arrangement</a:t>
            </a:r>
            <a:endParaRPr lang="en-US" dirty="0"/>
          </a:p>
        </p:txBody>
      </p:sp>
      <p:sp>
        <p:nvSpPr>
          <p:cNvPr id="3" name="Content Placeholder 2">
            <a:extLst>
              <a:ext uri="{FF2B5EF4-FFF2-40B4-BE49-F238E27FC236}">
                <a16:creationId xmlns:a16="http://schemas.microsoft.com/office/drawing/2014/main" id="{715E81A0-AA9E-4672-A14B-4AB85673F03A}"/>
              </a:ext>
            </a:extLst>
          </p:cNvPr>
          <p:cNvSpPr>
            <a:spLocks noGrp="1"/>
          </p:cNvSpPr>
          <p:nvPr>
            <p:ph idx="1"/>
          </p:nvPr>
        </p:nvSpPr>
        <p:spPr/>
        <p:txBody>
          <a:bodyPr>
            <a:normAutofit/>
          </a:bodyPr>
          <a:lstStyle/>
          <a:p>
            <a:pPr>
              <a:lnSpc>
                <a:spcPct val="150000"/>
              </a:lnSpc>
            </a:pP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A “complete” MHC class II region contains three paired loci. </a:t>
            </a:r>
          </a:p>
          <a:p>
            <a:pPr>
              <a:lnSpc>
                <a:spcPct val="150000"/>
              </a:lnSpc>
            </a:pP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In primates, these are </a:t>
            </a:r>
            <a:r>
              <a:rPr lang="en-US" sz="2400" u="sng" dirty="0">
                <a:solidFill>
                  <a:srgbClr val="242021"/>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DPA</a:t>
            </a:r>
            <a:r>
              <a:rPr lang="en-US" sz="2400" dirty="0">
                <a:solidFill>
                  <a:srgbClr val="242021"/>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 and DPB, </a:t>
            </a:r>
            <a:r>
              <a:rPr lang="en-US" sz="2400" dirty="0">
                <a:solidFill>
                  <a:srgbClr val="242021"/>
                </a:solidFill>
                <a:effectLst/>
                <a:highlight>
                  <a:srgbClr val="00FF00"/>
                </a:highlight>
                <a:latin typeface="Times New Roman" panose="02020603050405020304" pitchFamily="18" charset="0"/>
                <a:ea typeface="Calibri" panose="020F0502020204030204" pitchFamily="34" charset="0"/>
                <a:cs typeface="Arial" panose="020B0604020202020204" pitchFamily="34" charset="0"/>
              </a:rPr>
              <a:t>DQA and DQB</a:t>
            </a: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, and </a:t>
            </a:r>
            <a:r>
              <a:rPr lang="en-US" sz="2400" dirty="0">
                <a:solidFill>
                  <a:srgbClr val="242021"/>
                </a:solidFill>
                <a:effectLst/>
                <a:highlight>
                  <a:srgbClr val="00FFFF"/>
                </a:highlight>
                <a:latin typeface="Times New Roman" panose="02020603050405020304" pitchFamily="18" charset="0"/>
                <a:ea typeface="Calibri" panose="020F0502020204030204" pitchFamily="34" charset="0"/>
                <a:cs typeface="Arial" panose="020B0604020202020204" pitchFamily="34" charset="0"/>
              </a:rPr>
              <a:t>DRA and DRB. </a:t>
            </a:r>
          </a:p>
          <a:p>
            <a:pPr>
              <a:lnSpc>
                <a:spcPct val="150000"/>
              </a:lnSpc>
            </a:pP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(The genes for the α chains are designated A, and the genes for the β chains are called B.) </a:t>
            </a:r>
          </a:p>
          <a:p>
            <a:pPr>
              <a:lnSpc>
                <a:spcPct val="150000"/>
              </a:lnSpc>
            </a:pP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Some of these genes are polymorphic. 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en-US" sz="3600" dirty="0"/>
          </a:p>
        </p:txBody>
      </p:sp>
    </p:spTree>
    <p:extLst>
      <p:ext uri="{BB962C8B-B14F-4D97-AF65-F5344CB8AC3E}">
        <p14:creationId xmlns:p14="http://schemas.microsoft.com/office/powerpoint/2010/main" val="37347307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4D3D1-6A32-4454-BC52-7B07B944C686}"/>
              </a:ext>
            </a:extLst>
          </p:cNvPr>
          <p:cNvSpPr>
            <a:spLocks noGrp="1"/>
          </p:cNvSpPr>
          <p:nvPr>
            <p:ph type="title"/>
          </p:nvPr>
        </p:nvSpPr>
        <p:spPr/>
        <p:txBody>
          <a:bodyPr/>
          <a:lstStyle/>
          <a:p>
            <a:r>
              <a:rPr lang="en-US" sz="4400" b="1" dirty="0">
                <a:solidFill>
                  <a:srgbClr val="6C9A50"/>
                </a:solidFill>
                <a:effectLst/>
                <a:latin typeface="Times New Roman" panose="02020603050405020304" pitchFamily="18" charset="0"/>
                <a:ea typeface="Calibri" panose="020F0502020204030204" pitchFamily="34" charset="0"/>
                <a:cs typeface="Arial" panose="020B0604020202020204" pitchFamily="34" charset="0"/>
              </a:rPr>
              <a:t>Polymorphism</a:t>
            </a:r>
            <a:br>
              <a:rPr lang="en-US" sz="44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16FE47BD-A2B8-4CAF-8E98-5BF178F37961}"/>
              </a:ext>
            </a:extLst>
          </p:cNvPr>
          <p:cNvSpPr>
            <a:spLocks noGrp="1"/>
          </p:cNvSpPr>
          <p:nvPr>
            <p:ph idx="1"/>
          </p:nvPr>
        </p:nvSpPr>
        <p:spPr/>
        <p:txBody>
          <a:bodyPr>
            <a:normAutofit fontScale="92500" lnSpcReduction="10000"/>
          </a:bodyPr>
          <a:lstStyle/>
          <a:p>
            <a:pPr marL="0" marR="0">
              <a:lnSpc>
                <a:spcPct val="150000"/>
              </a:lnSpc>
              <a:spcBef>
                <a:spcPts val="0"/>
              </a:spcBef>
              <a:spcAft>
                <a:spcPts val="800"/>
              </a:spcAft>
            </a:pP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MHC class II proteins have an 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antigen-binding groove</a:t>
            </a: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 formed by their </a:t>
            </a:r>
            <a:r>
              <a:rPr lang="en-US" sz="2000" u="sng"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α1 and β1 </a:t>
            </a: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domains. </a:t>
            </a:r>
          </a:p>
          <a:p>
            <a:pPr marL="0" marR="0">
              <a:lnSpc>
                <a:spcPct val="150000"/>
              </a:lnSpc>
              <a:spcBef>
                <a:spcPts val="0"/>
              </a:spcBef>
              <a:spcAft>
                <a:spcPts val="800"/>
              </a:spcAft>
            </a:pP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Its </a:t>
            </a:r>
            <a:r>
              <a:rPr lang="en-US" sz="2000" u="sng"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walls</a:t>
            </a: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 are formed by two parallel </a:t>
            </a:r>
            <a:r>
              <a:rPr lang="en-US" sz="2000" u="sng"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α helices</a:t>
            </a: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, and its floor consists of a </a:t>
            </a:r>
            <a:r>
              <a:rPr lang="en-US" sz="2000" u="sng"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β sheet.</a:t>
            </a:r>
          </a:p>
          <a:p>
            <a:pPr marL="0" marR="0">
              <a:lnSpc>
                <a:spcPct val="150000"/>
              </a:lnSpc>
              <a:spcBef>
                <a:spcPts val="0"/>
              </a:spcBef>
              <a:spcAft>
                <a:spcPts val="800"/>
              </a:spcAft>
            </a:pP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 Gene polymorphism results in variations in the amino acids forming the sides of the groove.</a:t>
            </a:r>
          </a:p>
          <a:p>
            <a:pPr marL="0" marR="0">
              <a:lnSpc>
                <a:spcPct val="150000"/>
              </a:lnSpc>
              <a:spcBef>
                <a:spcPts val="0"/>
              </a:spcBef>
              <a:spcAft>
                <a:spcPts val="800"/>
              </a:spcAft>
            </a:pP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 These variations are generated in the same way as class </a:t>
            </a:r>
            <a:r>
              <a:rPr lang="en-US" sz="2000" dirty="0" err="1">
                <a:solidFill>
                  <a:srgbClr val="242021"/>
                </a:solidFill>
                <a:effectLst/>
                <a:latin typeface="Times New Roman" panose="02020603050405020304" pitchFamily="18" charset="0"/>
                <a:ea typeface="Calibri" panose="020F0502020204030204" pitchFamily="34" charset="0"/>
                <a:cs typeface="Arial" panose="020B0604020202020204" pitchFamily="34" charset="0"/>
              </a:rPr>
              <a:t>Ia</a:t>
            </a: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 molecules. </a:t>
            </a:r>
          </a:p>
          <a:p>
            <a:pPr marL="0" marR="0">
              <a:lnSpc>
                <a:spcPct val="150000"/>
              </a:lnSpc>
              <a:spcBef>
                <a:spcPts val="0"/>
              </a:spcBef>
              <a:spcAft>
                <a:spcPts val="800"/>
              </a:spcAft>
            </a:pPr>
            <a:r>
              <a:rPr lang="en-US" sz="20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Other genes located in the class II region code  for  molecules  involved  in  antigen-processing. 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sz="3200" dirty="0"/>
          </a:p>
        </p:txBody>
      </p:sp>
    </p:spTree>
    <p:extLst>
      <p:ext uri="{BB962C8B-B14F-4D97-AF65-F5344CB8AC3E}">
        <p14:creationId xmlns:p14="http://schemas.microsoft.com/office/powerpoint/2010/main" val="291384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58447-9EA5-422A-A247-2912EC33742F}"/>
              </a:ext>
            </a:extLst>
          </p:cNvPr>
          <p:cNvSpPr>
            <a:spLocks noGrp="1"/>
          </p:cNvSpPr>
          <p:nvPr>
            <p:ph type="title"/>
          </p:nvPr>
        </p:nvSpPr>
        <p:spPr/>
        <p:txBody>
          <a:bodyPr>
            <a:normAutofit/>
          </a:bodyPr>
          <a:lstStyle/>
          <a:p>
            <a:r>
              <a:rPr lang="en-US" sz="2400" dirty="0">
                <a:solidFill>
                  <a:srgbClr val="FF0000"/>
                </a:solidFill>
                <a:effectLst/>
                <a:latin typeface="Times New Roman" panose="02020603050405020304" pitchFamily="18" charset="0"/>
                <a:ea typeface="Calibri" panose="020F0502020204030204" pitchFamily="34" charset="0"/>
              </a:rPr>
              <a:t>MHC Class III Molecules</a:t>
            </a:r>
            <a:br>
              <a:rPr lang="en-US" sz="2400" dirty="0">
                <a:solidFill>
                  <a:srgbClr val="FF0000"/>
                </a:solidFill>
                <a:effectLst/>
                <a:latin typeface="Times New Roman" panose="02020603050405020304" pitchFamily="18" charset="0"/>
                <a:ea typeface="Calibri" panose="020F0502020204030204" pitchFamily="34" charset="0"/>
              </a:rPr>
            </a:br>
            <a:endParaRPr lang="en-US" sz="5400" dirty="0"/>
          </a:p>
        </p:txBody>
      </p:sp>
      <p:sp>
        <p:nvSpPr>
          <p:cNvPr id="3" name="Content Placeholder 2">
            <a:extLst>
              <a:ext uri="{FF2B5EF4-FFF2-40B4-BE49-F238E27FC236}">
                <a16:creationId xmlns:a16="http://schemas.microsoft.com/office/drawing/2014/main" id="{E1054E47-90B0-4BB8-918E-CF53432DA498}"/>
              </a:ext>
            </a:extLst>
          </p:cNvPr>
          <p:cNvSpPr>
            <a:spLocks noGrp="1"/>
          </p:cNvSpPr>
          <p:nvPr>
            <p:ph idx="1"/>
          </p:nvPr>
        </p:nvSpPr>
        <p:spPr/>
        <p:txBody>
          <a:bodyPr>
            <a:normAutofit/>
          </a:bodyPr>
          <a:lstStyle/>
          <a:p>
            <a:pPr>
              <a:lnSpc>
                <a:spcPct val="150000"/>
              </a:lnSpc>
            </a:pP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The remaining genes within the MHC are located within the class III region. </a:t>
            </a:r>
          </a:p>
          <a:p>
            <a:pPr>
              <a:lnSpc>
                <a:spcPct val="150000"/>
              </a:lnSpc>
            </a:pP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They code for proteins with many different functions.</a:t>
            </a:r>
          </a:p>
          <a:p>
            <a:pPr>
              <a:lnSpc>
                <a:spcPct val="150000"/>
              </a:lnSpc>
            </a:pP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Some are important in the defense of the body such as the genes for the complement components C4, factor  B,  and C2.</a:t>
            </a:r>
          </a:p>
          <a:p>
            <a:pPr>
              <a:lnSpc>
                <a:spcPct val="150000"/>
              </a:lnSpc>
            </a:pPr>
            <a:r>
              <a:rPr lang="en-US" sz="24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They  also include  genes  that encode tumor necrosis factor-α (TNF-α), several lymphotoxins, and some NK cell receptors.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en-US" sz="3600" dirty="0"/>
          </a:p>
        </p:txBody>
      </p:sp>
    </p:spTree>
    <p:extLst>
      <p:ext uri="{BB962C8B-B14F-4D97-AF65-F5344CB8AC3E}">
        <p14:creationId xmlns:p14="http://schemas.microsoft.com/office/powerpoint/2010/main" val="19245300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1AF43-AC9C-4708-BBDA-655AAD83B19D}"/>
              </a:ext>
            </a:extLst>
          </p:cNvPr>
          <p:cNvSpPr>
            <a:spLocks noGrp="1"/>
          </p:cNvSpPr>
          <p:nvPr>
            <p:ph type="title"/>
          </p:nvPr>
        </p:nvSpPr>
        <p:spPr/>
        <p:txBody>
          <a:bodyPr>
            <a:normAutofit/>
          </a:bodyPr>
          <a:lstStyle/>
          <a:p>
            <a:pPr algn="ctr"/>
            <a:r>
              <a:rPr lang="en-US" sz="2400" b="1" i="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Antigen processing, Presentation and MHC- association</a:t>
            </a:r>
            <a:endParaRPr lang="en-US" sz="5400" dirty="0">
              <a:solidFill>
                <a:srgbClr val="FF0000"/>
              </a:solidFill>
            </a:endParaRPr>
          </a:p>
        </p:txBody>
      </p:sp>
      <p:sp>
        <p:nvSpPr>
          <p:cNvPr id="3" name="Content Placeholder 2">
            <a:extLst>
              <a:ext uri="{FF2B5EF4-FFF2-40B4-BE49-F238E27FC236}">
                <a16:creationId xmlns:a16="http://schemas.microsoft.com/office/drawing/2014/main" id="{B37DE4BE-440A-425C-9E5E-C1EDBEBE4CE4}"/>
              </a:ext>
            </a:extLst>
          </p:cNvPr>
          <p:cNvSpPr>
            <a:spLocks noGrp="1"/>
          </p:cNvSpPr>
          <p:nvPr>
            <p:ph idx="1"/>
          </p:nvPr>
        </p:nvSpPr>
        <p:spPr>
          <a:xfrm>
            <a:off x="838200" y="1825624"/>
            <a:ext cx="10515600" cy="4849495"/>
          </a:xfrm>
        </p:spPr>
        <p:txBody>
          <a:bodyPr>
            <a:normAutofit lnSpcReduction="10000"/>
          </a:bodyPr>
          <a:lstStyle/>
          <a:p>
            <a:pPr>
              <a:lnSpc>
                <a:spcPct val="150000"/>
              </a:lnSpc>
            </a:pP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Antigen processing and presentation are processes that occur within a cell that result in </a:t>
            </a:r>
            <a:r>
              <a:rPr lang="en-US" sz="2000" dirty="0">
                <a:solidFill>
                  <a:srgbClr val="000000"/>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fragmentation</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(proteolysis) of proteins, </a:t>
            </a:r>
            <a:r>
              <a:rPr lang="en-US" sz="2000" dirty="0">
                <a:solidFill>
                  <a:srgbClr val="000000"/>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association</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of the fragments with MHC molecules, and </a:t>
            </a:r>
            <a:r>
              <a:rPr lang="en-US" sz="2000" dirty="0">
                <a:solidFill>
                  <a:srgbClr val="000000"/>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expression</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of the peptide-MHC molecules at the cell surface where they can be </a:t>
            </a:r>
            <a:r>
              <a:rPr lang="en-US" sz="2000" dirty="0">
                <a:solidFill>
                  <a:srgbClr val="000000"/>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recognized</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by the T cell receptor on a T cell. </a:t>
            </a:r>
          </a:p>
          <a:p>
            <a:pPr>
              <a:lnSpc>
                <a:spcPct val="150000"/>
              </a:lnSpc>
            </a:pP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However, the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path</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leading to the association of protein fragments with MHC molecules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differs</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for class I and class II MHC. </a:t>
            </a:r>
          </a:p>
          <a:p>
            <a:pPr>
              <a:lnSpc>
                <a:spcPct val="150000"/>
              </a:lnSpc>
            </a:pP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MHC class I molecules present degradation products derived from intracellular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endogenous</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proteins in the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cytosol</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p>
          <a:p>
            <a:pPr>
              <a:lnSpc>
                <a:spcPct val="150000"/>
              </a:lnSpc>
            </a:pP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MHC class II molecules present fragments derived from extracellular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exogenous</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proteins that are located in an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intracellular compartment</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en-US" sz="3200" dirty="0"/>
          </a:p>
        </p:txBody>
      </p:sp>
    </p:spTree>
    <p:extLst>
      <p:ext uri="{BB962C8B-B14F-4D97-AF65-F5344CB8AC3E}">
        <p14:creationId xmlns:p14="http://schemas.microsoft.com/office/powerpoint/2010/main" val="3741097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8A92A-BC5B-44B0-AF24-C90D1CB767D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E1C72E2-36B9-46F1-B8AD-B83BA0519183}"/>
              </a:ext>
            </a:extLst>
          </p:cNvPr>
          <p:cNvSpPr>
            <a:spLocks noGrp="1"/>
          </p:cNvSpPr>
          <p:nvPr>
            <p:ph idx="1"/>
          </p:nvPr>
        </p:nvSpPr>
        <p:spPr/>
        <p:txBody>
          <a:bodyPr>
            <a:normAutofit/>
          </a:bodyPr>
          <a:lstStyle/>
          <a:p>
            <a:pPr marL="0" marR="0" algn="just">
              <a:lnSpc>
                <a:spcPct val="115000"/>
              </a:lnSpc>
              <a:spcBef>
                <a:spcPts val="0"/>
              </a:spcBef>
              <a:spcAft>
                <a:spcPts val="800"/>
              </a:spcAft>
            </a:pPr>
            <a:r>
              <a:rPr lang="en-US" sz="20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1-MHC class I pathway</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 All nucleated cells express class I MHC. As shown in Figure below, proteins are fragmented in the cytosol by </a:t>
            </a:r>
            <a:r>
              <a:rPr lang="en-US" sz="2000" dirty="0">
                <a:solidFill>
                  <a:srgbClr val="000000"/>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proteosomes</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 complex of proteins having proteolytic activity) or by other proteases. </a:t>
            </a:r>
          </a:p>
          <a:p>
            <a:pPr marL="0" marR="0" algn="just">
              <a:lnSpc>
                <a:spcPct val="115000"/>
              </a:lnSpc>
              <a:spcBef>
                <a:spcPts val="0"/>
              </a:spcBef>
              <a:spcAft>
                <a:spcPts val="800"/>
              </a:spcAft>
            </a:pP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fragments</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are then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transported</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across</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the membrane of the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endoplasmic</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reticulum</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by </a:t>
            </a:r>
            <a:r>
              <a:rPr lang="en-US" sz="2000" dirty="0">
                <a:solidFill>
                  <a:srgbClr val="000000"/>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transporter proteins</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p>
          <a:p>
            <a:pPr marL="0" marR="0" algn="just">
              <a:lnSpc>
                <a:spcPct val="115000"/>
              </a:lnSpc>
              <a:spcBef>
                <a:spcPts val="0"/>
              </a:spcBef>
              <a:spcAft>
                <a:spcPts val="800"/>
              </a:spcAft>
            </a:pP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n-US" sz="2000" dirty="0">
                <a:solidFill>
                  <a:srgbClr val="000000"/>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Synthesis and assembly </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of class I heavy chain and beta 2 </a:t>
            </a:r>
            <a:r>
              <a:rPr lang="en-US" sz="20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microglobulin</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occurs in the endoplasmic reticulum.</a:t>
            </a:r>
          </a:p>
          <a:p>
            <a:pPr marL="0" marR="0" algn="just">
              <a:lnSpc>
                <a:spcPct val="115000"/>
              </a:lnSpc>
              <a:spcBef>
                <a:spcPts val="0"/>
              </a:spcBef>
              <a:spcAft>
                <a:spcPts val="800"/>
              </a:spcAft>
            </a:pP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Within the endoplasmic reticulum,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the MHC class I heavy chain</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beta2microglobulin</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and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peptide </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form a stable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complex </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that is </a:t>
            </a:r>
            <a:r>
              <a:rPr lang="en-US" sz="2000" dirty="0">
                <a:solidFill>
                  <a:srgbClr val="000000"/>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transported</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to the cell </a:t>
            </a:r>
            <a:r>
              <a:rPr lang="en-US" sz="2000" dirty="0">
                <a:solidFill>
                  <a:srgbClr val="000000"/>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surface</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800"/>
              </a:spcAft>
            </a:pPr>
            <a:r>
              <a:rPr lang="ar-SA" sz="2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sz="3200" dirty="0"/>
          </a:p>
        </p:txBody>
      </p:sp>
    </p:spTree>
    <p:extLst>
      <p:ext uri="{BB962C8B-B14F-4D97-AF65-F5344CB8AC3E}">
        <p14:creationId xmlns:p14="http://schemas.microsoft.com/office/powerpoint/2010/main" val="20707602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00F16-22C0-4B49-8C81-FAF178860116}"/>
              </a:ext>
            </a:extLst>
          </p:cNvPr>
          <p:cNvSpPr>
            <a:spLocks noGrp="1"/>
          </p:cNvSpPr>
          <p:nvPr>
            <p:ph type="title"/>
          </p:nvPr>
        </p:nvSpPr>
        <p:spPr/>
        <p:txBody>
          <a:bodyPr/>
          <a:lstStyle/>
          <a:p>
            <a:r>
              <a:rPr lang="en-US" dirty="0">
                <a:solidFill>
                  <a:schemeClr val="bg1"/>
                </a:solidFill>
              </a:rPr>
              <a:t>.</a:t>
            </a:r>
          </a:p>
        </p:txBody>
      </p:sp>
      <p:pic>
        <p:nvPicPr>
          <p:cNvPr id="4" name="Content Placeholder 3">
            <a:extLst>
              <a:ext uri="{FF2B5EF4-FFF2-40B4-BE49-F238E27FC236}">
                <a16:creationId xmlns:a16="http://schemas.microsoft.com/office/drawing/2014/main" id="{B93E3198-B8B1-4B79-BDC0-4DD52A8FE2B9}"/>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7918" y="1586838"/>
            <a:ext cx="7660640" cy="4906037"/>
          </a:xfrm>
          <a:prstGeom prst="rect">
            <a:avLst/>
          </a:prstGeom>
          <a:noFill/>
          <a:ln>
            <a:noFill/>
          </a:ln>
        </p:spPr>
      </p:pic>
    </p:spTree>
    <p:extLst>
      <p:ext uri="{BB962C8B-B14F-4D97-AF65-F5344CB8AC3E}">
        <p14:creationId xmlns:p14="http://schemas.microsoft.com/office/powerpoint/2010/main" val="41350880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1039B-9C62-4A18-AFB0-DD0CEBA13609}"/>
              </a:ext>
            </a:extLst>
          </p:cNvPr>
          <p:cNvSpPr>
            <a:spLocks noGrp="1"/>
          </p:cNvSpPr>
          <p:nvPr>
            <p:ph type="title"/>
          </p:nvPr>
        </p:nvSpPr>
        <p:spPr>
          <a:xfrm>
            <a:off x="838200" y="365125"/>
            <a:ext cx="10515600" cy="66103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952A6B6-BEC0-40DC-9B23-9C690D4EFA1E}"/>
              </a:ext>
            </a:extLst>
          </p:cNvPr>
          <p:cNvSpPr>
            <a:spLocks noGrp="1"/>
          </p:cNvSpPr>
          <p:nvPr>
            <p:ph idx="1"/>
          </p:nvPr>
        </p:nvSpPr>
        <p:spPr>
          <a:xfrm>
            <a:off x="838200" y="1442720"/>
            <a:ext cx="10515600" cy="4734243"/>
          </a:xfrm>
        </p:spPr>
        <p:txBody>
          <a:bodyPr>
            <a:normAutofit/>
          </a:bodyPr>
          <a:lstStyle/>
          <a:p>
            <a:pPr marL="0" marR="0" algn="just">
              <a:lnSpc>
                <a:spcPct val="115000"/>
              </a:lnSpc>
              <a:spcBef>
                <a:spcPts val="0"/>
              </a:spcBef>
              <a:spcAft>
                <a:spcPts val="800"/>
              </a:spcAft>
            </a:pPr>
            <a:r>
              <a:rPr lang="en-US" sz="2000" b="1" u="sng"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2-MHC class II pathway</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 Whereas all nucleated cells express class I MHC, only a limited group of cells express class II MHC, which includes the antigen presenting cells (APC). </a:t>
            </a:r>
          </a:p>
          <a:p>
            <a:pPr marL="0" marR="0" algn="just">
              <a:lnSpc>
                <a:spcPct val="115000"/>
              </a:lnSpc>
              <a:spcBef>
                <a:spcPts val="0"/>
              </a:spcBef>
              <a:spcAft>
                <a:spcPts val="800"/>
              </a:spcAft>
            </a:pP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principal APC are macrophages, dendritic cells (Langerhans cells), and B cells.</a:t>
            </a:r>
          </a:p>
          <a:p>
            <a:pPr marL="0" marR="0" algn="just">
              <a:lnSpc>
                <a:spcPct val="115000"/>
              </a:lnSpc>
              <a:spcBef>
                <a:spcPts val="0"/>
              </a:spcBef>
              <a:spcAft>
                <a:spcPts val="800"/>
              </a:spcAft>
            </a:pP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As shown in Figure 2, </a:t>
            </a:r>
            <a:r>
              <a:rPr lang="en-US" sz="2000" dirty="0">
                <a:solidFill>
                  <a:srgbClr val="000000"/>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exogenous</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proteins taken in by </a:t>
            </a:r>
            <a:r>
              <a:rPr lang="en-US" sz="2000" dirty="0">
                <a:solidFill>
                  <a:srgbClr val="000000"/>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endocytosis</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are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fragmented</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by proteases in an </a:t>
            </a:r>
            <a:r>
              <a:rPr lang="en-US" sz="2000" dirty="0">
                <a:solidFill>
                  <a:srgbClr val="000000"/>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endosome</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p>
          <a:p>
            <a:pPr marL="0" marR="0" algn="just">
              <a:lnSpc>
                <a:spcPct val="115000"/>
              </a:lnSpc>
              <a:spcBef>
                <a:spcPts val="0"/>
              </a:spcBef>
              <a:spcAft>
                <a:spcPts val="800"/>
              </a:spcAft>
            </a:pP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alpha and beta chains of MHC class II, along with an </a:t>
            </a:r>
            <a:r>
              <a:rPr lang="en-US" sz="2000" dirty="0">
                <a:solidFill>
                  <a:srgbClr val="000000"/>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invariant chain</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are synthesized, assembled in the endoplasmic reticulum, and </a:t>
            </a:r>
            <a:r>
              <a:rPr lang="en-US" sz="20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transported</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through the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Golgi</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and trans-Golgi apparatus to reach the </a:t>
            </a:r>
            <a:r>
              <a:rPr lang="en-US" sz="2000" dirty="0">
                <a:solidFill>
                  <a:srgbClr val="000000"/>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endosome</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where the invariant chain is digested, and the peptide fragments from the exogenous protein are able to associate with the class II MHC molecules, which are finally transported to the cell surface.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800"/>
              </a:spcAft>
            </a:pPr>
            <a:r>
              <a:rPr lang="ar-SA"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Invariant chain prevent the premature peptide binding)</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sz="3200" dirty="0"/>
          </a:p>
        </p:txBody>
      </p:sp>
    </p:spTree>
    <p:extLst>
      <p:ext uri="{BB962C8B-B14F-4D97-AF65-F5344CB8AC3E}">
        <p14:creationId xmlns:p14="http://schemas.microsoft.com/office/powerpoint/2010/main" val="169699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F647B-0B76-4E61-AE0A-8E6AD52A15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D96C100-2C71-4B1D-A4AB-E4753A8359CE}"/>
              </a:ext>
            </a:extLst>
          </p:cNvPr>
          <p:cNvSpPr>
            <a:spLocks noGrp="1"/>
          </p:cNvSpPr>
          <p:nvPr>
            <p:ph idx="1"/>
          </p:nvPr>
        </p:nvSpPr>
        <p:spPr/>
        <p:txBody>
          <a:bodyPr>
            <a:normAutofit fontScale="92500"/>
          </a:bodyPr>
          <a:lstStyle/>
          <a:p>
            <a:pPr>
              <a:lnSpc>
                <a:spcPct val="150000"/>
              </a:lnSpc>
            </a:pPr>
            <a:r>
              <a:rPr lang="en-US" sz="240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 MHC molecules are encoded by </a:t>
            </a:r>
            <a:r>
              <a:rPr lang="en-US" sz="2400" dirty="0">
                <a:solidFill>
                  <a:srgbClr val="4D4D4F"/>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genes</a:t>
            </a:r>
            <a:r>
              <a:rPr lang="en-US" sz="240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 located within the major histocompatibility complex.</a:t>
            </a:r>
          </a:p>
          <a:p>
            <a:pPr>
              <a:lnSpc>
                <a:spcPct val="150000"/>
              </a:lnSpc>
            </a:pPr>
            <a:r>
              <a:rPr lang="en-US" sz="2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2400" u="sng"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Multiple</a:t>
            </a:r>
            <a:r>
              <a:rPr lang="en-US" sz="240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 genes code for </a:t>
            </a:r>
            <a:r>
              <a:rPr lang="en-US" sz="2400" u="sng"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different</a:t>
            </a:r>
            <a:r>
              <a:rPr lang="en-US" sz="240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 parts of the molecules and several </a:t>
            </a:r>
            <a:r>
              <a:rPr lang="en-US" sz="2400" dirty="0">
                <a:solidFill>
                  <a:srgbClr val="4D4D4F"/>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possible combinations </a:t>
            </a:r>
            <a:r>
              <a:rPr lang="en-US" sz="240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of gene products exist. </a:t>
            </a:r>
          </a:p>
          <a:p>
            <a:pPr>
              <a:lnSpc>
                <a:spcPct val="150000"/>
              </a:lnSpc>
            </a:pPr>
            <a:r>
              <a:rPr lang="en-US" sz="240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As a result, the </a:t>
            </a:r>
            <a:r>
              <a:rPr lang="en-US" sz="2400" u="sng"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chance of two individuals </a:t>
            </a:r>
            <a:r>
              <a:rPr lang="en-US" sz="240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expressing identical MHC molecules is low. </a:t>
            </a:r>
          </a:p>
          <a:p>
            <a:pPr>
              <a:lnSpc>
                <a:spcPct val="150000"/>
              </a:lnSpc>
            </a:pPr>
            <a:r>
              <a:rPr lang="en-US" sz="240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Clinically, MHC molecules are significant as they are the principle mediators involved in </a:t>
            </a:r>
            <a:r>
              <a:rPr lang="en-US" sz="2400" dirty="0">
                <a:solidFill>
                  <a:srgbClr val="4D4D4F"/>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transplant rejection.</a:t>
            </a:r>
            <a:endParaRPr lang="en-US" sz="24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en-US" sz="3600" dirty="0"/>
          </a:p>
        </p:txBody>
      </p:sp>
    </p:spTree>
    <p:extLst>
      <p:ext uri="{BB962C8B-B14F-4D97-AF65-F5344CB8AC3E}">
        <p14:creationId xmlns:p14="http://schemas.microsoft.com/office/powerpoint/2010/main" val="31819406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D7F9A-0651-4496-9770-D31FA016010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808F618-2012-4F59-8F8C-F7571659B71F}"/>
              </a:ext>
            </a:extLst>
          </p:cNvPr>
          <p:cNvSpPr>
            <a:spLocks noGrp="1"/>
          </p:cNvSpPr>
          <p:nvPr>
            <p:ph idx="1"/>
          </p:nvPr>
        </p:nvSpPr>
        <p:spPr/>
        <p:txBody>
          <a:bodyPr/>
          <a:lstStyle/>
          <a:p>
            <a:endParaRPr lang="en-US" dirty="0"/>
          </a:p>
        </p:txBody>
      </p:sp>
      <p:pic>
        <p:nvPicPr>
          <p:cNvPr id="4" name="Picture 3" descr="The MHC-II antigen presentation pathways. Major histocompatibility... |  Download Scientific Diagram">
            <a:extLst>
              <a:ext uri="{FF2B5EF4-FFF2-40B4-BE49-F238E27FC236}">
                <a16:creationId xmlns:a16="http://schemas.microsoft.com/office/drawing/2014/main" id="{FEF0F40F-0EBA-42F4-933F-57B8244BC73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984" y="-18662"/>
            <a:ext cx="11297816" cy="5994400"/>
          </a:xfrm>
          <a:prstGeom prst="rect">
            <a:avLst/>
          </a:prstGeom>
          <a:noFill/>
          <a:ln>
            <a:noFill/>
          </a:ln>
        </p:spPr>
      </p:pic>
    </p:spTree>
    <p:extLst>
      <p:ext uri="{BB962C8B-B14F-4D97-AF65-F5344CB8AC3E}">
        <p14:creationId xmlns:p14="http://schemas.microsoft.com/office/powerpoint/2010/main" val="42645130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B1038-09CD-4735-90F5-AAA09BDAF127}"/>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DC1D90BE-A354-444B-AAE0-B1B2FD55C383}"/>
              </a:ext>
            </a:extLst>
          </p:cNvPr>
          <p:cNvGraphicFramePr>
            <a:graphicFrameLocks noGrp="1"/>
          </p:cNvGraphicFramePr>
          <p:nvPr>
            <p:ph idx="1"/>
            <p:extLst>
              <p:ext uri="{D42A27DB-BD31-4B8C-83A1-F6EECF244321}">
                <p14:modId xmlns:p14="http://schemas.microsoft.com/office/powerpoint/2010/main" val="1634713280"/>
              </p:ext>
            </p:extLst>
          </p:nvPr>
        </p:nvGraphicFramePr>
        <p:xfrm>
          <a:off x="838200" y="365125"/>
          <a:ext cx="10515600" cy="5604642"/>
        </p:xfrm>
        <a:graphic>
          <a:graphicData uri="http://schemas.openxmlformats.org/drawingml/2006/table">
            <a:tbl>
              <a:tblPr firstRow="1" firstCol="1" bandRow="1">
                <a:tableStyleId>{5C22544A-7EE6-4342-B048-85BDC9FD1C3A}</a:tableStyleId>
              </a:tblPr>
              <a:tblGrid>
                <a:gridCol w="3505200">
                  <a:extLst>
                    <a:ext uri="{9D8B030D-6E8A-4147-A177-3AD203B41FA5}">
                      <a16:colId xmlns:a16="http://schemas.microsoft.com/office/drawing/2014/main" val="1775313831"/>
                    </a:ext>
                  </a:extLst>
                </a:gridCol>
                <a:gridCol w="3505200">
                  <a:extLst>
                    <a:ext uri="{9D8B030D-6E8A-4147-A177-3AD203B41FA5}">
                      <a16:colId xmlns:a16="http://schemas.microsoft.com/office/drawing/2014/main" val="1274669842"/>
                    </a:ext>
                  </a:extLst>
                </a:gridCol>
                <a:gridCol w="3505200">
                  <a:extLst>
                    <a:ext uri="{9D8B030D-6E8A-4147-A177-3AD203B41FA5}">
                      <a16:colId xmlns:a16="http://schemas.microsoft.com/office/drawing/2014/main" val="1779867339"/>
                    </a:ext>
                  </a:extLst>
                </a:gridCol>
              </a:tblGrid>
              <a:tr h="445646">
                <a:tc>
                  <a:txBody>
                    <a:bodyPr/>
                    <a:lstStyle/>
                    <a:p>
                      <a:pPr marL="0" marR="0">
                        <a:lnSpc>
                          <a:spcPct val="150000"/>
                        </a:lnSpc>
                        <a:spcBef>
                          <a:spcPts val="0"/>
                        </a:spcBef>
                        <a:spcAft>
                          <a:spcPts val="0"/>
                        </a:spcAft>
                      </a:pPr>
                      <a:r>
                        <a:rPr lang="en-US" sz="1400">
                          <a:effectLst/>
                        </a:rPr>
                        <a:t>Feature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50000"/>
                        </a:lnSpc>
                        <a:spcBef>
                          <a:spcPts val="0"/>
                        </a:spcBef>
                        <a:spcAft>
                          <a:spcPts val="0"/>
                        </a:spcAft>
                      </a:pPr>
                      <a:r>
                        <a:rPr lang="en-US" sz="1400">
                          <a:effectLst/>
                        </a:rPr>
                        <a:t>CLASS 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US" sz="1400">
                          <a:effectLst/>
                        </a:rPr>
                        <a:t>CLASS II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69871625"/>
                  </a:ext>
                </a:extLst>
              </a:tr>
              <a:tr h="445646">
                <a:tc>
                  <a:txBody>
                    <a:bodyPr/>
                    <a:lstStyle/>
                    <a:p>
                      <a:pPr marL="0" marR="0">
                        <a:lnSpc>
                          <a:spcPct val="150000"/>
                        </a:lnSpc>
                        <a:spcBef>
                          <a:spcPts val="0"/>
                        </a:spcBef>
                        <a:spcAft>
                          <a:spcPts val="0"/>
                        </a:spcAft>
                      </a:pPr>
                      <a:r>
                        <a:rPr lang="en-US" sz="1400">
                          <a:effectLst/>
                        </a:rPr>
                        <a:t>Loci include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50000"/>
                        </a:lnSpc>
                        <a:spcBef>
                          <a:spcPts val="0"/>
                        </a:spcBef>
                        <a:spcAft>
                          <a:spcPts val="0"/>
                        </a:spcAft>
                      </a:pPr>
                      <a:r>
                        <a:rPr lang="en-US" sz="1400">
                          <a:effectLst/>
                        </a:rPr>
                        <a:t>Typically A, B, and C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50000"/>
                        </a:lnSpc>
                        <a:spcBef>
                          <a:spcPts val="0"/>
                        </a:spcBef>
                        <a:spcAft>
                          <a:spcPts val="0"/>
                        </a:spcAft>
                      </a:pPr>
                      <a:r>
                        <a:rPr lang="en-US" sz="1400">
                          <a:effectLst/>
                        </a:rPr>
                        <a:t>DP, DQ, and DR,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47802805"/>
                  </a:ext>
                </a:extLst>
              </a:tr>
              <a:tr h="942670">
                <a:tc>
                  <a:txBody>
                    <a:bodyPr/>
                    <a:lstStyle/>
                    <a:p>
                      <a:pPr marL="0" marR="0">
                        <a:lnSpc>
                          <a:spcPct val="150000"/>
                        </a:lnSpc>
                        <a:spcBef>
                          <a:spcPts val="0"/>
                        </a:spcBef>
                        <a:spcAft>
                          <a:spcPts val="0"/>
                        </a:spcAft>
                      </a:pPr>
                      <a:r>
                        <a:rPr lang="en-US" sz="1400">
                          <a:effectLst/>
                        </a:rPr>
                        <a:t>Distribution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50000"/>
                        </a:lnSpc>
                        <a:spcBef>
                          <a:spcPts val="0"/>
                        </a:spcBef>
                        <a:spcAft>
                          <a:spcPts val="0"/>
                        </a:spcAft>
                      </a:pPr>
                      <a:r>
                        <a:rPr lang="en-US" sz="1400">
                          <a:effectLst/>
                        </a:rPr>
                        <a:t>Most nucleated cells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50000"/>
                        </a:lnSpc>
                        <a:spcBef>
                          <a:spcPts val="0"/>
                        </a:spcBef>
                        <a:spcAft>
                          <a:spcPts val="0"/>
                        </a:spcAft>
                      </a:pPr>
                      <a:r>
                        <a:rPr lang="en-US" sz="1400">
                          <a:effectLst/>
                        </a:rPr>
                        <a:t>B cells, macrophages, and dendritic cells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705744124"/>
                  </a:ext>
                </a:extLst>
              </a:tr>
              <a:tr h="942670">
                <a:tc>
                  <a:txBody>
                    <a:bodyPr/>
                    <a:lstStyle/>
                    <a:p>
                      <a:pPr marL="0" marR="0">
                        <a:lnSpc>
                          <a:spcPct val="150000"/>
                        </a:lnSpc>
                        <a:spcBef>
                          <a:spcPts val="0"/>
                        </a:spcBef>
                        <a:spcAft>
                          <a:spcPts val="0"/>
                        </a:spcAft>
                      </a:pPr>
                      <a:r>
                        <a:rPr lang="en-US" sz="1400">
                          <a:effectLst/>
                        </a:rPr>
                        <a:t>Function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50000"/>
                        </a:lnSpc>
                        <a:spcBef>
                          <a:spcPts val="0"/>
                        </a:spcBef>
                        <a:spcAft>
                          <a:spcPts val="0"/>
                        </a:spcAft>
                      </a:pPr>
                      <a:r>
                        <a:rPr lang="en-US" sz="1400" dirty="0">
                          <a:effectLst/>
                        </a:rPr>
                        <a:t>Present antigen to cytotoxic T cells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50000"/>
                        </a:lnSpc>
                        <a:spcBef>
                          <a:spcPts val="0"/>
                        </a:spcBef>
                        <a:spcAft>
                          <a:spcPts val="0"/>
                        </a:spcAft>
                      </a:pPr>
                      <a:r>
                        <a:rPr lang="en-US" sz="1400" dirty="0">
                          <a:effectLst/>
                        </a:rPr>
                        <a:t>Present antigen to T helper cells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89758151"/>
                  </a:ext>
                </a:extLst>
              </a:tr>
              <a:tr h="942670">
                <a:tc>
                  <a:txBody>
                    <a:bodyPr/>
                    <a:lstStyle/>
                    <a:p>
                      <a:pPr marL="0" marR="0">
                        <a:lnSpc>
                          <a:spcPct val="150000"/>
                        </a:lnSpc>
                        <a:spcBef>
                          <a:spcPts val="0"/>
                        </a:spcBef>
                        <a:spcAft>
                          <a:spcPts val="0"/>
                        </a:spcAft>
                      </a:pPr>
                      <a:r>
                        <a:rPr lang="en-US" sz="1400">
                          <a:effectLst/>
                        </a:rPr>
                        <a:t>Result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50000"/>
                        </a:lnSpc>
                        <a:spcBef>
                          <a:spcPts val="0"/>
                        </a:spcBef>
                        <a:spcAft>
                          <a:spcPts val="0"/>
                        </a:spcAft>
                      </a:pPr>
                      <a:r>
                        <a:rPr lang="en-US" sz="1400" dirty="0">
                          <a:effectLst/>
                        </a:rPr>
                        <a:t>T-cell–mediated toxicity</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50000"/>
                        </a:lnSpc>
                        <a:spcBef>
                          <a:spcPts val="0"/>
                        </a:spcBef>
                        <a:spcAft>
                          <a:spcPts val="0"/>
                        </a:spcAft>
                      </a:pPr>
                      <a:r>
                        <a:rPr lang="en-US" sz="1400">
                          <a:effectLst/>
                        </a:rPr>
                        <a:t>T-cell–mediated help</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662648378"/>
                  </a:ext>
                </a:extLst>
              </a:tr>
              <a:tr h="942670">
                <a:tc>
                  <a:txBody>
                    <a:bodyPr/>
                    <a:lstStyle/>
                    <a:p>
                      <a:pPr marL="0" marR="0">
                        <a:lnSpc>
                          <a:spcPct val="150000"/>
                        </a:lnSpc>
                        <a:spcBef>
                          <a:spcPts val="0"/>
                        </a:spcBef>
                        <a:spcAft>
                          <a:spcPts val="0"/>
                        </a:spcAft>
                      </a:pPr>
                      <a:r>
                        <a:rPr lang="en-US" sz="1400">
                          <a:effectLst/>
                        </a:rPr>
                        <a:t>Binds protein antigens of</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50000"/>
                        </a:lnSpc>
                        <a:spcBef>
                          <a:spcPts val="0"/>
                        </a:spcBef>
                        <a:spcAft>
                          <a:spcPts val="0"/>
                        </a:spcAft>
                      </a:pPr>
                      <a:r>
                        <a:rPr lang="en-US" sz="1400">
                          <a:effectLst/>
                        </a:rPr>
                        <a:t>8-10 amino acids residues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50000"/>
                        </a:lnSpc>
                        <a:spcBef>
                          <a:spcPts val="0"/>
                        </a:spcBef>
                        <a:spcAft>
                          <a:spcPts val="0"/>
                        </a:spcAft>
                      </a:pPr>
                      <a:r>
                        <a:rPr lang="en-US" sz="1400">
                          <a:effectLst/>
                        </a:rPr>
                        <a:t>12-20 amino acids residues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07737986"/>
                  </a:ext>
                </a:extLst>
              </a:tr>
              <a:tr h="942670">
                <a:tc>
                  <a:txBody>
                    <a:bodyPr/>
                    <a:lstStyle/>
                    <a:p>
                      <a:pPr marL="0" marR="0">
                        <a:lnSpc>
                          <a:spcPct val="150000"/>
                        </a:lnSpc>
                        <a:spcBef>
                          <a:spcPts val="0"/>
                        </a:spcBef>
                        <a:spcAft>
                          <a:spcPts val="0"/>
                        </a:spcAft>
                      </a:pPr>
                      <a:r>
                        <a:rPr lang="en-US" sz="1400">
                          <a:effectLst/>
                        </a:rPr>
                        <a:t>Antigen binding domain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50000"/>
                        </a:lnSpc>
                        <a:spcBef>
                          <a:spcPts val="0"/>
                        </a:spcBef>
                        <a:spcAft>
                          <a:spcPts val="0"/>
                        </a:spcAft>
                      </a:pPr>
                      <a:r>
                        <a:rPr lang="en-US" sz="1400" dirty="0">
                          <a:effectLst/>
                        </a:rPr>
                        <a:t>α1and α2 domains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50000"/>
                        </a:lnSpc>
                        <a:spcBef>
                          <a:spcPts val="0"/>
                        </a:spcBef>
                        <a:spcAft>
                          <a:spcPts val="0"/>
                        </a:spcAft>
                      </a:pPr>
                      <a:r>
                        <a:rPr lang="en-US" sz="1400" dirty="0">
                          <a:effectLst/>
                        </a:rPr>
                        <a:t>α</a:t>
                      </a:r>
                      <a:r>
                        <a:rPr lang="en-US" sz="1400" baseline="-25000" dirty="0">
                          <a:effectLst/>
                        </a:rPr>
                        <a:t>1</a:t>
                      </a:r>
                      <a:r>
                        <a:rPr lang="en-US" sz="1400" dirty="0">
                          <a:effectLst/>
                        </a:rPr>
                        <a:t> and β</a:t>
                      </a:r>
                      <a:r>
                        <a:rPr lang="en-US" sz="1400" baseline="-25000" dirty="0">
                          <a:effectLst/>
                        </a:rPr>
                        <a:t>1</a:t>
                      </a:r>
                      <a:r>
                        <a:rPr lang="en-US" sz="1400" dirty="0">
                          <a:effectLst/>
                        </a:rPr>
                        <a:t> domains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86494009"/>
                  </a:ext>
                </a:extLst>
              </a:tr>
            </a:tbl>
          </a:graphicData>
        </a:graphic>
      </p:graphicFrame>
      <p:sp>
        <p:nvSpPr>
          <p:cNvPr id="5" name="Rectangle 1">
            <a:extLst>
              <a:ext uri="{FF2B5EF4-FFF2-40B4-BE49-F238E27FC236}">
                <a16:creationId xmlns:a16="http://schemas.microsoft.com/office/drawing/2014/main" id="{7929D8BD-F7D3-417E-840D-9D618887FFB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417638" algn="l"/>
              </a:tabLst>
              <a:defRPr>
                <a:solidFill>
                  <a:schemeClr val="tx1"/>
                </a:solidFill>
                <a:latin typeface="Arial" panose="020B0604020202020204" pitchFamily="34" charset="0"/>
              </a:defRPr>
            </a:lvl1pPr>
            <a:lvl2pPr eaLnBrk="0" fontAlgn="base" hangingPunct="0">
              <a:spcBef>
                <a:spcPct val="0"/>
              </a:spcBef>
              <a:spcAft>
                <a:spcPct val="0"/>
              </a:spcAft>
              <a:tabLst>
                <a:tab pos="1417638" algn="l"/>
              </a:tabLst>
              <a:defRPr>
                <a:solidFill>
                  <a:schemeClr val="tx1"/>
                </a:solidFill>
                <a:latin typeface="Arial" panose="020B0604020202020204" pitchFamily="34" charset="0"/>
              </a:defRPr>
            </a:lvl2pPr>
            <a:lvl3pPr eaLnBrk="0" fontAlgn="base" hangingPunct="0">
              <a:spcBef>
                <a:spcPct val="0"/>
              </a:spcBef>
              <a:spcAft>
                <a:spcPct val="0"/>
              </a:spcAft>
              <a:tabLst>
                <a:tab pos="1417638" algn="l"/>
              </a:tabLst>
              <a:defRPr>
                <a:solidFill>
                  <a:schemeClr val="tx1"/>
                </a:solidFill>
                <a:latin typeface="Arial" panose="020B0604020202020204" pitchFamily="34" charset="0"/>
              </a:defRPr>
            </a:lvl3pPr>
            <a:lvl4pPr eaLnBrk="0" fontAlgn="base" hangingPunct="0">
              <a:spcBef>
                <a:spcPct val="0"/>
              </a:spcBef>
              <a:spcAft>
                <a:spcPct val="0"/>
              </a:spcAft>
              <a:tabLst>
                <a:tab pos="1417638" algn="l"/>
              </a:tabLst>
              <a:defRPr>
                <a:solidFill>
                  <a:schemeClr val="tx1"/>
                </a:solidFill>
                <a:latin typeface="Arial" panose="020B0604020202020204" pitchFamily="34" charset="0"/>
              </a:defRPr>
            </a:lvl4pPr>
            <a:lvl5pPr eaLnBrk="0" fontAlgn="base" hangingPunct="0">
              <a:spcBef>
                <a:spcPct val="0"/>
              </a:spcBef>
              <a:spcAft>
                <a:spcPct val="0"/>
              </a:spcAft>
              <a:tabLst>
                <a:tab pos="1417638" algn="l"/>
              </a:tabLst>
              <a:defRPr>
                <a:solidFill>
                  <a:schemeClr val="tx1"/>
                </a:solidFill>
                <a:latin typeface="Arial" panose="020B0604020202020204" pitchFamily="34" charset="0"/>
              </a:defRPr>
            </a:lvl5pPr>
            <a:lvl6pPr eaLnBrk="0" fontAlgn="base" hangingPunct="0">
              <a:spcBef>
                <a:spcPct val="0"/>
              </a:spcBef>
              <a:spcAft>
                <a:spcPct val="0"/>
              </a:spcAft>
              <a:tabLst>
                <a:tab pos="1417638" algn="l"/>
              </a:tabLst>
              <a:defRPr>
                <a:solidFill>
                  <a:schemeClr val="tx1"/>
                </a:solidFill>
                <a:latin typeface="Arial" panose="020B0604020202020204" pitchFamily="34" charset="0"/>
              </a:defRPr>
            </a:lvl6pPr>
            <a:lvl7pPr eaLnBrk="0" fontAlgn="base" hangingPunct="0">
              <a:spcBef>
                <a:spcPct val="0"/>
              </a:spcBef>
              <a:spcAft>
                <a:spcPct val="0"/>
              </a:spcAft>
              <a:tabLst>
                <a:tab pos="1417638" algn="l"/>
              </a:tabLst>
              <a:defRPr>
                <a:solidFill>
                  <a:schemeClr val="tx1"/>
                </a:solidFill>
                <a:latin typeface="Arial" panose="020B0604020202020204" pitchFamily="34" charset="0"/>
              </a:defRPr>
            </a:lvl7pPr>
            <a:lvl8pPr eaLnBrk="0" fontAlgn="base" hangingPunct="0">
              <a:spcBef>
                <a:spcPct val="0"/>
              </a:spcBef>
              <a:spcAft>
                <a:spcPct val="0"/>
              </a:spcAft>
              <a:tabLst>
                <a:tab pos="1417638" algn="l"/>
              </a:tabLst>
              <a:defRPr>
                <a:solidFill>
                  <a:schemeClr val="tx1"/>
                </a:solidFill>
                <a:latin typeface="Arial" panose="020B0604020202020204" pitchFamily="34" charset="0"/>
              </a:defRPr>
            </a:lvl8pPr>
            <a:lvl9pPr eaLnBrk="0" fontAlgn="base" hangingPunct="0">
              <a:spcBef>
                <a:spcPct val="0"/>
              </a:spcBef>
              <a:spcAft>
                <a:spcPct val="0"/>
              </a:spcAft>
              <a:tabLst>
                <a:tab pos="141763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417638" algn="l"/>
              </a:tabLst>
            </a:pPr>
            <a:r>
              <a:rPr kumimoji="0" lang="en-US" altLang="en-US" sz="1400" b="0" i="0" u="none" strike="noStrike" cap="none" normalizeH="0" baseline="0">
                <a:ln>
                  <a:noFill/>
                </a:ln>
                <a:solidFill>
                  <a:srgbClr val="90498D"/>
                </a:solidFill>
                <a:effectLst/>
                <a:latin typeface="Calibri" panose="020F0502020204030204" pitchFamily="34" charset="0"/>
                <a:ea typeface="Times New Roman" panose="02020603050405020304" pitchFamily="18" charset="0"/>
                <a:cs typeface="Arial" panose="020B0604020202020204" pitchFamily="34" charset="0"/>
              </a:rPr>
              <a:t>Table 1 </a:t>
            </a:r>
            <a:r>
              <a:rPr kumimoji="0" lang="en-US" altLang="en-US" sz="1400" b="0" i="0" u="none" strike="noStrike" cap="none" normalizeH="0" baseline="0">
                <a:ln>
                  <a:noFill/>
                </a:ln>
                <a:solidFill>
                  <a:srgbClr val="949599"/>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altLang="en-US" sz="1400" b="0" i="0" u="none" strike="noStrike" cap="none" normalizeH="0" baseline="0">
                <a:ln>
                  <a:noFill/>
                </a:ln>
                <a:solidFill>
                  <a:srgbClr val="4D4D4F"/>
                </a:solidFill>
                <a:effectLst/>
                <a:latin typeface="Calibri" panose="020F0502020204030204" pitchFamily="34" charset="0"/>
                <a:ea typeface="Times New Roman" panose="02020603050405020304" pitchFamily="18" charset="0"/>
                <a:cs typeface="Arial" panose="020B0604020202020204" pitchFamily="34" charset="0"/>
              </a:rPr>
              <a:t>Comparison of MHC Class I and Class I Structure</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417638" algn="l"/>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35997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C7A3D-7A46-4540-BF3A-C506C6F33E6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2FACE2-1787-44E2-AFF6-809471BEB449}"/>
              </a:ext>
            </a:extLst>
          </p:cNvPr>
          <p:cNvSpPr>
            <a:spLocks noGrp="1"/>
          </p:cNvSpPr>
          <p:nvPr>
            <p:ph idx="1"/>
          </p:nvPr>
        </p:nvSpPr>
        <p:spPr/>
        <p:txBody>
          <a:bodyPr>
            <a:normAutofit/>
          </a:bodyPr>
          <a:lstStyle/>
          <a:p>
            <a:pPr marL="0" marR="0" algn="just">
              <a:lnSpc>
                <a:spcPct val="150000"/>
              </a:lnSpc>
              <a:spcBef>
                <a:spcPts val="0"/>
              </a:spcBef>
              <a:spcAft>
                <a:spcPts val="800"/>
              </a:spcAft>
            </a:pPr>
            <a:r>
              <a:rPr lang="en-US" sz="200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Class I MHC </a:t>
            </a:r>
            <a:r>
              <a:rPr lang="en-US" sz="200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molecules are found on all </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nucleated</a:t>
            </a:r>
            <a:r>
              <a:rPr lang="en-US" sz="200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 cells. Their </a:t>
            </a:r>
            <a:r>
              <a:rPr lang="en-US" sz="2000" u="sng"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function</a:t>
            </a:r>
            <a:r>
              <a:rPr lang="en-US" sz="200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 is to present </a:t>
            </a:r>
            <a:r>
              <a:rPr lang="en-US" sz="2000" dirty="0">
                <a:solidFill>
                  <a:srgbClr val="4D4D4F"/>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endogenous</a:t>
            </a:r>
            <a:r>
              <a:rPr lang="en-US" sz="200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 antigens to </a:t>
            </a:r>
            <a:r>
              <a:rPr lang="en-US" sz="2000" u="sng"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CD8+ T cells.</a:t>
            </a:r>
            <a:endParaRPr lang="en-US" sz="2000" u="sng"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800"/>
              </a:spcAft>
            </a:pPr>
            <a:r>
              <a:rPr lang="en-US" sz="200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 </a:t>
            </a:r>
            <a:r>
              <a:rPr lang="en-US" sz="2000" dirty="0">
                <a:solidFill>
                  <a:srgbClr val="7030A0"/>
                </a:solidFill>
                <a:effectLst/>
                <a:latin typeface="Times New Roman" panose="02020603050405020304" pitchFamily="18" charset="0"/>
                <a:ea typeface="Calibri" panose="020F0502020204030204" pitchFamily="34" charset="0"/>
                <a:cs typeface="Arial" panose="020B0604020202020204" pitchFamily="34" charset="0"/>
              </a:rPr>
              <a:t>Class II MHC </a:t>
            </a:r>
            <a:r>
              <a:rPr lang="en-US" sz="200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molecules are largely restricted to professional </a:t>
            </a:r>
            <a:r>
              <a:rPr lang="en-US" sz="2000" dirty="0">
                <a:solidFill>
                  <a:srgbClr val="7030A0"/>
                </a:solidFill>
                <a:effectLst/>
                <a:latin typeface="Times New Roman" panose="02020603050405020304" pitchFamily="18" charset="0"/>
                <a:ea typeface="Calibri" panose="020F0502020204030204" pitchFamily="34" charset="0"/>
                <a:cs typeface="Arial" panose="020B0604020202020204" pitchFamily="34" charset="0"/>
              </a:rPr>
              <a:t>antigen-presenting cells </a:t>
            </a:r>
            <a:r>
              <a:rPr lang="en-US" sz="200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such as dendritic cells, macrophages, and B cells. Their </a:t>
            </a:r>
            <a:r>
              <a:rPr lang="en-US" sz="2000" u="sng"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function</a:t>
            </a:r>
            <a:r>
              <a:rPr lang="en-US" sz="200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 is to present </a:t>
            </a:r>
            <a:r>
              <a:rPr lang="en-US" sz="2000" dirty="0">
                <a:solidFill>
                  <a:srgbClr val="4D4D4F"/>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exogenous</a:t>
            </a:r>
            <a:r>
              <a:rPr lang="en-US" sz="200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 antigens to </a:t>
            </a:r>
            <a:r>
              <a:rPr lang="en-US" sz="2000" u="sng"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CD4+ T cells.</a:t>
            </a:r>
            <a:endParaRPr lang="en-US" sz="2000" u="sng"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800"/>
              </a:spcAft>
            </a:pPr>
            <a:r>
              <a:rPr lang="en-US" sz="200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 </a:t>
            </a:r>
            <a:r>
              <a:rPr lang="en-US" sz="20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The class III</a:t>
            </a:r>
            <a:r>
              <a:rPr lang="en-US" sz="200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 region of the MHC contains a mixture of genes, some of which encode </a:t>
            </a:r>
            <a:r>
              <a:rPr lang="en-US" sz="2000" u="sng"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complement</a:t>
            </a:r>
            <a:r>
              <a:rPr lang="en-US" sz="2000" dirty="0">
                <a:solidFill>
                  <a:srgbClr val="4D4D4F"/>
                </a:solidFill>
                <a:effectLst/>
                <a:latin typeface="Times New Roman" panose="02020603050405020304" pitchFamily="18" charset="0"/>
                <a:ea typeface="Calibri" panose="020F0502020204030204" pitchFamily="34" charset="0"/>
                <a:cs typeface="Arial" panose="020B0604020202020204" pitchFamily="34" charset="0"/>
              </a:rPr>
              <a:t> components.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sz="3200" dirty="0"/>
          </a:p>
        </p:txBody>
      </p:sp>
    </p:spTree>
    <p:extLst>
      <p:ext uri="{BB962C8B-B14F-4D97-AF65-F5344CB8AC3E}">
        <p14:creationId xmlns:p14="http://schemas.microsoft.com/office/powerpoint/2010/main" val="4219806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17FB3-6BB2-4914-8577-C2416AB3B42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7330D1-4CBF-4609-B49D-CDA8A43B4092}"/>
              </a:ext>
            </a:extLst>
          </p:cNvPr>
          <p:cNvSpPr>
            <a:spLocks noGrp="1"/>
          </p:cNvSpPr>
          <p:nvPr>
            <p:ph idx="1"/>
          </p:nvPr>
        </p:nvSpPr>
        <p:spPr/>
        <p:txBody>
          <a:bodyPr>
            <a:normAutofit/>
          </a:bodyPr>
          <a:lstStyle/>
          <a:p>
            <a:pPr>
              <a:lnSpc>
                <a:spcPct val="150000"/>
              </a:lnSpc>
            </a:pPr>
            <a:r>
              <a:rPr lang="en-US" sz="2000" dirty="0">
                <a:solidFill>
                  <a:srgbClr val="4D4D4F"/>
                </a:solidFill>
                <a:effectLst/>
                <a:latin typeface="Times New Roman" panose="02020603050405020304" pitchFamily="18" charset="0"/>
                <a:ea typeface="Calibri" panose="020F0502020204030204" pitchFamily="34" charset="0"/>
              </a:rPr>
              <a:t> These antigen-presenting receptors are </a:t>
            </a:r>
            <a:r>
              <a:rPr lang="en-US" sz="2000" dirty="0">
                <a:solidFill>
                  <a:srgbClr val="00B0F0"/>
                </a:solidFill>
                <a:effectLst/>
                <a:latin typeface="Times New Roman" panose="02020603050405020304" pitchFamily="18" charset="0"/>
                <a:ea typeface="Calibri" panose="020F0502020204030204" pitchFamily="34" charset="0"/>
              </a:rPr>
              <a:t>glycoproteins</a:t>
            </a:r>
            <a:r>
              <a:rPr lang="en-US" sz="2000" dirty="0">
                <a:solidFill>
                  <a:srgbClr val="4D4D4F"/>
                </a:solidFill>
                <a:effectLst/>
                <a:latin typeface="Times New Roman" panose="02020603050405020304" pitchFamily="18" charset="0"/>
                <a:ea typeface="Calibri" panose="020F0502020204030204" pitchFamily="34" charset="0"/>
              </a:rPr>
              <a:t> encoded by </a:t>
            </a:r>
            <a:r>
              <a:rPr lang="en-US" sz="2000" dirty="0">
                <a:solidFill>
                  <a:srgbClr val="4D4D4F"/>
                </a:solidFill>
                <a:effectLst/>
                <a:highlight>
                  <a:srgbClr val="00FF00"/>
                </a:highlight>
                <a:latin typeface="Times New Roman" panose="02020603050405020304" pitchFamily="18" charset="0"/>
                <a:ea typeface="Calibri" panose="020F0502020204030204" pitchFamily="34" charset="0"/>
              </a:rPr>
              <a:t>genes</a:t>
            </a:r>
            <a:r>
              <a:rPr lang="en-US" sz="2000" dirty="0">
                <a:solidFill>
                  <a:srgbClr val="4D4D4F"/>
                </a:solidFill>
                <a:effectLst/>
                <a:latin typeface="Times New Roman" panose="02020603050405020304" pitchFamily="18" charset="0"/>
                <a:ea typeface="Calibri" panose="020F0502020204030204" pitchFamily="34" charset="0"/>
              </a:rPr>
              <a:t> located in a large </a:t>
            </a:r>
            <a:r>
              <a:rPr lang="en-US" sz="2000" dirty="0">
                <a:solidFill>
                  <a:srgbClr val="4D4D4F"/>
                </a:solidFill>
                <a:effectLst/>
                <a:highlight>
                  <a:srgbClr val="00FF00"/>
                </a:highlight>
                <a:latin typeface="Times New Roman" panose="02020603050405020304" pitchFamily="18" charset="0"/>
                <a:ea typeface="Calibri" panose="020F0502020204030204" pitchFamily="34" charset="0"/>
              </a:rPr>
              <a:t>gene  cluster  </a:t>
            </a:r>
            <a:r>
              <a:rPr lang="en-US" sz="2000" dirty="0">
                <a:solidFill>
                  <a:srgbClr val="4D4D4F"/>
                </a:solidFill>
                <a:effectLst/>
                <a:latin typeface="Times New Roman" panose="02020603050405020304" pitchFamily="18" charset="0"/>
                <a:ea typeface="Calibri" panose="020F0502020204030204" pitchFamily="34" charset="0"/>
              </a:rPr>
              <a:t>called the major  histocompatibility complex (MHC). </a:t>
            </a:r>
          </a:p>
          <a:p>
            <a:pPr>
              <a:lnSpc>
                <a:spcPct val="150000"/>
              </a:lnSpc>
            </a:pPr>
            <a:r>
              <a:rPr lang="en-US" sz="2000" dirty="0">
                <a:solidFill>
                  <a:srgbClr val="4D4D4F"/>
                </a:solidFill>
                <a:effectLst/>
                <a:latin typeface="Times New Roman" panose="02020603050405020304" pitchFamily="18" charset="0"/>
                <a:ea typeface="Calibri" panose="020F0502020204030204" pitchFamily="34" charset="0"/>
              </a:rPr>
              <a:t>The receptors are therefore called MHC molecules.</a:t>
            </a:r>
          </a:p>
          <a:p>
            <a:pPr>
              <a:lnSpc>
                <a:spcPct val="150000"/>
              </a:lnSpc>
            </a:pPr>
            <a:r>
              <a:rPr lang="en-US" sz="2000" dirty="0">
                <a:solidFill>
                  <a:srgbClr val="4D4D4F"/>
                </a:solidFill>
                <a:effectLst/>
                <a:latin typeface="Times New Roman" panose="02020603050405020304" pitchFamily="18" charset="0"/>
                <a:ea typeface="Calibri" panose="020F0502020204030204" pitchFamily="34" charset="0"/>
              </a:rPr>
              <a:t> Antigen </a:t>
            </a:r>
            <a:r>
              <a:rPr lang="en-US" sz="2000" u="sng" dirty="0">
                <a:solidFill>
                  <a:srgbClr val="4D4D4F"/>
                </a:solidFill>
                <a:effectLst/>
                <a:latin typeface="Times New Roman" panose="02020603050405020304" pitchFamily="18" charset="0"/>
                <a:ea typeface="Calibri" panose="020F0502020204030204" pitchFamily="34" charset="0"/>
              </a:rPr>
              <a:t>fragments</a:t>
            </a:r>
            <a:r>
              <a:rPr lang="en-US" sz="2000" dirty="0">
                <a:solidFill>
                  <a:srgbClr val="4D4D4F"/>
                </a:solidFill>
                <a:effectLst/>
                <a:latin typeface="Times New Roman" panose="02020603050405020304" pitchFamily="18" charset="0"/>
                <a:ea typeface="Calibri" panose="020F0502020204030204" pitchFamily="34" charset="0"/>
              </a:rPr>
              <a:t> can </a:t>
            </a:r>
            <a:r>
              <a:rPr lang="en-US" sz="2000" u="sng" dirty="0">
                <a:solidFill>
                  <a:srgbClr val="4D4D4F"/>
                </a:solidFill>
                <a:effectLst/>
                <a:latin typeface="Times New Roman" panose="02020603050405020304" pitchFamily="18" charset="0"/>
                <a:ea typeface="Calibri" panose="020F0502020204030204" pitchFamily="34" charset="0"/>
              </a:rPr>
              <a:t>trigger</a:t>
            </a:r>
            <a:r>
              <a:rPr lang="en-US" sz="2000" dirty="0">
                <a:solidFill>
                  <a:srgbClr val="4D4D4F"/>
                </a:solidFill>
                <a:effectLst/>
                <a:latin typeface="Times New Roman" panose="02020603050405020304" pitchFamily="18" charset="0"/>
                <a:ea typeface="Calibri" panose="020F0502020204030204" pitchFamily="34" charset="0"/>
              </a:rPr>
              <a:t> an immune response </a:t>
            </a:r>
            <a:r>
              <a:rPr lang="en-US" sz="2000" dirty="0">
                <a:solidFill>
                  <a:srgbClr val="00B0F0"/>
                </a:solidFill>
                <a:effectLst/>
                <a:latin typeface="Times New Roman" panose="02020603050405020304" pitchFamily="18" charset="0"/>
                <a:ea typeface="Calibri" panose="020F0502020204030204" pitchFamily="34" charset="0"/>
              </a:rPr>
              <a:t>only after they have bound </a:t>
            </a:r>
            <a:r>
              <a:rPr lang="en-US" sz="2000" dirty="0">
                <a:solidFill>
                  <a:srgbClr val="4D4D4F"/>
                </a:solidFill>
                <a:effectLst/>
                <a:latin typeface="Times New Roman" panose="02020603050405020304" pitchFamily="18" charset="0"/>
                <a:ea typeface="Calibri" panose="020F0502020204030204" pitchFamily="34" charset="0"/>
              </a:rPr>
              <a:t>to MHC molecules</a:t>
            </a:r>
            <a:r>
              <a:rPr lang="en-US" sz="2000" dirty="0">
                <a:solidFill>
                  <a:srgbClr val="242021"/>
                </a:solidFill>
                <a:effectLst/>
                <a:latin typeface="Times New Roman" panose="02020603050405020304" pitchFamily="18" charset="0"/>
                <a:ea typeface="Calibri" panose="020F0502020204030204" pitchFamily="34" charset="0"/>
              </a:rPr>
              <a:t>, and these antigen-MHC complexes have </a:t>
            </a:r>
            <a:r>
              <a:rPr lang="en-US" sz="2000" u="sng" dirty="0">
                <a:solidFill>
                  <a:srgbClr val="242021"/>
                </a:solidFill>
                <a:effectLst/>
                <a:latin typeface="Times New Roman" panose="02020603050405020304" pitchFamily="18" charset="0"/>
                <a:ea typeface="Calibri" panose="020F0502020204030204" pitchFamily="34" charset="0"/>
              </a:rPr>
              <a:t>bound to T cell antigen receptors</a:t>
            </a:r>
            <a:r>
              <a:rPr lang="en-US" sz="2000" dirty="0">
                <a:solidFill>
                  <a:srgbClr val="242021"/>
                </a:solidFill>
                <a:effectLst/>
                <a:latin typeface="Times New Roman" panose="02020603050405020304" pitchFamily="18" charset="0"/>
                <a:ea typeface="Calibri" panose="020F0502020204030204" pitchFamily="34" charset="0"/>
              </a:rPr>
              <a:t>. </a:t>
            </a:r>
          </a:p>
          <a:p>
            <a:pPr>
              <a:lnSpc>
                <a:spcPct val="150000"/>
              </a:lnSpc>
            </a:pPr>
            <a:r>
              <a:rPr lang="en-US" sz="2000" dirty="0">
                <a:solidFill>
                  <a:srgbClr val="242021"/>
                </a:solidFill>
                <a:effectLst/>
                <a:latin typeface="Times New Roman" panose="02020603050405020304" pitchFamily="18" charset="0"/>
                <a:ea typeface="Calibri" panose="020F0502020204030204" pitchFamily="34" charset="0"/>
              </a:rPr>
              <a:t>Since the MHC molecules serve as specific antigen receptors, MHC genes determine which antigens can </a:t>
            </a:r>
            <a:r>
              <a:rPr lang="en-US" sz="2000" dirty="0">
                <a:solidFill>
                  <a:srgbClr val="242021"/>
                </a:solidFill>
                <a:effectLst/>
                <a:highlight>
                  <a:srgbClr val="00FFFF"/>
                </a:highlight>
                <a:latin typeface="Times New Roman" panose="02020603050405020304" pitchFamily="18" charset="0"/>
                <a:ea typeface="Calibri" panose="020F0502020204030204" pitchFamily="34" charset="0"/>
              </a:rPr>
              <a:t>trigger adaptive immunity. </a:t>
            </a:r>
            <a:endParaRPr lang="en-US" sz="3200" dirty="0">
              <a:highlight>
                <a:srgbClr val="00FFFF"/>
              </a:highlight>
            </a:endParaRPr>
          </a:p>
        </p:txBody>
      </p:sp>
    </p:spTree>
    <p:extLst>
      <p:ext uri="{BB962C8B-B14F-4D97-AF65-F5344CB8AC3E}">
        <p14:creationId xmlns:p14="http://schemas.microsoft.com/office/powerpoint/2010/main" val="1145877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52FF3-EF29-437D-B0BB-F877B214E71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780B6C3-18C4-47B0-ADA8-613168B985DE}"/>
              </a:ext>
            </a:extLst>
          </p:cNvPr>
          <p:cNvSpPr>
            <a:spLocks noGrp="1"/>
          </p:cNvSpPr>
          <p:nvPr>
            <p:ph idx="1"/>
          </p:nvPr>
        </p:nvSpPr>
        <p:spPr/>
        <p:txBody>
          <a:bodyPr>
            <a:normAutofit/>
          </a:bodyPr>
          <a:lstStyle/>
          <a:p>
            <a:pPr algn="just">
              <a:lnSpc>
                <a:spcPct val="150000"/>
              </a:lnSpc>
            </a:pPr>
            <a:r>
              <a:rPr lang="en-US" sz="2400" dirty="0">
                <a:solidFill>
                  <a:srgbClr val="242021"/>
                </a:solidFill>
                <a:effectLst/>
                <a:latin typeface="Times New Roman" panose="02020603050405020304" pitchFamily="18" charset="0"/>
                <a:ea typeface="Calibri" panose="020F0502020204030204" pitchFamily="34" charset="0"/>
              </a:rPr>
              <a:t>All  vertebrates </a:t>
            </a:r>
            <a:r>
              <a:rPr lang="en-US" sz="2400" u="sng" dirty="0">
                <a:solidFill>
                  <a:srgbClr val="242021"/>
                </a:solidFill>
                <a:effectLst/>
                <a:latin typeface="Times New Roman" panose="02020603050405020304" pitchFamily="18" charset="0"/>
                <a:ea typeface="Calibri" panose="020F0502020204030204" pitchFamily="34" charset="0"/>
              </a:rPr>
              <a:t>possess</a:t>
            </a:r>
            <a:r>
              <a:rPr lang="en-US" sz="2400" dirty="0">
                <a:solidFill>
                  <a:srgbClr val="242021"/>
                </a:solidFill>
                <a:effectLst/>
                <a:latin typeface="Times New Roman" panose="02020603050405020304" pitchFamily="18" charset="0"/>
                <a:ea typeface="Calibri" panose="020F0502020204030204" pitchFamily="34" charset="0"/>
              </a:rPr>
              <a:t> cell-surface  proteins  coded  for  by  genes  clustered  within  an MHC.</a:t>
            </a:r>
          </a:p>
          <a:p>
            <a:pPr algn="just">
              <a:lnSpc>
                <a:spcPct val="150000"/>
              </a:lnSpc>
            </a:pPr>
            <a:r>
              <a:rPr lang="en-US" sz="2400" dirty="0">
                <a:solidFill>
                  <a:srgbClr val="242021"/>
                </a:solidFill>
                <a:effectLst/>
                <a:latin typeface="Times New Roman" panose="02020603050405020304" pitchFamily="18" charset="0"/>
                <a:ea typeface="Calibri" panose="020F0502020204030204" pitchFamily="34" charset="0"/>
              </a:rPr>
              <a:t> Each MHC has a fairly consistent structure consisting of about </a:t>
            </a:r>
            <a:r>
              <a:rPr lang="en-US" sz="2400" dirty="0">
                <a:solidFill>
                  <a:srgbClr val="00B0F0"/>
                </a:solidFill>
                <a:effectLst/>
                <a:latin typeface="Times New Roman" panose="02020603050405020304" pitchFamily="18" charset="0"/>
                <a:ea typeface="Calibri" panose="020F0502020204030204" pitchFamily="34" charset="0"/>
              </a:rPr>
              <a:t>200 expressed genes </a:t>
            </a:r>
            <a:r>
              <a:rPr lang="en-US" sz="2400" dirty="0">
                <a:solidFill>
                  <a:srgbClr val="242021"/>
                </a:solidFill>
                <a:effectLst/>
                <a:latin typeface="Times New Roman" panose="02020603050405020304" pitchFamily="18" charset="0"/>
                <a:ea typeface="Calibri" panose="020F0502020204030204" pitchFamily="34" charset="0"/>
              </a:rPr>
              <a:t>distributed over  DNA  and  divided  into  </a:t>
            </a:r>
            <a:r>
              <a:rPr lang="en-US" sz="2400" dirty="0">
                <a:solidFill>
                  <a:srgbClr val="242021"/>
                </a:solidFill>
                <a:effectLst/>
                <a:highlight>
                  <a:srgbClr val="FF00FF"/>
                </a:highlight>
                <a:latin typeface="Times New Roman" panose="02020603050405020304" pitchFamily="18" charset="0"/>
                <a:ea typeface="Calibri" panose="020F0502020204030204" pitchFamily="34" charset="0"/>
              </a:rPr>
              <a:t>three  regions </a:t>
            </a:r>
            <a:r>
              <a:rPr lang="en-US" sz="2400" dirty="0">
                <a:solidFill>
                  <a:srgbClr val="242021"/>
                </a:solidFill>
                <a:effectLst/>
                <a:latin typeface="Times New Roman" panose="02020603050405020304" pitchFamily="18" charset="0"/>
                <a:ea typeface="Calibri" panose="020F0502020204030204" pitchFamily="34" charset="0"/>
              </a:rPr>
              <a:t> containing  different classes of MHC gene loci (I, II, and III)</a:t>
            </a:r>
            <a:endParaRPr lang="en-US" sz="2400" dirty="0"/>
          </a:p>
          <a:p>
            <a:pPr algn="just">
              <a:lnSpc>
                <a:spcPct val="150000"/>
              </a:lnSpc>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endParaRPr lang="en-US" sz="3600" dirty="0"/>
          </a:p>
        </p:txBody>
      </p:sp>
    </p:spTree>
    <p:extLst>
      <p:ext uri="{BB962C8B-B14F-4D97-AF65-F5344CB8AC3E}">
        <p14:creationId xmlns:p14="http://schemas.microsoft.com/office/powerpoint/2010/main" val="1204898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8B975-3ACB-4C95-A3D4-2088449AF0F2}"/>
              </a:ext>
            </a:extLst>
          </p:cNvPr>
          <p:cNvSpPr>
            <a:spLocks noGrp="1"/>
          </p:cNvSpPr>
          <p:nvPr>
            <p:ph type="title"/>
          </p:nvPr>
        </p:nvSpPr>
        <p:spPr/>
        <p:txBody>
          <a:bodyPr/>
          <a:lstStyle/>
          <a:p>
            <a:r>
              <a:rPr lang="en-US" dirty="0"/>
              <a:t>.</a:t>
            </a:r>
          </a:p>
        </p:txBody>
      </p:sp>
      <p:sp>
        <p:nvSpPr>
          <p:cNvPr id="3" name="Content Placeholder 2">
            <a:extLst>
              <a:ext uri="{FF2B5EF4-FFF2-40B4-BE49-F238E27FC236}">
                <a16:creationId xmlns:a16="http://schemas.microsoft.com/office/drawing/2014/main" id="{F5253E4C-FECB-4C2F-B28E-5CE1A2634AB7}"/>
              </a:ext>
            </a:extLst>
          </p:cNvPr>
          <p:cNvSpPr>
            <a:spLocks noGrp="1"/>
          </p:cNvSpPr>
          <p:nvPr>
            <p:ph idx="1"/>
          </p:nvPr>
        </p:nvSpPr>
        <p:spPr/>
        <p:txBody>
          <a:bodyPr/>
          <a:lstStyle/>
          <a:p>
            <a:endParaRPr lang="en-US"/>
          </a:p>
        </p:txBody>
      </p:sp>
      <p:pic>
        <p:nvPicPr>
          <p:cNvPr id="4" name="Picture 3" descr="The Major Histocompatibility Complex | Veterian Key">
            <a:extLst>
              <a:ext uri="{FF2B5EF4-FFF2-40B4-BE49-F238E27FC236}">
                <a16:creationId xmlns:a16="http://schemas.microsoft.com/office/drawing/2014/main" id="{8914A635-A5E5-4345-88F7-D043F7AAC2F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91681" y="793102"/>
            <a:ext cx="8761445" cy="5243804"/>
          </a:xfrm>
          <a:prstGeom prst="rect">
            <a:avLst/>
          </a:prstGeom>
          <a:noFill/>
          <a:ln>
            <a:noFill/>
          </a:ln>
        </p:spPr>
      </p:pic>
    </p:spTree>
    <p:extLst>
      <p:ext uri="{BB962C8B-B14F-4D97-AF65-F5344CB8AC3E}">
        <p14:creationId xmlns:p14="http://schemas.microsoft.com/office/powerpoint/2010/main" val="1448645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CE8F2-93B9-4814-8F8D-E3934860681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84F512C-FAA6-45D5-9E42-BBE5BF390F1E}"/>
              </a:ext>
            </a:extLst>
          </p:cNvPr>
          <p:cNvSpPr>
            <a:spLocks noGrp="1"/>
          </p:cNvSpPr>
          <p:nvPr>
            <p:ph idx="1"/>
          </p:nvPr>
        </p:nvSpPr>
        <p:spPr/>
        <p:txBody>
          <a:bodyPr/>
          <a:lstStyle/>
          <a:p>
            <a:pPr marL="0" marR="0">
              <a:lnSpc>
                <a:spcPct val="150000"/>
              </a:lnSpc>
              <a:spcBef>
                <a:spcPts val="0"/>
              </a:spcBef>
              <a:spcAft>
                <a:spcPts val="800"/>
              </a:spcAft>
            </a:pPr>
            <a:r>
              <a:rPr lang="en-US" sz="18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Classical class I loci code for the MHC molecules expressed on most </a:t>
            </a:r>
            <a:r>
              <a:rPr lang="en-US" sz="18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nucleated</a:t>
            </a:r>
            <a:r>
              <a:rPr lang="en-US" sz="18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 cells. Class I genes can be subdivided into those that are  highly  polymorphic  (</a:t>
            </a:r>
            <a:r>
              <a:rPr lang="en-US" sz="1800" dirty="0">
                <a:solidFill>
                  <a:srgbClr val="242021"/>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class  </a:t>
            </a:r>
            <a:r>
              <a:rPr lang="en-US" sz="1800" dirty="0" err="1">
                <a:solidFill>
                  <a:srgbClr val="242021"/>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Ia</a:t>
            </a:r>
            <a:r>
              <a:rPr lang="en-US" sz="1800" dirty="0">
                <a:solidFill>
                  <a:srgbClr val="242021"/>
                </a:solidFill>
                <a:effectLst/>
                <a:highlight>
                  <a:srgbClr val="FFFF00"/>
                </a:highlight>
                <a:latin typeface="Times New Roman" panose="02020603050405020304" pitchFamily="18" charset="0"/>
                <a:ea typeface="Calibri" panose="020F0502020204030204" pitchFamily="34" charset="0"/>
                <a:cs typeface="Arial" panose="020B0604020202020204" pitchFamily="34" charset="0"/>
              </a:rPr>
              <a:t>  genes</a:t>
            </a:r>
            <a:r>
              <a:rPr lang="en-US" sz="18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and  those  that  show very little polymorphism </a:t>
            </a:r>
            <a:r>
              <a:rPr lang="en-US" sz="1800" u="sng"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(class </a:t>
            </a:r>
            <a:r>
              <a:rPr lang="en-US" sz="1800" u="sng" dirty="0" err="1">
                <a:solidFill>
                  <a:srgbClr val="242021"/>
                </a:solidFill>
                <a:effectLst/>
                <a:latin typeface="Times New Roman" panose="02020603050405020304" pitchFamily="18" charset="0"/>
                <a:ea typeface="Calibri" panose="020F0502020204030204" pitchFamily="34" charset="0"/>
                <a:cs typeface="Arial" panose="020B0604020202020204" pitchFamily="34" charset="0"/>
              </a:rPr>
              <a:t>Ib</a:t>
            </a:r>
            <a:r>
              <a:rPr lang="en-US" sz="1800" u="sng"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u="sng" dirty="0" err="1">
                <a:solidFill>
                  <a:srgbClr val="242021"/>
                </a:solidFill>
                <a:effectLst/>
                <a:latin typeface="Times New Roman" panose="02020603050405020304" pitchFamily="18" charset="0"/>
                <a:ea typeface="Calibri" panose="020F0502020204030204" pitchFamily="34" charset="0"/>
                <a:cs typeface="Arial" panose="020B0604020202020204" pitchFamily="34" charset="0"/>
              </a:rPr>
              <a:t>Ic</a:t>
            </a:r>
            <a:r>
              <a:rPr lang="en-US" sz="1800" u="sng"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, or Id genes). </a:t>
            </a:r>
            <a:r>
              <a:rPr lang="en-US" sz="18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(Polymorphism refers to structural variations between proteins.) 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50000"/>
              </a:lnSpc>
              <a:spcBef>
                <a:spcPts val="0"/>
              </a:spcBef>
              <a:spcAft>
                <a:spcPts val="800"/>
              </a:spcAft>
            </a:pPr>
            <a:r>
              <a:rPr lang="en-US" sz="18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 Genes in class II loci, on the other hand, encode polymorphic  MHC  molecules  mainly  restricted  to  </a:t>
            </a:r>
            <a:r>
              <a:rPr lang="en-US" sz="1800" dirty="0">
                <a:solidFill>
                  <a:srgbClr val="00B0F0"/>
                </a:solidFill>
                <a:effectLst/>
                <a:latin typeface="Times New Roman" panose="02020603050405020304" pitchFamily="18" charset="0"/>
                <a:ea typeface="Calibri" panose="020F0502020204030204" pitchFamily="34" charset="0"/>
                <a:cs typeface="Arial" panose="020B0604020202020204" pitchFamily="34" charset="0"/>
              </a:rPr>
              <a:t>professional antigen-presenting cells </a:t>
            </a:r>
            <a:r>
              <a:rPr lang="en-US" sz="180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(dendritic cells, macrophages, and B cells).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308197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37FB6-BB56-4348-BB39-A3AC0B7936A1}"/>
              </a:ext>
            </a:extLst>
          </p:cNvPr>
          <p:cNvSpPr>
            <a:spLocks noGrp="1"/>
          </p:cNvSpPr>
          <p:nvPr>
            <p:ph type="title"/>
          </p:nvPr>
        </p:nvSpPr>
        <p:spPr/>
        <p:txBody>
          <a:bodyPr/>
          <a:lstStyle/>
          <a:p>
            <a:endParaRPr lang="en-US"/>
          </a:p>
        </p:txBody>
      </p:sp>
      <p:pic>
        <p:nvPicPr>
          <p:cNvPr id="3074" name="Picture 2" descr="histocompatibility gene - Liberal Dictionary">
            <a:extLst>
              <a:ext uri="{FF2B5EF4-FFF2-40B4-BE49-F238E27FC236}">
                <a16:creationId xmlns:a16="http://schemas.microsoft.com/office/drawing/2014/main" id="{DB9B24A1-111B-4A50-8601-F2C92F7F891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709965"/>
            <a:ext cx="10082635" cy="3762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7507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688</TotalTime>
  <Words>2071</Words>
  <Application>Microsoft Office PowerPoint</Application>
  <PresentationFormat>Widescreen</PresentationFormat>
  <Paragraphs>123</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Times New Roman</vt:lpstr>
      <vt:lpstr>Office Theme</vt:lpstr>
      <vt:lpstr>The Major Histocompatibility Complex (MHC)</vt:lpstr>
      <vt:lpstr>PowerPoint Presentation</vt:lpstr>
      <vt:lpstr>PowerPoint Presentation</vt:lpstr>
      <vt:lpstr>PowerPoint Presentation</vt:lpstr>
      <vt:lpstr>PowerPoint Presentation</vt:lpstr>
      <vt:lpstr>PowerPoint Presentation</vt:lpstr>
      <vt:lpstr>.</vt:lpstr>
      <vt:lpstr>PowerPoint Presentation</vt:lpstr>
      <vt:lpstr>PowerPoint Presentation</vt:lpstr>
      <vt:lpstr>.</vt:lpstr>
      <vt:lpstr>PowerPoint Presentation</vt:lpstr>
      <vt:lpstr>MHC Class Ia Molecules </vt:lpstr>
      <vt:lpstr>Structure</vt:lpstr>
      <vt:lpstr>.</vt:lpstr>
      <vt:lpstr>PowerPoint Presentation</vt:lpstr>
      <vt:lpstr>Gene Arrangement</vt:lpstr>
      <vt:lpstr>Polymorphism </vt:lpstr>
      <vt:lpstr>Nonpolymorphic MHC Class I Molecules </vt:lpstr>
      <vt:lpstr>PowerPoint Presentation</vt:lpstr>
      <vt:lpstr>MHC Class II Molecules </vt:lpstr>
      <vt:lpstr>Structure</vt:lpstr>
      <vt:lpstr>.</vt:lpstr>
      <vt:lpstr>Gene Arrangement</vt:lpstr>
      <vt:lpstr>Polymorphism </vt:lpstr>
      <vt:lpstr>MHC Class III Molecules </vt:lpstr>
      <vt:lpstr>Antigen processing, Presentation and MHC- association</vt:lpstr>
      <vt:lpstr>PowerPoint Presentation</vt:lpstr>
      <vt:lpstr>.</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Major Histocompatibility Complex </dc:title>
  <dc:creator>balsam miri</dc:creator>
  <cp:lastModifiedBy>balsam miri</cp:lastModifiedBy>
  <cp:revision>33</cp:revision>
  <dcterms:created xsi:type="dcterms:W3CDTF">2021-05-23T17:13:52Z</dcterms:created>
  <dcterms:modified xsi:type="dcterms:W3CDTF">2021-05-24T04:42:01Z</dcterms:modified>
</cp:coreProperties>
</file>