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3" r:id="rId8"/>
    <p:sldId id="264" r:id="rId9"/>
    <p:sldId id="289" r:id="rId10"/>
    <p:sldId id="265" r:id="rId11"/>
    <p:sldId id="266" r:id="rId12"/>
    <p:sldId id="267" r:id="rId13"/>
    <p:sldId id="268" r:id="rId14"/>
    <p:sldId id="280" r:id="rId15"/>
    <p:sldId id="269" r:id="rId16"/>
    <p:sldId id="270" r:id="rId17"/>
    <p:sldId id="274" r:id="rId18"/>
    <p:sldId id="271" r:id="rId19"/>
    <p:sldId id="272" r:id="rId20"/>
    <p:sldId id="273" r:id="rId21"/>
    <p:sldId id="275" r:id="rId22"/>
    <p:sldId id="276" r:id="rId23"/>
    <p:sldId id="277" r:id="rId24"/>
    <p:sldId id="278" r:id="rId25"/>
    <p:sldId id="279" r:id="rId26"/>
    <p:sldId id="284" r:id="rId27"/>
    <p:sldId id="285" r:id="rId28"/>
    <p:sldId id="286" r:id="rId29"/>
    <p:sldId id="287" r:id="rId30"/>
    <p:sldId id="288" r:id="rId31"/>
    <p:sldId id="281" r:id="rId3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2" d="100"/>
          <a:sy n="82" d="100"/>
        </p:scale>
        <p:origin x="691" y="6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072AAD-A37A-44F8-8D89-2AE794A1111A}"/>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7CEA3F7B-0DB0-4F37-B471-AC9E1787675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8EBB0418-B799-40BB-B612-455957CFF071}"/>
              </a:ext>
            </a:extLst>
          </p:cNvPr>
          <p:cNvSpPr>
            <a:spLocks noGrp="1"/>
          </p:cNvSpPr>
          <p:nvPr>
            <p:ph type="dt" sz="half" idx="10"/>
          </p:nvPr>
        </p:nvSpPr>
        <p:spPr/>
        <p:txBody>
          <a:bodyPr/>
          <a:lstStyle/>
          <a:p>
            <a:fld id="{0902F790-5521-4B97-BBC0-01E56ADD9920}" type="datetimeFigureOut">
              <a:rPr lang="en-US" smtClean="0"/>
              <a:t>5/23/2021</a:t>
            </a:fld>
            <a:endParaRPr lang="en-US"/>
          </a:p>
        </p:txBody>
      </p:sp>
      <p:sp>
        <p:nvSpPr>
          <p:cNvPr id="5" name="Footer Placeholder 4">
            <a:extLst>
              <a:ext uri="{FF2B5EF4-FFF2-40B4-BE49-F238E27FC236}">
                <a16:creationId xmlns:a16="http://schemas.microsoft.com/office/drawing/2014/main" id="{53C9B8EC-64BC-44BE-ADB1-02678807556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B2A7408-E341-4AA3-B97E-53C1E022733D}"/>
              </a:ext>
            </a:extLst>
          </p:cNvPr>
          <p:cNvSpPr>
            <a:spLocks noGrp="1"/>
          </p:cNvSpPr>
          <p:nvPr>
            <p:ph type="sldNum" sz="quarter" idx="12"/>
          </p:nvPr>
        </p:nvSpPr>
        <p:spPr/>
        <p:txBody>
          <a:bodyPr/>
          <a:lstStyle/>
          <a:p>
            <a:fld id="{35A2671D-B831-4D3B-A180-8A921E851E8B}" type="slidenum">
              <a:rPr lang="en-US" smtClean="0"/>
              <a:t>‹#›</a:t>
            </a:fld>
            <a:endParaRPr lang="en-US"/>
          </a:p>
        </p:txBody>
      </p:sp>
    </p:spTree>
    <p:extLst>
      <p:ext uri="{BB962C8B-B14F-4D97-AF65-F5344CB8AC3E}">
        <p14:creationId xmlns:p14="http://schemas.microsoft.com/office/powerpoint/2010/main" val="172212555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5AC297-BA85-47C3-9177-502F648D0ECB}"/>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8B8AE6FA-BC41-46B9-B262-716CF2FA79BC}"/>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BE5BED2-AD6F-4A8A-A0CD-A97661E89A72}"/>
              </a:ext>
            </a:extLst>
          </p:cNvPr>
          <p:cNvSpPr>
            <a:spLocks noGrp="1"/>
          </p:cNvSpPr>
          <p:nvPr>
            <p:ph type="dt" sz="half" idx="10"/>
          </p:nvPr>
        </p:nvSpPr>
        <p:spPr/>
        <p:txBody>
          <a:bodyPr/>
          <a:lstStyle/>
          <a:p>
            <a:fld id="{0902F790-5521-4B97-BBC0-01E56ADD9920}" type="datetimeFigureOut">
              <a:rPr lang="en-US" smtClean="0"/>
              <a:t>5/23/2021</a:t>
            </a:fld>
            <a:endParaRPr lang="en-US"/>
          </a:p>
        </p:txBody>
      </p:sp>
      <p:sp>
        <p:nvSpPr>
          <p:cNvPr id="5" name="Footer Placeholder 4">
            <a:extLst>
              <a:ext uri="{FF2B5EF4-FFF2-40B4-BE49-F238E27FC236}">
                <a16:creationId xmlns:a16="http://schemas.microsoft.com/office/drawing/2014/main" id="{2C72E8ED-DFFA-4A79-B507-5B95CF3C092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ACA8E79-AD4A-4FC3-A299-0858DC9DD29F}"/>
              </a:ext>
            </a:extLst>
          </p:cNvPr>
          <p:cNvSpPr>
            <a:spLocks noGrp="1"/>
          </p:cNvSpPr>
          <p:nvPr>
            <p:ph type="sldNum" sz="quarter" idx="12"/>
          </p:nvPr>
        </p:nvSpPr>
        <p:spPr/>
        <p:txBody>
          <a:bodyPr/>
          <a:lstStyle/>
          <a:p>
            <a:fld id="{35A2671D-B831-4D3B-A180-8A921E851E8B}" type="slidenum">
              <a:rPr lang="en-US" smtClean="0"/>
              <a:t>‹#›</a:t>
            </a:fld>
            <a:endParaRPr lang="en-US"/>
          </a:p>
        </p:txBody>
      </p:sp>
    </p:spTree>
    <p:extLst>
      <p:ext uri="{BB962C8B-B14F-4D97-AF65-F5344CB8AC3E}">
        <p14:creationId xmlns:p14="http://schemas.microsoft.com/office/powerpoint/2010/main" val="14846020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DBADD93-E6A6-4C53-832C-30B6046C2D53}"/>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DFA90213-266B-472A-90DE-8F60568A8A40}"/>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04A93F3-A042-453C-B137-006037E66852}"/>
              </a:ext>
            </a:extLst>
          </p:cNvPr>
          <p:cNvSpPr>
            <a:spLocks noGrp="1"/>
          </p:cNvSpPr>
          <p:nvPr>
            <p:ph type="dt" sz="half" idx="10"/>
          </p:nvPr>
        </p:nvSpPr>
        <p:spPr/>
        <p:txBody>
          <a:bodyPr/>
          <a:lstStyle/>
          <a:p>
            <a:fld id="{0902F790-5521-4B97-BBC0-01E56ADD9920}" type="datetimeFigureOut">
              <a:rPr lang="en-US" smtClean="0"/>
              <a:t>5/23/2021</a:t>
            </a:fld>
            <a:endParaRPr lang="en-US"/>
          </a:p>
        </p:txBody>
      </p:sp>
      <p:sp>
        <p:nvSpPr>
          <p:cNvPr id="5" name="Footer Placeholder 4">
            <a:extLst>
              <a:ext uri="{FF2B5EF4-FFF2-40B4-BE49-F238E27FC236}">
                <a16:creationId xmlns:a16="http://schemas.microsoft.com/office/drawing/2014/main" id="{292FA00A-6CD8-4CF9-8426-7CA00ABABCF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4C69B5A-FFBA-4BAE-B6DA-E779C4C43EE9}"/>
              </a:ext>
            </a:extLst>
          </p:cNvPr>
          <p:cNvSpPr>
            <a:spLocks noGrp="1"/>
          </p:cNvSpPr>
          <p:nvPr>
            <p:ph type="sldNum" sz="quarter" idx="12"/>
          </p:nvPr>
        </p:nvSpPr>
        <p:spPr/>
        <p:txBody>
          <a:bodyPr/>
          <a:lstStyle/>
          <a:p>
            <a:fld id="{35A2671D-B831-4D3B-A180-8A921E851E8B}" type="slidenum">
              <a:rPr lang="en-US" smtClean="0"/>
              <a:t>‹#›</a:t>
            </a:fld>
            <a:endParaRPr lang="en-US"/>
          </a:p>
        </p:txBody>
      </p:sp>
    </p:spTree>
    <p:extLst>
      <p:ext uri="{BB962C8B-B14F-4D97-AF65-F5344CB8AC3E}">
        <p14:creationId xmlns:p14="http://schemas.microsoft.com/office/powerpoint/2010/main" val="97069877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5CF042-3A99-4C90-A6A6-6530E37F20A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90C855F-7F11-4747-8706-E9B8E1AC14CF}"/>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66F4303-090E-4C85-9148-5B07F54F7986}"/>
              </a:ext>
            </a:extLst>
          </p:cNvPr>
          <p:cNvSpPr>
            <a:spLocks noGrp="1"/>
          </p:cNvSpPr>
          <p:nvPr>
            <p:ph type="dt" sz="half" idx="10"/>
          </p:nvPr>
        </p:nvSpPr>
        <p:spPr/>
        <p:txBody>
          <a:bodyPr/>
          <a:lstStyle/>
          <a:p>
            <a:fld id="{0902F790-5521-4B97-BBC0-01E56ADD9920}" type="datetimeFigureOut">
              <a:rPr lang="en-US" smtClean="0"/>
              <a:t>5/23/2021</a:t>
            </a:fld>
            <a:endParaRPr lang="en-US"/>
          </a:p>
        </p:txBody>
      </p:sp>
      <p:sp>
        <p:nvSpPr>
          <p:cNvPr id="5" name="Footer Placeholder 4">
            <a:extLst>
              <a:ext uri="{FF2B5EF4-FFF2-40B4-BE49-F238E27FC236}">
                <a16:creationId xmlns:a16="http://schemas.microsoft.com/office/drawing/2014/main" id="{21222D2C-794A-4705-A0CA-B93361ECE1E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06A68B7-7A1E-40FE-9E24-D1055BB541AD}"/>
              </a:ext>
            </a:extLst>
          </p:cNvPr>
          <p:cNvSpPr>
            <a:spLocks noGrp="1"/>
          </p:cNvSpPr>
          <p:nvPr>
            <p:ph type="sldNum" sz="quarter" idx="12"/>
          </p:nvPr>
        </p:nvSpPr>
        <p:spPr/>
        <p:txBody>
          <a:bodyPr/>
          <a:lstStyle/>
          <a:p>
            <a:fld id="{35A2671D-B831-4D3B-A180-8A921E851E8B}" type="slidenum">
              <a:rPr lang="en-US" smtClean="0"/>
              <a:t>‹#›</a:t>
            </a:fld>
            <a:endParaRPr lang="en-US"/>
          </a:p>
        </p:txBody>
      </p:sp>
    </p:spTree>
    <p:extLst>
      <p:ext uri="{BB962C8B-B14F-4D97-AF65-F5344CB8AC3E}">
        <p14:creationId xmlns:p14="http://schemas.microsoft.com/office/powerpoint/2010/main" val="34051827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3C68DA-EB89-4C5B-BBC6-56993A5933AB}"/>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B164B086-23E7-4594-8E6E-EBC457389882}"/>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758FF946-3D67-42D5-A58D-D438C2B21C12}"/>
              </a:ext>
            </a:extLst>
          </p:cNvPr>
          <p:cNvSpPr>
            <a:spLocks noGrp="1"/>
          </p:cNvSpPr>
          <p:nvPr>
            <p:ph type="dt" sz="half" idx="10"/>
          </p:nvPr>
        </p:nvSpPr>
        <p:spPr/>
        <p:txBody>
          <a:bodyPr/>
          <a:lstStyle/>
          <a:p>
            <a:fld id="{0902F790-5521-4B97-BBC0-01E56ADD9920}" type="datetimeFigureOut">
              <a:rPr lang="en-US" smtClean="0"/>
              <a:t>5/23/2021</a:t>
            </a:fld>
            <a:endParaRPr lang="en-US"/>
          </a:p>
        </p:txBody>
      </p:sp>
      <p:sp>
        <p:nvSpPr>
          <p:cNvPr id="5" name="Footer Placeholder 4">
            <a:extLst>
              <a:ext uri="{FF2B5EF4-FFF2-40B4-BE49-F238E27FC236}">
                <a16:creationId xmlns:a16="http://schemas.microsoft.com/office/drawing/2014/main" id="{820DE6C2-0E47-4340-8BA0-AD1B5D9DDA5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70E6624-1FAF-4E50-8948-3B2AB6B497F1}"/>
              </a:ext>
            </a:extLst>
          </p:cNvPr>
          <p:cNvSpPr>
            <a:spLocks noGrp="1"/>
          </p:cNvSpPr>
          <p:nvPr>
            <p:ph type="sldNum" sz="quarter" idx="12"/>
          </p:nvPr>
        </p:nvSpPr>
        <p:spPr/>
        <p:txBody>
          <a:bodyPr/>
          <a:lstStyle/>
          <a:p>
            <a:fld id="{35A2671D-B831-4D3B-A180-8A921E851E8B}" type="slidenum">
              <a:rPr lang="en-US" smtClean="0"/>
              <a:t>‹#›</a:t>
            </a:fld>
            <a:endParaRPr lang="en-US"/>
          </a:p>
        </p:txBody>
      </p:sp>
    </p:spTree>
    <p:extLst>
      <p:ext uri="{BB962C8B-B14F-4D97-AF65-F5344CB8AC3E}">
        <p14:creationId xmlns:p14="http://schemas.microsoft.com/office/powerpoint/2010/main" val="28906671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6C4D7C-9E75-449E-B41B-6FCE64A3D0B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D09C068C-AFF6-48BF-AC79-15B774D24D01}"/>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6EDC45AB-1E0B-45B5-A656-5802BDD4D8F6}"/>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EB44CB43-4A85-46EE-AA2F-9563CAFBC81C}"/>
              </a:ext>
            </a:extLst>
          </p:cNvPr>
          <p:cNvSpPr>
            <a:spLocks noGrp="1"/>
          </p:cNvSpPr>
          <p:nvPr>
            <p:ph type="dt" sz="half" idx="10"/>
          </p:nvPr>
        </p:nvSpPr>
        <p:spPr/>
        <p:txBody>
          <a:bodyPr/>
          <a:lstStyle/>
          <a:p>
            <a:fld id="{0902F790-5521-4B97-BBC0-01E56ADD9920}" type="datetimeFigureOut">
              <a:rPr lang="en-US" smtClean="0"/>
              <a:t>5/23/2021</a:t>
            </a:fld>
            <a:endParaRPr lang="en-US"/>
          </a:p>
        </p:txBody>
      </p:sp>
      <p:sp>
        <p:nvSpPr>
          <p:cNvPr id="6" name="Footer Placeholder 5">
            <a:extLst>
              <a:ext uri="{FF2B5EF4-FFF2-40B4-BE49-F238E27FC236}">
                <a16:creationId xmlns:a16="http://schemas.microsoft.com/office/drawing/2014/main" id="{44145E74-01FA-4D09-88A1-3FD87E429ED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AF59B6B-A45F-4233-AFCE-B502BD6564EE}"/>
              </a:ext>
            </a:extLst>
          </p:cNvPr>
          <p:cNvSpPr>
            <a:spLocks noGrp="1"/>
          </p:cNvSpPr>
          <p:nvPr>
            <p:ph type="sldNum" sz="quarter" idx="12"/>
          </p:nvPr>
        </p:nvSpPr>
        <p:spPr/>
        <p:txBody>
          <a:bodyPr/>
          <a:lstStyle/>
          <a:p>
            <a:fld id="{35A2671D-B831-4D3B-A180-8A921E851E8B}" type="slidenum">
              <a:rPr lang="en-US" smtClean="0"/>
              <a:t>‹#›</a:t>
            </a:fld>
            <a:endParaRPr lang="en-US"/>
          </a:p>
        </p:txBody>
      </p:sp>
    </p:spTree>
    <p:extLst>
      <p:ext uri="{BB962C8B-B14F-4D97-AF65-F5344CB8AC3E}">
        <p14:creationId xmlns:p14="http://schemas.microsoft.com/office/powerpoint/2010/main" val="46448396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AAA739-4E59-4EEF-939C-9BAA408E6D79}"/>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6A5E0C91-AE96-4819-80D8-B7D04577BF0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4C67A7A4-49F9-4B0B-A15F-FE58A179415C}"/>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011D80F0-7162-42E8-9341-6AB73BB9173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D9E444CF-A669-433E-B3A9-CD1DC53C955A}"/>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C9CA1F4C-591C-422F-A1CD-B6E1B4D77FD6}"/>
              </a:ext>
            </a:extLst>
          </p:cNvPr>
          <p:cNvSpPr>
            <a:spLocks noGrp="1"/>
          </p:cNvSpPr>
          <p:nvPr>
            <p:ph type="dt" sz="half" idx="10"/>
          </p:nvPr>
        </p:nvSpPr>
        <p:spPr/>
        <p:txBody>
          <a:bodyPr/>
          <a:lstStyle/>
          <a:p>
            <a:fld id="{0902F790-5521-4B97-BBC0-01E56ADD9920}" type="datetimeFigureOut">
              <a:rPr lang="en-US" smtClean="0"/>
              <a:t>5/23/2021</a:t>
            </a:fld>
            <a:endParaRPr lang="en-US"/>
          </a:p>
        </p:txBody>
      </p:sp>
      <p:sp>
        <p:nvSpPr>
          <p:cNvPr id="8" name="Footer Placeholder 7">
            <a:extLst>
              <a:ext uri="{FF2B5EF4-FFF2-40B4-BE49-F238E27FC236}">
                <a16:creationId xmlns:a16="http://schemas.microsoft.com/office/drawing/2014/main" id="{2CF4B4D0-42BF-434B-9BF9-820EABE475E0}"/>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7958C298-8F46-474B-BF4C-F9C92F64BDBB}"/>
              </a:ext>
            </a:extLst>
          </p:cNvPr>
          <p:cNvSpPr>
            <a:spLocks noGrp="1"/>
          </p:cNvSpPr>
          <p:nvPr>
            <p:ph type="sldNum" sz="quarter" idx="12"/>
          </p:nvPr>
        </p:nvSpPr>
        <p:spPr/>
        <p:txBody>
          <a:bodyPr/>
          <a:lstStyle/>
          <a:p>
            <a:fld id="{35A2671D-B831-4D3B-A180-8A921E851E8B}" type="slidenum">
              <a:rPr lang="en-US" smtClean="0"/>
              <a:t>‹#›</a:t>
            </a:fld>
            <a:endParaRPr lang="en-US"/>
          </a:p>
        </p:txBody>
      </p:sp>
    </p:spTree>
    <p:extLst>
      <p:ext uri="{BB962C8B-B14F-4D97-AF65-F5344CB8AC3E}">
        <p14:creationId xmlns:p14="http://schemas.microsoft.com/office/powerpoint/2010/main" val="144491902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AA4F59-B56D-4467-9221-D045F29E5320}"/>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7DD24527-9EF3-4B28-A46A-DA6F1E82A513}"/>
              </a:ext>
            </a:extLst>
          </p:cNvPr>
          <p:cNvSpPr>
            <a:spLocks noGrp="1"/>
          </p:cNvSpPr>
          <p:nvPr>
            <p:ph type="dt" sz="half" idx="10"/>
          </p:nvPr>
        </p:nvSpPr>
        <p:spPr/>
        <p:txBody>
          <a:bodyPr/>
          <a:lstStyle/>
          <a:p>
            <a:fld id="{0902F790-5521-4B97-BBC0-01E56ADD9920}" type="datetimeFigureOut">
              <a:rPr lang="en-US" smtClean="0"/>
              <a:t>5/23/2021</a:t>
            </a:fld>
            <a:endParaRPr lang="en-US"/>
          </a:p>
        </p:txBody>
      </p:sp>
      <p:sp>
        <p:nvSpPr>
          <p:cNvPr id="4" name="Footer Placeholder 3">
            <a:extLst>
              <a:ext uri="{FF2B5EF4-FFF2-40B4-BE49-F238E27FC236}">
                <a16:creationId xmlns:a16="http://schemas.microsoft.com/office/drawing/2014/main" id="{645D477C-AB67-4B73-AFF8-5BAEE8F4EC68}"/>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D7B67181-90C4-479E-816D-E8591C39BE8E}"/>
              </a:ext>
            </a:extLst>
          </p:cNvPr>
          <p:cNvSpPr>
            <a:spLocks noGrp="1"/>
          </p:cNvSpPr>
          <p:nvPr>
            <p:ph type="sldNum" sz="quarter" idx="12"/>
          </p:nvPr>
        </p:nvSpPr>
        <p:spPr/>
        <p:txBody>
          <a:bodyPr/>
          <a:lstStyle/>
          <a:p>
            <a:fld id="{35A2671D-B831-4D3B-A180-8A921E851E8B}" type="slidenum">
              <a:rPr lang="en-US" smtClean="0"/>
              <a:t>‹#›</a:t>
            </a:fld>
            <a:endParaRPr lang="en-US"/>
          </a:p>
        </p:txBody>
      </p:sp>
    </p:spTree>
    <p:extLst>
      <p:ext uri="{BB962C8B-B14F-4D97-AF65-F5344CB8AC3E}">
        <p14:creationId xmlns:p14="http://schemas.microsoft.com/office/powerpoint/2010/main" val="34137749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5AE038E9-D15B-410A-87DB-8D1005F0BDDE}"/>
              </a:ext>
            </a:extLst>
          </p:cNvPr>
          <p:cNvSpPr>
            <a:spLocks noGrp="1"/>
          </p:cNvSpPr>
          <p:nvPr>
            <p:ph type="dt" sz="half" idx="10"/>
          </p:nvPr>
        </p:nvSpPr>
        <p:spPr/>
        <p:txBody>
          <a:bodyPr/>
          <a:lstStyle/>
          <a:p>
            <a:fld id="{0902F790-5521-4B97-BBC0-01E56ADD9920}" type="datetimeFigureOut">
              <a:rPr lang="en-US" smtClean="0"/>
              <a:t>5/23/2021</a:t>
            </a:fld>
            <a:endParaRPr lang="en-US"/>
          </a:p>
        </p:txBody>
      </p:sp>
      <p:sp>
        <p:nvSpPr>
          <p:cNvPr id="3" name="Footer Placeholder 2">
            <a:extLst>
              <a:ext uri="{FF2B5EF4-FFF2-40B4-BE49-F238E27FC236}">
                <a16:creationId xmlns:a16="http://schemas.microsoft.com/office/drawing/2014/main" id="{B82080DF-752B-4667-88F2-75F712D56051}"/>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56C28C41-5A26-435C-BCB5-A608A4D19E7A}"/>
              </a:ext>
            </a:extLst>
          </p:cNvPr>
          <p:cNvSpPr>
            <a:spLocks noGrp="1"/>
          </p:cNvSpPr>
          <p:nvPr>
            <p:ph type="sldNum" sz="quarter" idx="12"/>
          </p:nvPr>
        </p:nvSpPr>
        <p:spPr/>
        <p:txBody>
          <a:bodyPr/>
          <a:lstStyle/>
          <a:p>
            <a:fld id="{35A2671D-B831-4D3B-A180-8A921E851E8B}" type="slidenum">
              <a:rPr lang="en-US" smtClean="0"/>
              <a:t>‹#›</a:t>
            </a:fld>
            <a:endParaRPr lang="en-US"/>
          </a:p>
        </p:txBody>
      </p:sp>
    </p:spTree>
    <p:extLst>
      <p:ext uri="{BB962C8B-B14F-4D97-AF65-F5344CB8AC3E}">
        <p14:creationId xmlns:p14="http://schemas.microsoft.com/office/powerpoint/2010/main" val="124850720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6781CF-08E8-4029-BC79-F1FC8446ADB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A6085265-739A-48FF-80B7-AF38B96F209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FC7D6264-F772-4F70-853D-DFC7070C532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A8F7F63-44CC-407A-B975-96185D20EE81}"/>
              </a:ext>
            </a:extLst>
          </p:cNvPr>
          <p:cNvSpPr>
            <a:spLocks noGrp="1"/>
          </p:cNvSpPr>
          <p:nvPr>
            <p:ph type="dt" sz="half" idx="10"/>
          </p:nvPr>
        </p:nvSpPr>
        <p:spPr/>
        <p:txBody>
          <a:bodyPr/>
          <a:lstStyle/>
          <a:p>
            <a:fld id="{0902F790-5521-4B97-BBC0-01E56ADD9920}" type="datetimeFigureOut">
              <a:rPr lang="en-US" smtClean="0"/>
              <a:t>5/23/2021</a:t>
            </a:fld>
            <a:endParaRPr lang="en-US"/>
          </a:p>
        </p:txBody>
      </p:sp>
      <p:sp>
        <p:nvSpPr>
          <p:cNvPr id="6" name="Footer Placeholder 5">
            <a:extLst>
              <a:ext uri="{FF2B5EF4-FFF2-40B4-BE49-F238E27FC236}">
                <a16:creationId xmlns:a16="http://schemas.microsoft.com/office/drawing/2014/main" id="{54C75DF0-1398-466F-A497-CC9D5EA6BA6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8472AFC-010A-4C6B-9656-D95D59F2FB2B}"/>
              </a:ext>
            </a:extLst>
          </p:cNvPr>
          <p:cNvSpPr>
            <a:spLocks noGrp="1"/>
          </p:cNvSpPr>
          <p:nvPr>
            <p:ph type="sldNum" sz="quarter" idx="12"/>
          </p:nvPr>
        </p:nvSpPr>
        <p:spPr/>
        <p:txBody>
          <a:bodyPr/>
          <a:lstStyle/>
          <a:p>
            <a:fld id="{35A2671D-B831-4D3B-A180-8A921E851E8B}" type="slidenum">
              <a:rPr lang="en-US" smtClean="0"/>
              <a:t>‹#›</a:t>
            </a:fld>
            <a:endParaRPr lang="en-US"/>
          </a:p>
        </p:txBody>
      </p:sp>
    </p:spTree>
    <p:extLst>
      <p:ext uri="{BB962C8B-B14F-4D97-AF65-F5344CB8AC3E}">
        <p14:creationId xmlns:p14="http://schemas.microsoft.com/office/powerpoint/2010/main" val="28963458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43C475-15A3-4077-BE94-BE343C2C1F7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118E80D5-F169-4F8F-859E-160005547D6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2E8BD77B-1AF9-4C2A-B858-E56ABCCE973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E7E5C24-BB71-45A7-A0D5-5EC2224B7482}"/>
              </a:ext>
            </a:extLst>
          </p:cNvPr>
          <p:cNvSpPr>
            <a:spLocks noGrp="1"/>
          </p:cNvSpPr>
          <p:nvPr>
            <p:ph type="dt" sz="half" idx="10"/>
          </p:nvPr>
        </p:nvSpPr>
        <p:spPr/>
        <p:txBody>
          <a:bodyPr/>
          <a:lstStyle/>
          <a:p>
            <a:fld id="{0902F790-5521-4B97-BBC0-01E56ADD9920}" type="datetimeFigureOut">
              <a:rPr lang="en-US" smtClean="0"/>
              <a:t>5/23/2021</a:t>
            </a:fld>
            <a:endParaRPr lang="en-US"/>
          </a:p>
        </p:txBody>
      </p:sp>
      <p:sp>
        <p:nvSpPr>
          <p:cNvPr id="6" name="Footer Placeholder 5">
            <a:extLst>
              <a:ext uri="{FF2B5EF4-FFF2-40B4-BE49-F238E27FC236}">
                <a16:creationId xmlns:a16="http://schemas.microsoft.com/office/drawing/2014/main" id="{B76B1F8A-1C3D-4AF3-861F-4FA501B5936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7561CA2-5E48-4DAB-8EF4-23BF392DE488}"/>
              </a:ext>
            </a:extLst>
          </p:cNvPr>
          <p:cNvSpPr>
            <a:spLocks noGrp="1"/>
          </p:cNvSpPr>
          <p:nvPr>
            <p:ph type="sldNum" sz="quarter" idx="12"/>
          </p:nvPr>
        </p:nvSpPr>
        <p:spPr/>
        <p:txBody>
          <a:bodyPr/>
          <a:lstStyle/>
          <a:p>
            <a:fld id="{35A2671D-B831-4D3B-A180-8A921E851E8B}" type="slidenum">
              <a:rPr lang="en-US" smtClean="0"/>
              <a:t>‹#›</a:t>
            </a:fld>
            <a:endParaRPr lang="en-US"/>
          </a:p>
        </p:txBody>
      </p:sp>
    </p:spTree>
    <p:extLst>
      <p:ext uri="{BB962C8B-B14F-4D97-AF65-F5344CB8AC3E}">
        <p14:creationId xmlns:p14="http://schemas.microsoft.com/office/powerpoint/2010/main" val="46552873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8C20882D-C712-4713-B135-8353F0BBA83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8040BD83-3B15-49BC-9E69-F012A56C0A2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BBE96D4-047E-4A8B-801F-E44E6E45BCA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902F790-5521-4B97-BBC0-01E56ADD9920}" type="datetimeFigureOut">
              <a:rPr lang="en-US" smtClean="0"/>
              <a:t>5/23/2021</a:t>
            </a:fld>
            <a:endParaRPr lang="en-US"/>
          </a:p>
        </p:txBody>
      </p:sp>
      <p:sp>
        <p:nvSpPr>
          <p:cNvPr id="5" name="Footer Placeholder 4">
            <a:extLst>
              <a:ext uri="{FF2B5EF4-FFF2-40B4-BE49-F238E27FC236}">
                <a16:creationId xmlns:a16="http://schemas.microsoft.com/office/drawing/2014/main" id="{065FAA2C-4927-4A85-9F98-060FAE90A79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7A5F76E6-C6B8-46F5-8A12-017E441069A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5A2671D-B831-4D3B-A180-8A921E851E8B}" type="slidenum">
              <a:rPr lang="en-US" smtClean="0"/>
              <a:t>‹#›</a:t>
            </a:fld>
            <a:endParaRPr lang="en-US"/>
          </a:p>
        </p:txBody>
      </p:sp>
    </p:spTree>
    <p:extLst>
      <p:ext uri="{BB962C8B-B14F-4D97-AF65-F5344CB8AC3E}">
        <p14:creationId xmlns:p14="http://schemas.microsoft.com/office/powerpoint/2010/main" val="377797566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D2549B-4D79-49EF-8CAE-5891610B0537}"/>
              </a:ext>
            </a:extLst>
          </p:cNvPr>
          <p:cNvSpPr>
            <a:spLocks noGrp="1"/>
          </p:cNvSpPr>
          <p:nvPr>
            <p:ph type="ctrTitle"/>
          </p:nvPr>
        </p:nvSpPr>
        <p:spPr/>
        <p:txBody>
          <a:bodyPr>
            <a:normAutofit/>
          </a:bodyPr>
          <a:lstStyle/>
          <a:p>
            <a:pPr>
              <a:lnSpc>
                <a:spcPct val="150000"/>
              </a:lnSpc>
            </a:pPr>
            <a:r>
              <a:rPr lang="en-US" sz="3200" b="1" i="0" dirty="0">
                <a:solidFill>
                  <a:srgbClr val="FF0000"/>
                </a:solidFill>
                <a:effectLst/>
                <a:latin typeface="Times New Roman" panose="02020603050405020304" pitchFamily="18" charset="0"/>
                <a:ea typeface="Calibri" panose="020F0502020204030204" pitchFamily="34" charset="0"/>
                <a:cs typeface="Arial" panose="020B0604020202020204" pitchFamily="34" charset="0"/>
              </a:rPr>
              <a:t>The Major</a:t>
            </a:r>
            <a:r>
              <a:rPr lang="en-US" sz="3200" b="1" dirty="0">
                <a:solidFill>
                  <a:srgbClr val="FF0000"/>
                </a:solidFill>
                <a:effectLst/>
                <a:latin typeface="Times New Roman" panose="02020603050405020304" pitchFamily="18" charset="0"/>
                <a:ea typeface="Calibri" panose="020F0502020204030204" pitchFamily="34" charset="0"/>
                <a:cs typeface="Arial" panose="020B0604020202020204" pitchFamily="34" charset="0"/>
              </a:rPr>
              <a:t> </a:t>
            </a:r>
            <a:r>
              <a:rPr lang="en-US" sz="3200" b="1" i="0" dirty="0">
                <a:solidFill>
                  <a:srgbClr val="FF0000"/>
                </a:solidFill>
                <a:effectLst/>
                <a:latin typeface="Times New Roman" panose="02020603050405020304" pitchFamily="18" charset="0"/>
                <a:ea typeface="Calibri" panose="020F0502020204030204" pitchFamily="34" charset="0"/>
                <a:cs typeface="Arial" panose="020B0604020202020204" pitchFamily="34" charset="0"/>
              </a:rPr>
              <a:t>Histocompatibility</a:t>
            </a:r>
            <a:r>
              <a:rPr lang="en-US" sz="3200" b="1" dirty="0">
                <a:solidFill>
                  <a:srgbClr val="FF0000"/>
                </a:solidFill>
                <a:effectLst/>
                <a:latin typeface="Times New Roman" panose="02020603050405020304" pitchFamily="18" charset="0"/>
                <a:ea typeface="Calibri" panose="020F0502020204030204" pitchFamily="34" charset="0"/>
                <a:cs typeface="Arial" panose="020B0604020202020204" pitchFamily="34" charset="0"/>
              </a:rPr>
              <a:t> </a:t>
            </a:r>
            <a:r>
              <a:rPr lang="en-US" sz="3200" b="1" i="0" dirty="0">
                <a:solidFill>
                  <a:srgbClr val="FF0000"/>
                </a:solidFill>
                <a:effectLst/>
                <a:latin typeface="Times New Roman" panose="02020603050405020304" pitchFamily="18" charset="0"/>
                <a:ea typeface="Calibri" panose="020F0502020204030204" pitchFamily="34" charset="0"/>
                <a:cs typeface="Arial" panose="020B0604020202020204" pitchFamily="34" charset="0"/>
              </a:rPr>
              <a:t>Complex</a:t>
            </a:r>
            <a:br>
              <a:rPr lang="en-US" sz="3200" dirty="0">
                <a:effectLst/>
                <a:latin typeface="Calibri" panose="020F0502020204030204" pitchFamily="34" charset="0"/>
                <a:ea typeface="Calibri" panose="020F0502020204030204" pitchFamily="34" charset="0"/>
                <a:cs typeface="Arial" panose="020B0604020202020204" pitchFamily="34" charset="0"/>
              </a:rPr>
            </a:br>
            <a:r>
              <a:rPr lang="en-US" sz="3200" dirty="0">
                <a:effectLst/>
                <a:latin typeface="Calibri" panose="020F0502020204030204" pitchFamily="34" charset="0"/>
                <a:ea typeface="Calibri" panose="020F0502020204030204" pitchFamily="34" charset="0"/>
                <a:cs typeface="Arial" panose="020B0604020202020204" pitchFamily="34" charset="0"/>
              </a:rPr>
              <a:t>(MHC)</a:t>
            </a:r>
            <a:endParaRPr lang="en-US" sz="8800" dirty="0"/>
          </a:p>
        </p:txBody>
      </p:sp>
      <p:sp>
        <p:nvSpPr>
          <p:cNvPr id="3" name="Subtitle 2">
            <a:extLst>
              <a:ext uri="{FF2B5EF4-FFF2-40B4-BE49-F238E27FC236}">
                <a16:creationId xmlns:a16="http://schemas.microsoft.com/office/drawing/2014/main" id="{E40604FF-1E4F-4F8A-AC63-225BBB263C7E}"/>
              </a:ext>
            </a:extLst>
          </p:cNvPr>
          <p:cNvSpPr>
            <a:spLocks noGrp="1"/>
          </p:cNvSpPr>
          <p:nvPr>
            <p:ph type="subTitle" idx="1"/>
          </p:nvPr>
        </p:nvSpPr>
        <p:spPr/>
        <p:txBody>
          <a:bodyPr/>
          <a:lstStyle/>
          <a:p>
            <a:endParaRPr lang="en-US" dirty="0"/>
          </a:p>
          <a:p>
            <a:endParaRPr lang="en-US" dirty="0"/>
          </a:p>
          <a:p>
            <a:r>
              <a:rPr lang="en-US" dirty="0"/>
              <a:t>Dr. Balsam miri</a:t>
            </a:r>
          </a:p>
        </p:txBody>
      </p:sp>
    </p:spTree>
    <p:extLst>
      <p:ext uri="{BB962C8B-B14F-4D97-AF65-F5344CB8AC3E}">
        <p14:creationId xmlns:p14="http://schemas.microsoft.com/office/powerpoint/2010/main" val="286407679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48E18C-0DA5-470C-913D-0618AEA4941A}"/>
              </a:ext>
            </a:extLst>
          </p:cNvPr>
          <p:cNvSpPr>
            <a:spLocks noGrp="1"/>
          </p:cNvSpPr>
          <p:nvPr>
            <p:ph type="title"/>
          </p:nvPr>
        </p:nvSpPr>
        <p:spPr/>
        <p:txBody>
          <a:bodyPr/>
          <a:lstStyle/>
          <a:p>
            <a:r>
              <a:rPr lang="en-US" dirty="0"/>
              <a:t>.</a:t>
            </a:r>
          </a:p>
        </p:txBody>
      </p:sp>
      <p:sp>
        <p:nvSpPr>
          <p:cNvPr id="3" name="Content Placeholder 2">
            <a:extLst>
              <a:ext uri="{FF2B5EF4-FFF2-40B4-BE49-F238E27FC236}">
                <a16:creationId xmlns:a16="http://schemas.microsoft.com/office/drawing/2014/main" id="{8AD399C5-7799-480B-8DAB-D17D4B1F34C3}"/>
              </a:ext>
            </a:extLst>
          </p:cNvPr>
          <p:cNvSpPr>
            <a:spLocks noGrp="1"/>
          </p:cNvSpPr>
          <p:nvPr>
            <p:ph idx="1"/>
          </p:nvPr>
        </p:nvSpPr>
        <p:spPr/>
        <p:txBody>
          <a:bodyPr/>
          <a:lstStyle/>
          <a:p>
            <a:r>
              <a:rPr lang="en-US" dirty="0"/>
              <a:t>.</a:t>
            </a:r>
          </a:p>
        </p:txBody>
      </p:sp>
      <p:pic>
        <p:nvPicPr>
          <p:cNvPr id="4" name="Picture 3" descr="The Major Histocompatibility Complex | Veterian Key">
            <a:extLst>
              <a:ext uri="{FF2B5EF4-FFF2-40B4-BE49-F238E27FC236}">
                <a16:creationId xmlns:a16="http://schemas.microsoft.com/office/drawing/2014/main" id="{89B98486-8E52-49BD-BA4B-4A8ECFCDFCCC}"/>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2453951" y="681037"/>
            <a:ext cx="5623249" cy="5849303"/>
          </a:xfrm>
          <a:prstGeom prst="rect">
            <a:avLst/>
          </a:prstGeom>
          <a:noFill/>
          <a:ln>
            <a:noFill/>
          </a:ln>
        </p:spPr>
      </p:pic>
    </p:spTree>
    <p:extLst>
      <p:ext uri="{BB962C8B-B14F-4D97-AF65-F5344CB8AC3E}">
        <p14:creationId xmlns:p14="http://schemas.microsoft.com/office/powerpoint/2010/main" val="144584784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5121F6-AB49-4E2A-A7CE-2DE460BAD06E}"/>
              </a:ext>
            </a:extLst>
          </p:cNvPr>
          <p:cNvSpPr>
            <a:spLocks noGrp="1"/>
          </p:cNvSpPr>
          <p:nvPr>
            <p:ph type="title"/>
          </p:nvPr>
        </p:nvSpPr>
        <p:spPr>
          <a:xfrm>
            <a:off x="838200" y="365125"/>
            <a:ext cx="10515600" cy="521283"/>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9D51632-ABEA-4C54-9762-AFFF36C4352E}"/>
              </a:ext>
            </a:extLst>
          </p:cNvPr>
          <p:cNvSpPr>
            <a:spLocks noGrp="1"/>
          </p:cNvSpPr>
          <p:nvPr>
            <p:ph idx="1"/>
          </p:nvPr>
        </p:nvSpPr>
        <p:spPr>
          <a:xfrm>
            <a:off x="838200" y="1017037"/>
            <a:ext cx="10515600" cy="5159926"/>
          </a:xfrm>
        </p:spPr>
        <p:txBody>
          <a:bodyPr>
            <a:normAutofit/>
          </a:bodyPr>
          <a:lstStyle/>
          <a:p>
            <a:pPr>
              <a:lnSpc>
                <a:spcPct val="110000"/>
              </a:lnSpc>
            </a:pPr>
            <a:r>
              <a:rPr lang="en-US" sz="2000" dirty="0">
                <a:solidFill>
                  <a:srgbClr val="242021"/>
                </a:solidFill>
                <a:effectLst/>
                <a:latin typeface="Times New Roman" panose="02020603050405020304" pitchFamily="18" charset="0"/>
                <a:ea typeface="Calibri" panose="020F0502020204030204" pitchFamily="34" charset="0"/>
                <a:cs typeface="Arial" panose="020B0604020202020204" pitchFamily="34" charset="0"/>
              </a:rPr>
              <a:t>Although each MHC contains all three gene regions, their gene content, and arrangement vary between species.</a:t>
            </a:r>
          </a:p>
          <a:p>
            <a:pPr>
              <a:lnSpc>
                <a:spcPct val="110000"/>
              </a:lnSpc>
            </a:pPr>
            <a:r>
              <a:rPr lang="en-US" sz="2000" dirty="0">
                <a:solidFill>
                  <a:srgbClr val="242021"/>
                </a:solidFill>
                <a:effectLst/>
                <a:latin typeface="Times New Roman" panose="02020603050405020304" pitchFamily="18" charset="0"/>
                <a:ea typeface="Calibri" panose="020F0502020204030204" pitchFamily="34" charset="0"/>
                <a:cs typeface="Arial" panose="020B0604020202020204" pitchFamily="34" charset="0"/>
              </a:rPr>
              <a:t>The collective </a:t>
            </a:r>
            <a:r>
              <a:rPr lang="en-US" sz="2000" dirty="0">
                <a:solidFill>
                  <a:srgbClr val="242021"/>
                </a:solidFill>
                <a:effectLst/>
                <a:highlight>
                  <a:srgbClr val="FFFF00"/>
                </a:highlight>
                <a:latin typeface="Times New Roman" panose="02020603050405020304" pitchFamily="18" charset="0"/>
                <a:ea typeface="Calibri" panose="020F0502020204030204" pitchFamily="34" charset="0"/>
                <a:cs typeface="Arial" panose="020B0604020202020204" pitchFamily="34" charset="0"/>
              </a:rPr>
              <a:t>name</a:t>
            </a:r>
            <a:r>
              <a:rPr lang="en-US" sz="2000" dirty="0">
                <a:solidFill>
                  <a:srgbClr val="242021"/>
                </a:solidFill>
                <a:effectLst/>
                <a:latin typeface="Times New Roman" panose="02020603050405020304" pitchFamily="18" charset="0"/>
                <a:ea typeface="Calibri" panose="020F0502020204030204" pitchFamily="34" charset="0"/>
                <a:cs typeface="Arial" panose="020B0604020202020204" pitchFamily="34" charset="0"/>
              </a:rPr>
              <a:t> given to the proteins encoded by MHC genes </a:t>
            </a:r>
            <a:r>
              <a:rPr lang="en-US" sz="2000" dirty="0">
                <a:solidFill>
                  <a:srgbClr val="242021"/>
                </a:solidFill>
                <a:effectLst/>
                <a:highlight>
                  <a:srgbClr val="FFFF00"/>
                </a:highlight>
                <a:latin typeface="Times New Roman" panose="02020603050405020304" pitchFamily="18" charset="0"/>
                <a:ea typeface="Calibri" panose="020F0502020204030204" pitchFamily="34" charset="0"/>
                <a:cs typeface="Arial" panose="020B0604020202020204" pitchFamily="34" charset="0"/>
              </a:rPr>
              <a:t>depends on the species.</a:t>
            </a:r>
          </a:p>
          <a:p>
            <a:pPr>
              <a:lnSpc>
                <a:spcPct val="110000"/>
              </a:lnSpc>
            </a:pPr>
            <a:r>
              <a:rPr lang="en-US" sz="2000" dirty="0">
                <a:solidFill>
                  <a:srgbClr val="242021"/>
                </a:solidFill>
                <a:effectLst/>
                <a:latin typeface="Times New Roman" panose="02020603050405020304" pitchFamily="18" charset="0"/>
                <a:ea typeface="Calibri" panose="020F0502020204030204" pitchFamily="34" charset="0"/>
                <a:cs typeface="Arial" panose="020B0604020202020204" pitchFamily="34" charset="0"/>
              </a:rPr>
              <a:t> In humans these molecules are called human leukocyte antigen </a:t>
            </a:r>
            <a:r>
              <a:rPr lang="en-US" sz="2000" dirty="0">
                <a:solidFill>
                  <a:srgbClr val="FF0000"/>
                </a:solidFill>
                <a:effectLst/>
                <a:latin typeface="Times New Roman" panose="02020603050405020304" pitchFamily="18" charset="0"/>
                <a:ea typeface="Calibri" panose="020F0502020204030204" pitchFamily="34" charset="0"/>
                <a:cs typeface="Arial" panose="020B0604020202020204" pitchFamily="34" charset="0"/>
              </a:rPr>
              <a:t>(HLA); </a:t>
            </a:r>
            <a:r>
              <a:rPr lang="en-US" sz="2000" dirty="0">
                <a:solidFill>
                  <a:srgbClr val="242021"/>
                </a:solidFill>
                <a:effectLst/>
                <a:latin typeface="Times New Roman" panose="02020603050405020304" pitchFamily="18" charset="0"/>
                <a:ea typeface="Calibri" panose="020F0502020204030204" pitchFamily="34" charset="0"/>
                <a:cs typeface="Arial" panose="020B0604020202020204" pitchFamily="34" charset="0"/>
              </a:rPr>
              <a:t>in dogs they are called DLA; in  rabbits,  RLA;  in  cattle  (bovines),  </a:t>
            </a:r>
            <a:r>
              <a:rPr lang="en-US" sz="2000" dirty="0" err="1">
                <a:solidFill>
                  <a:srgbClr val="242021"/>
                </a:solidFill>
                <a:effectLst/>
                <a:latin typeface="Times New Roman" panose="02020603050405020304" pitchFamily="18" charset="0"/>
                <a:ea typeface="Calibri" panose="020F0502020204030204" pitchFamily="34" charset="0"/>
                <a:cs typeface="Arial" panose="020B0604020202020204" pitchFamily="34" charset="0"/>
              </a:rPr>
              <a:t>BoLA</a:t>
            </a:r>
            <a:r>
              <a:rPr lang="en-US" sz="2000" dirty="0">
                <a:solidFill>
                  <a:srgbClr val="242021"/>
                </a:solidFill>
                <a:effectLst/>
                <a:latin typeface="Times New Roman" panose="02020603050405020304" pitchFamily="18" charset="0"/>
                <a:ea typeface="Calibri" panose="020F0502020204030204" pitchFamily="34" charset="0"/>
                <a:cs typeface="Arial" panose="020B0604020202020204" pitchFamily="34" charset="0"/>
              </a:rPr>
              <a:t>;  in  horses, ELA;  in  swine,  SLA;  and  so  forth.</a:t>
            </a:r>
          </a:p>
          <a:p>
            <a:pPr>
              <a:lnSpc>
                <a:spcPct val="110000"/>
              </a:lnSpc>
            </a:pPr>
            <a:r>
              <a:rPr lang="en-US" sz="2000" dirty="0">
                <a:solidFill>
                  <a:srgbClr val="242021"/>
                </a:solidFill>
                <a:effectLst/>
                <a:latin typeface="Times New Roman" panose="02020603050405020304" pitchFamily="18" charset="0"/>
                <a:ea typeface="Calibri" panose="020F0502020204030204" pitchFamily="34" charset="0"/>
                <a:cs typeface="Arial" panose="020B0604020202020204" pitchFamily="34" charset="0"/>
              </a:rPr>
              <a:t>  In  some  species,  MHC molecules  were  identified  </a:t>
            </a:r>
            <a:r>
              <a:rPr lang="en-US" sz="2000" u="sng" dirty="0">
                <a:solidFill>
                  <a:srgbClr val="242021"/>
                </a:solidFill>
                <a:effectLst/>
                <a:latin typeface="Times New Roman" panose="02020603050405020304" pitchFamily="18" charset="0"/>
                <a:ea typeface="Calibri" panose="020F0502020204030204" pitchFamily="34" charset="0"/>
                <a:cs typeface="Arial" panose="020B0604020202020204" pitchFamily="34" charset="0"/>
              </a:rPr>
              <a:t>as  transplantation  antigens  </a:t>
            </a:r>
            <a:r>
              <a:rPr lang="en-US" sz="2000" dirty="0">
                <a:solidFill>
                  <a:srgbClr val="242021"/>
                </a:solidFill>
                <a:effectLst/>
                <a:latin typeface="Times New Roman" panose="02020603050405020304" pitchFamily="18" charset="0"/>
                <a:ea typeface="Calibri" panose="020F0502020204030204" pitchFamily="34" charset="0"/>
                <a:cs typeface="Arial" panose="020B0604020202020204" pitchFamily="34" charset="0"/>
              </a:rPr>
              <a:t>before their true function was recognized. </a:t>
            </a:r>
          </a:p>
          <a:p>
            <a:pPr>
              <a:lnSpc>
                <a:spcPct val="110000"/>
              </a:lnSpc>
            </a:pPr>
            <a:r>
              <a:rPr lang="en-US" sz="2000" dirty="0">
                <a:solidFill>
                  <a:srgbClr val="242021"/>
                </a:solidFill>
                <a:effectLst/>
                <a:latin typeface="Times New Roman" panose="02020603050405020304" pitchFamily="18" charset="0"/>
                <a:ea typeface="Calibri" panose="020F0502020204030204" pitchFamily="34" charset="0"/>
                <a:cs typeface="Arial" panose="020B0604020202020204" pitchFamily="34" charset="0"/>
              </a:rPr>
              <a:t>The complete set of alleles found within an individual animal’s MHC is called its </a:t>
            </a:r>
            <a:r>
              <a:rPr lang="en-US" sz="2000" dirty="0">
                <a:solidFill>
                  <a:srgbClr val="FF0000"/>
                </a:solidFill>
                <a:effectLst/>
                <a:latin typeface="Times New Roman" panose="02020603050405020304" pitchFamily="18" charset="0"/>
                <a:ea typeface="Calibri" panose="020F0502020204030204" pitchFamily="34" charset="0"/>
                <a:cs typeface="Arial" panose="020B0604020202020204" pitchFamily="34" charset="0"/>
              </a:rPr>
              <a:t>MHC haplotype</a:t>
            </a:r>
            <a:endParaRPr lang="en-US" sz="2000" dirty="0">
              <a:solidFill>
                <a:srgbClr val="FF0000"/>
              </a:solidFill>
              <a:effectLst/>
              <a:latin typeface="Calibri" panose="020F0502020204030204" pitchFamily="34" charset="0"/>
              <a:ea typeface="Calibri" panose="020F0502020204030204" pitchFamily="34" charset="0"/>
              <a:cs typeface="Arial" panose="020B0604020202020204" pitchFamily="34" charset="0"/>
            </a:endParaRPr>
          </a:p>
          <a:p>
            <a:pPr>
              <a:lnSpc>
                <a:spcPct val="110000"/>
              </a:lnSpc>
            </a:pPr>
            <a:endParaRPr lang="en-US" sz="3200" dirty="0"/>
          </a:p>
        </p:txBody>
      </p:sp>
    </p:spTree>
    <p:extLst>
      <p:ext uri="{BB962C8B-B14F-4D97-AF65-F5344CB8AC3E}">
        <p14:creationId xmlns:p14="http://schemas.microsoft.com/office/powerpoint/2010/main" val="34969178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192397-F16C-4928-81D4-02E30D3C130A}"/>
              </a:ext>
            </a:extLst>
          </p:cNvPr>
          <p:cNvSpPr>
            <a:spLocks noGrp="1"/>
          </p:cNvSpPr>
          <p:nvPr>
            <p:ph type="title"/>
          </p:nvPr>
        </p:nvSpPr>
        <p:spPr/>
        <p:txBody>
          <a:bodyPr>
            <a:normAutofit/>
          </a:bodyPr>
          <a:lstStyle/>
          <a:p>
            <a:r>
              <a:rPr lang="en-US" sz="2400" dirty="0">
                <a:solidFill>
                  <a:srgbClr val="FF0000"/>
                </a:solidFill>
                <a:effectLst/>
                <a:latin typeface="Times New Roman" panose="02020603050405020304" pitchFamily="18" charset="0"/>
                <a:ea typeface="Calibri" panose="020F0502020204030204" pitchFamily="34" charset="0"/>
                <a:cs typeface="Arial" panose="020B0604020202020204" pitchFamily="34" charset="0"/>
              </a:rPr>
              <a:t>MHC Class </a:t>
            </a:r>
            <a:r>
              <a:rPr lang="en-US" sz="2400" dirty="0" err="1">
                <a:solidFill>
                  <a:srgbClr val="FF0000"/>
                </a:solidFill>
                <a:effectLst/>
                <a:latin typeface="Times New Roman" panose="02020603050405020304" pitchFamily="18" charset="0"/>
                <a:ea typeface="Calibri" panose="020F0502020204030204" pitchFamily="34" charset="0"/>
                <a:cs typeface="Arial" panose="020B0604020202020204" pitchFamily="34" charset="0"/>
              </a:rPr>
              <a:t>Ia</a:t>
            </a:r>
            <a:r>
              <a:rPr lang="en-US" sz="2400" dirty="0">
                <a:solidFill>
                  <a:srgbClr val="FF0000"/>
                </a:solidFill>
                <a:effectLst/>
                <a:latin typeface="Times New Roman" panose="02020603050405020304" pitchFamily="18" charset="0"/>
                <a:ea typeface="Calibri" panose="020F0502020204030204" pitchFamily="34" charset="0"/>
                <a:cs typeface="Arial" panose="020B0604020202020204" pitchFamily="34" charset="0"/>
              </a:rPr>
              <a:t> Molecules</a:t>
            </a:r>
            <a:br>
              <a:rPr lang="en-US" sz="2400" dirty="0">
                <a:effectLst/>
                <a:latin typeface="Calibri" panose="020F0502020204030204" pitchFamily="34" charset="0"/>
                <a:ea typeface="Calibri" panose="020F0502020204030204" pitchFamily="34" charset="0"/>
                <a:cs typeface="Arial" panose="020B0604020202020204" pitchFamily="34" charset="0"/>
              </a:rPr>
            </a:br>
            <a:endParaRPr lang="en-US" sz="5400" dirty="0"/>
          </a:p>
        </p:txBody>
      </p:sp>
      <p:sp>
        <p:nvSpPr>
          <p:cNvPr id="3" name="Content Placeholder 2">
            <a:extLst>
              <a:ext uri="{FF2B5EF4-FFF2-40B4-BE49-F238E27FC236}">
                <a16:creationId xmlns:a16="http://schemas.microsoft.com/office/drawing/2014/main" id="{A48937BD-ED34-4443-B45D-E9A50AE1EE10}"/>
              </a:ext>
            </a:extLst>
          </p:cNvPr>
          <p:cNvSpPr>
            <a:spLocks noGrp="1"/>
          </p:cNvSpPr>
          <p:nvPr>
            <p:ph idx="1"/>
          </p:nvPr>
        </p:nvSpPr>
        <p:spPr/>
        <p:txBody>
          <a:bodyPr>
            <a:normAutofit fontScale="92500"/>
          </a:bodyPr>
          <a:lstStyle/>
          <a:p>
            <a:pPr>
              <a:lnSpc>
                <a:spcPct val="150000"/>
              </a:lnSpc>
            </a:pPr>
            <a:r>
              <a:rPr lang="en-US" sz="2400" dirty="0">
                <a:solidFill>
                  <a:srgbClr val="242021"/>
                </a:solidFill>
                <a:effectLst/>
                <a:latin typeface="Times New Roman" panose="02020603050405020304" pitchFamily="18" charset="0"/>
                <a:ea typeface="Calibri" panose="020F0502020204030204" pitchFamily="34" charset="0"/>
                <a:cs typeface="Arial" panose="020B0604020202020204" pitchFamily="34" charset="0"/>
              </a:rPr>
              <a:t>Class  </a:t>
            </a:r>
            <a:r>
              <a:rPr lang="en-US" sz="2400" dirty="0" err="1">
                <a:solidFill>
                  <a:srgbClr val="242021"/>
                </a:solidFill>
                <a:effectLst/>
                <a:latin typeface="Times New Roman" panose="02020603050405020304" pitchFamily="18" charset="0"/>
                <a:ea typeface="Calibri" panose="020F0502020204030204" pitchFamily="34" charset="0"/>
                <a:cs typeface="Arial" panose="020B0604020202020204" pitchFamily="34" charset="0"/>
              </a:rPr>
              <a:t>Ia</a:t>
            </a:r>
            <a:r>
              <a:rPr lang="en-US" sz="2400" dirty="0">
                <a:solidFill>
                  <a:srgbClr val="242021"/>
                </a:solidFill>
                <a:effectLst/>
                <a:latin typeface="Times New Roman" panose="02020603050405020304" pitchFamily="18" charset="0"/>
                <a:ea typeface="Calibri" panose="020F0502020204030204" pitchFamily="34" charset="0"/>
                <a:cs typeface="Arial" panose="020B0604020202020204" pitchFamily="34" charset="0"/>
              </a:rPr>
              <a:t>  molecules  are  expressed  on  most  nucleated  cells. </a:t>
            </a:r>
          </a:p>
          <a:p>
            <a:pPr>
              <a:lnSpc>
                <a:spcPct val="150000"/>
              </a:lnSpc>
            </a:pPr>
            <a:r>
              <a:rPr lang="en-US" sz="2400" dirty="0">
                <a:solidFill>
                  <a:srgbClr val="242021"/>
                </a:solidFill>
                <a:effectLst/>
                <a:latin typeface="Times New Roman" panose="02020603050405020304" pitchFamily="18" charset="0"/>
                <a:ea typeface="Calibri" panose="020F0502020204030204" pitchFamily="34" charset="0"/>
                <a:cs typeface="Arial" panose="020B0604020202020204" pitchFamily="34" charset="0"/>
              </a:rPr>
              <a:t> In pigs,  for  example,  class  I  molecules  have  been  detected  on lymphocytes, platelets, granulocytes, hepatocytes, kidney cells, and sperm.  </a:t>
            </a:r>
          </a:p>
          <a:p>
            <a:pPr>
              <a:lnSpc>
                <a:spcPct val="150000"/>
              </a:lnSpc>
            </a:pPr>
            <a:r>
              <a:rPr lang="en-US" sz="2400" dirty="0">
                <a:solidFill>
                  <a:srgbClr val="242021"/>
                </a:solidFill>
                <a:effectLst/>
                <a:latin typeface="Times New Roman" panose="02020603050405020304" pitchFamily="18" charset="0"/>
                <a:ea typeface="Calibri" panose="020F0502020204030204" pitchFamily="34" charset="0"/>
                <a:cs typeface="Arial" panose="020B0604020202020204" pitchFamily="34" charset="0"/>
              </a:rPr>
              <a:t>They  are  </a:t>
            </a:r>
            <a:r>
              <a:rPr lang="en-US" sz="2400" u="sng" dirty="0">
                <a:solidFill>
                  <a:srgbClr val="242021"/>
                </a:solidFill>
                <a:effectLst/>
                <a:latin typeface="Times New Roman" panose="02020603050405020304" pitchFamily="18" charset="0"/>
                <a:ea typeface="Calibri" panose="020F0502020204030204" pitchFamily="34" charset="0"/>
                <a:cs typeface="Arial" panose="020B0604020202020204" pitchFamily="34" charset="0"/>
              </a:rPr>
              <a:t>not</a:t>
            </a:r>
            <a:r>
              <a:rPr lang="en-US" sz="2400" dirty="0">
                <a:solidFill>
                  <a:srgbClr val="242021"/>
                </a:solidFill>
                <a:effectLst/>
                <a:latin typeface="Times New Roman" panose="02020603050405020304" pitchFamily="18" charset="0"/>
                <a:ea typeface="Calibri" panose="020F0502020204030204" pitchFamily="34" charset="0"/>
                <a:cs typeface="Arial" panose="020B0604020202020204" pitchFamily="34" charset="0"/>
              </a:rPr>
              <a:t>  usually  found  on  </a:t>
            </a:r>
            <a:r>
              <a:rPr lang="en-US" sz="2400" u="sng" dirty="0">
                <a:solidFill>
                  <a:srgbClr val="242021"/>
                </a:solidFill>
                <a:effectLst/>
                <a:latin typeface="Times New Roman" panose="02020603050405020304" pitchFamily="18" charset="0"/>
                <a:ea typeface="Calibri" panose="020F0502020204030204" pitchFamily="34" charset="0"/>
                <a:cs typeface="Arial" panose="020B0604020202020204" pitchFamily="34" charset="0"/>
              </a:rPr>
              <a:t>mammalian  red cells, gametes, neurons, or trophoblast cells</a:t>
            </a:r>
            <a:r>
              <a:rPr lang="en-US" sz="2400" dirty="0">
                <a:solidFill>
                  <a:srgbClr val="242021"/>
                </a:solidFill>
                <a:effectLst/>
                <a:latin typeface="Times New Roman" panose="02020603050405020304" pitchFamily="18" charset="0"/>
                <a:ea typeface="Calibri" panose="020F0502020204030204" pitchFamily="34" charset="0"/>
                <a:cs typeface="Arial" panose="020B0604020202020204" pitchFamily="34" charset="0"/>
              </a:rPr>
              <a:t>.</a:t>
            </a:r>
          </a:p>
          <a:p>
            <a:pPr>
              <a:lnSpc>
                <a:spcPct val="150000"/>
              </a:lnSpc>
            </a:pPr>
            <a:r>
              <a:rPr lang="en-US" sz="2400" dirty="0">
                <a:solidFill>
                  <a:srgbClr val="242021"/>
                </a:solidFill>
                <a:effectLst/>
                <a:latin typeface="Times New Roman" panose="02020603050405020304" pitchFamily="18" charset="0"/>
                <a:ea typeface="Calibri" panose="020F0502020204030204" pitchFamily="34" charset="0"/>
                <a:cs typeface="Arial" panose="020B0604020202020204" pitchFamily="34" charset="0"/>
              </a:rPr>
              <a:t> Some cells, such as </a:t>
            </a:r>
            <a:r>
              <a:rPr lang="en-US" sz="2400" dirty="0">
                <a:solidFill>
                  <a:srgbClr val="FF0000"/>
                </a:solidFill>
                <a:effectLst/>
                <a:latin typeface="Times New Roman" panose="02020603050405020304" pitchFamily="18" charset="0"/>
                <a:ea typeface="Calibri" panose="020F0502020204030204" pitchFamily="34" charset="0"/>
                <a:cs typeface="Arial" panose="020B0604020202020204" pitchFamily="34" charset="0"/>
              </a:rPr>
              <a:t>myocardium and skeletal </a:t>
            </a:r>
            <a:r>
              <a:rPr lang="en-US" sz="2400" dirty="0">
                <a:solidFill>
                  <a:srgbClr val="242021"/>
                </a:solidFill>
                <a:effectLst/>
                <a:latin typeface="Times New Roman" panose="02020603050405020304" pitchFamily="18" charset="0"/>
                <a:ea typeface="Calibri" panose="020F0502020204030204" pitchFamily="34" charset="0"/>
                <a:cs typeface="Arial" panose="020B0604020202020204" pitchFamily="34" charset="0"/>
              </a:rPr>
              <a:t>muscle, may express very few class </a:t>
            </a:r>
            <a:r>
              <a:rPr lang="en-US" sz="2400" dirty="0" err="1">
                <a:solidFill>
                  <a:srgbClr val="242021"/>
                </a:solidFill>
                <a:effectLst/>
                <a:latin typeface="Times New Roman" panose="02020603050405020304" pitchFamily="18" charset="0"/>
                <a:ea typeface="Calibri" panose="020F0502020204030204" pitchFamily="34" charset="0"/>
                <a:cs typeface="Arial" panose="020B0604020202020204" pitchFamily="34" charset="0"/>
              </a:rPr>
              <a:t>Ia</a:t>
            </a:r>
            <a:r>
              <a:rPr lang="en-US" sz="2400" dirty="0">
                <a:solidFill>
                  <a:srgbClr val="242021"/>
                </a:solidFill>
                <a:effectLst/>
                <a:latin typeface="Times New Roman" panose="02020603050405020304" pitchFamily="18" charset="0"/>
                <a:ea typeface="Calibri" panose="020F0502020204030204" pitchFamily="34" charset="0"/>
                <a:cs typeface="Arial" panose="020B0604020202020204" pitchFamily="34" charset="0"/>
              </a:rPr>
              <a:t> molecules.</a:t>
            </a:r>
            <a:endParaRPr lang="en-US" sz="2400" dirty="0">
              <a:effectLst/>
              <a:latin typeface="Calibri" panose="020F0502020204030204" pitchFamily="34" charset="0"/>
              <a:ea typeface="Calibri" panose="020F0502020204030204" pitchFamily="34" charset="0"/>
              <a:cs typeface="Arial" panose="020B0604020202020204" pitchFamily="34" charset="0"/>
            </a:endParaRPr>
          </a:p>
          <a:p>
            <a:pPr>
              <a:lnSpc>
                <a:spcPct val="150000"/>
              </a:lnSpc>
            </a:pPr>
            <a:endParaRPr lang="en-US" sz="3600" dirty="0"/>
          </a:p>
        </p:txBody>
      </p:sp>
    </p:spTree>
    <p:extLst>
      <p:ext uri="{BB962C8B-B14F-4D97-AF65-F5344CB8AC3E}">
        <p14:creationId xmlns:p14="http://schemas.microsoft.com/office/powerpoint/2010/main" val="158629979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AE532F-4857-4533-BDCC-569C33DCDBBA}"/>
              </a:ext>
            </a:extLst>
          </p:cNvPr>
          <p:cNvSpPr>
            <a:spLocks noGrp="1"/>
          </p:cNvSpPr>
          <p:nvPr>
            <p:ph type="title"/>
          </p:nvPr>
        </p:nvSpPr>
        <p:spPr>
          <a:xfrm>
            <a:off x="838200" y="365126"/>
            <a:ext cx="10515600" cy="754548"/>
          </a:xfrm>
        </p:spPr>
        <p:txBody>
          <a:bodyPr/>
          <a:lstStyle/>
          <a:p>
            <a:r>
              <a:rPr lang="en-US" sz="2400" b="1" dirty="0">
                <a:solidFill>
                  <a:srgbClr val="6C9A50"/>
                </a:solidFill>
                <a:effectLst/>
                <a:latin typeface="Times New Roman" panose="02020603050405020304" pitchFamily="18" charset="0"/>
                <a:ea typeface="Calibri" panose="020F0502020204030204" pitchFamily="34" charset="0"/>
                <a:cs typeface="Arial" panose="020B0604020202020204" pitchFamily="34" charset="0"/>
              </a:rPr>
              <a:t>Structure</a:t>
            </a:r>
            <a:endParaRPr lang="en-US" dirty="0"/>
          </a:p>
        </p:txBody>
      </p:sp>
      <p:sp>
        <p:nvSpPr>
          <p:cNvPr id="3" name="Content Placeholder 2">
            <a:extLst>
              <a:ext uri="{FF2B5EF4-FFF2-40B4-BE49-F238E27FC236}">
                <a16:creationId xmlns:a16="http://schemas.microsoft.com/office/drawing/2014/main" id="{377B3DF5-051A-4D4C-A851-91DFA94E3C4C}"/>
              </a:ext>
            </a:extLst>
          </p:cNvPr>
          <p:cNvSpPr>
            <a:spLocks noGrp="1"/>
          </p:cNvSpPr>
          <p:nvPr>
            <p:ph idx="1"/>
          </p:nvPr>
        </p:nvSpPr>
        <p:spPr>
          <a:xfrm>
            <a:off x="838200" y="1026367"/>
            <a:ext cx="10515600" cy="5719666"/>
          </a:xfrm>
        </p:spPr>
        <p:txBody>
          <a:bodyPr>
            <a:normAutofit/>
          </a:bodyPr>
          <a:lstStyle/>
          <a:p>
            <a:r>
              <a:rPr lang="en-US" sz="2000" dirty="0">
                <a:solidFill>
                  <a:srgbClr val="242021"/>
                </a:solidFill>
                <a:effectLst/>
                <a:latin typeface="Times New Roman" panose="02020603050405020304" pitchFamily="18" charset="0"/>
                <a:ea typeface="Calibri" panose="020F0502020204030204" pitchFamily="34" charset="0"/>
                <a:cs typeface="Arial" panose="020B0604020202020204" pitchFamily="34" charset="0"/>
              </a:rPr>
              <a:t>Class </a:t>
            </a:r>
            <a:r>
              <a:rPr lang="en-US" sz="2000" dirty="0" err="1">
                <a:solidFill>
                  <a:srgbClr val="242021"/>
                </a:solidFill>
                <a:effectLst/>
                <a:latin typeface="Times New Roman" panose="02020603050405020304" pitchFamily="18" charset="0"/>
                <a:ea typeface="Calibri" panose="020F0502020204030204" pitchFamily="34" charset="0"/>
                <a:cs typeface="Arial" panose="020B0604020202020204" pitchFamily="34" charset="0"/>
              </a:rPr>
              <a:t>Ia</a:t>
            </a:r>
            <a:r>
              <a:rPr lang="en-US" sz="2000" dirty="0">
                <a:solidFill>
                  <a:srgbClr val="242021"/>
                </a:solidFill>
                <a:effectLst/>
                <a:latin typeface="Times New Roman" panose="02020603050405020304" pitchFamily="18" charset="0"/>
                <a:ea typeface="Calibri" panose="020F0502020204030204" pitchFamily="34" charset="0"/>
                <a:cs typeface="Arial" panose="020B0604020202020204" pitchFamily="34" charset="0"/>
              </a:rPr>
              <a:t> molecules consist of </a:t>
            </a:r>
            <a:r>
              <a:rPr lang="en-US" sz="2000" dirty="0">
                <a:solidFill>
                  <a:srgbClr val="242021"/>
                </a:solidFill>
                <a:effectLst/>
                <a:highlight>
                  <a:srgbClr val="FFFF00"/>
                </a:highlight>
                <a:latin typeface="Times New Roman" panose="02020603050405020304" pitchFamily="18" charset="0"/>
                <a:ea typeface="Calibri" panose="020F0502020204030204" pitchFamily="34" charset="0"/>
                <a:cs typeface="Arial" panose="020B0604020202020204" pitchFamily="34" charset="0"/>
              </a:rPr>
              <a:t>two linked glycoprotein chains</a:t>
            </a:r>
            <a:r>
              <a:rPr lang="en-US" sz="2000" dirty="0">
                <a:solidFill>
                  <a:srgbClr val="242021"/>
                </a:solidFill>
                <a:effectLst/>
                <a:latin typeface="Times New Roman" panose="02020603050405020304" pitchFamily="18" charset="0"/>
                <a:ea typeface="Calibri" panose="020F0502020204030204" pitchFamily="34" charset="0"/>
                <a:cs typeface="Arial" panose="020B0604020202020204" pitchFamily="34" charset="0"/>
              </a:rPr>
              <a:t>. </a:t>
            </a:r>
          </a:p>
          <a:p>
            <a:r>
              <a:rPr lang="en-US" sz="2000" dirty="0">
                <a:solidFill>
                  <a:srgbClr val="242021"/>
                </a:solidFill>
                <a:effectLst/>
                <a:latin typeface="Times New Roman" panose="02020603050405020304" pitchFamily="18" charset="0"/>
                <a:ea typeface="Calibri" panose="020F0502020204030204" pitchFamily="34" charset="0"/>
                <a:cs typeface="Arial" panose="020B0604020202020204" pitchFamily="34" charset="0"/>
              </a:rPr>
              <a:t>An </a:t>
            </a:r>
            <a:r>
              <a:rPr lang="en-US" sz="2000" dirty="0">
                <a:solidFill>
                  <a:srgbClr val="FF0000"/>
                </a:solidFill>
                <a:effectLst/>
                <a:latin typeface="Times New Roman" panose="02020603050405020304" pitchFamily="18" charset="0"/>
                <a:ea typeface="Calibri" panose="020F0502020204030204" pitchFamily="34" charset="0"/>
                <a:cs typeface="Arial" panose="020B0604020202020204" pitchFamily="34" charset="0"/>
              </a:rPr>
              <a:t>α chain </a:t>
            </a:r>
            <a:r>
              <a:rPr lang="en-US" sz="2000" dirty="0">
                <a:solidFill>
                  <a:srgbClr val="242021"/>
                </a:solidFill>
                <a:effectLst/>
                <a:latin typeface="Times New Roman" panose="02020603050405020304" pitchFamily="18" charset="0"/>
                <a:ea typeface="Calibri" panose="020F0502020204030204" pitchFamily="34" charset="0"/>
                <a:cs typeface="Arial" panose="020B0604020202020204" pitchFamily="34" charset="0"/>
              </a:rPr>
              <a:t>(45 </a:t>
            </a:r>
            <a:r>
              <a:rPr lang="en-US" sz="2000" dirty="0" err="1">
                <a:solidFill>
                  <a:srgbClr val="242021"/>
                </a:solidFill>
                <a:effectLst/>
                <a:latin typeface="Times New Roman" panose="02020603050405020304" pitchFamily="18" charset="0"/>
                <a:ea typeface="Calibri" panose="020F0502020204030204" pitchFamily="34" charset="0"/>
                <a:cs typeface="Arial" panose="020B0604020202020204" pitchFamily="34" charset="0"/>
              </a:rPr>
              <a:t>kDa</a:t>
            </a:r>
            <a:r>
              <a:rPr lang="en-US" sz="2000" dirty="0">
                <a:solidFill>
                  <a:srgbClr val="242021"/>
                </a:solidFill>
                <a:effectLst/>
                <a:latin typeface="Times New Roman" panose="02020603050405020304" pitchFamily="18" charset="0"/>
                <a:ea typeface="Calibri" panose="020F0502020204030204" pitchFamily="34" charset="0"/>
                <a:cs typeface="Arial" panose="020B0604020202020204" pitchFamily="34" charset="0"/>
              </a:rPr>
              <a:t>) is associated with a much smaller chain called  </a:t>
            </a:r>
            <a:r>
              <a:rPr lang="en-US" sz="2000" dirty="0">
                <a:solidFill>
                  <a:srgbClr val="FF0000"/>
                </a:solidFill>
                <a:effectLst/>
                <a:latin typeface="Times New Roman" panose="02020603050405020304" pitchFamily="18" charset="0"/>
                <a:ea typeface="Calibri" panose="020F0502020204030204" pitchFamily="34" charset="0"/>
                <a:cs typeface="Arial" panose="020B0604020202020204" pitchFamily="34" charset="0"/>
              </a:rPr>
              <a:t>β2-microglobulin</a:t>
            </a:r>
            <a:r>
              <a:rPr lang="en-US" sz="2000" dirty="0">
                <a:solidFill>
                  <a:srgbClr val="242021"/>
                </a:solidFill>
                <a:effectLst/>
                <a:latin typeface="Times New Roman" panose="02020603050405020304" pitchFamily="18" charset="0"/>
                <a:ea typeface="Calibri" panose="020F0502020204030204" pitchFamily="34" charset="0"/>
                <a:cs typeface="Arial" panose="020B0604020202020204" pitchFamily="34" charset="0"/>
              </a:rPr>
              <a:t>  (β2M)  (12 </a:t>
            </a:r>
            <a:r>
              <a:rPr lang="en-US" sz="2000" dirty="0" err="1">
                <a:solidFill>
                  <a:srgbClr val="242021"/>
                </a:solidFill>
                <a:effectLst/>
                <a:latin typeface="Times New Roman" panose="02020603050405020304" pitchFamily="18" charset="0"/>
                <a:ea typeface="Calibri" panose="020F0502020204030204" pitchFamily="34" charset="0"/>
                <a:cs typeface="Arial" panose="020B0604020202020204" pitchFamily="34" charset="0"/>
              </a:rPr>
              <a:t>kDa</a:t>
            </a:r>
            <a:r>
              <a:rPr lang="en-US" sz="2000" dirty="0">
                <a:solidFill>
                  <a:srgbClr val="242021"/>
                </a:solidFill>
                <a:effectLst/>
                <a:latin typeface="Times New Roman" panose="02020603050405020304" pitchFamily="18" charset="0"/>
                <a:ea typeface="Calibri" panose="020F0502020204030204" pitchFamily="34" charset="0"/>
                <a:cs typeface="Arial" panose="020B0604020202020204" pitchFamily="34" charset="0"/>
              </a:rPr>
              <a:t>). </a:t>
            </a:r>
          </a:p>
          <a:p>
            <a:r>
              <a:rPr lang="en-US" sz="2000" dirty="0">
                <a:solidFill>
                  <a:srgbClr val="242021"/>
                </a:solidFill>
                <a:effectLst/>
                <a:latin typeface="Times New Roman" panose="02020603050405020304" pitchFamily="18" charset="0"/>
                <a:ea typeface="Calibri" panose="020F0502020204030204" pitchFamily="34" charset="0"/>
                <a:cs typeface="Arial" panose="020B0604020202020204" pitchFamily="34" charset="0"/>
              </a:rPr>
              <a:t> The  α  chain  is inserted in the cell membrane .</a:t>
            </a:r>
          </a:p>
          <a:p>
            <a:r>
              <a:rPr lang="en-US" sz="2000" dirty="0">
                <a:solidFill>
                  <a:srgbClr val="242021"/>
                </a:solidFill>
                <a:effectLst/>
                <a:latin typeface="Times New Roman" panose="02020603050405020304" pitchFamily="18" charset="0"/>
                <a:ea typeface="Calibri" panose="020F0502020204030204" pitchFamily="34" charset="0"/>
                <a:cs typeface="Arial" panose="020B0604020202020204" pitchFamily="34" charset="0"/>
              </a:rPr>
              <a:t> It consists of </a:t>
            </a:r>
            <a:r>
              <a:rPr lang="en-US" sz="2000" u="sng" dirty="0">
                <a:solidFill>
                  <a:srgbClr val="242021"/>
                </a:solidFill>
                <a:effectLst/>
                <a:latin typeface="Times New Roman" panose="02020603050405020304" pitchFamily="18" charset="0"/>
                <a:ea typeface="Calibri" panose="020F0502020204030204" pitchFamily="34" charset="0"/>
                <a:cs typeface="Arial" panose="020B0604020202020204" pitchFamily="34" charset="0"/>
              </a:rPr>
              <a:t>five domains</a:t>
            </a:r>
            <a:r>
              <a:rPr lang="en-US" sz="2000" dirty="0">
                <a:solidFill>
                  <a:srgbClr val="242021"/>
                </a:solidFill>
                <a:effectLst/>
                <a:latin typeface="Times New Roman" panose="02020603050405020304" pitchFamily="18" charset="0"/>
                <a:ea typeface="Calibri" panose="020F0502020204030204" pitchFamily="34" charset="0"/>
                <a:cs typeface="Arial" panose="020B0604020202020204" pitchFamily="34" charset="0"/>
              </a:rPr>
              <a:t>: three  </a:t>
            </a:r>
            <a:r>
              <a:rPr lang="en-US" sz="2000" dirty="0">
                <a:solidFill>
                  <a:srgbClr val="FF0000"/>
                </a:solidFill>
                <a:effectLst/>
                <a:latin typeface="Times New Roman" panose="02020603050405020304" pitchFamily="18" charset="0"/>
                <a:ea typeface="Calibri" panose="020F0502020204030204" pitchFamily="34" charset="0"/>
                <a:cs typeface="Arial" panose="020B0604020202020204" pitchFamily="34" charset="0"/>
              </a:rPr>
              <a:t>extracellular</a:t>
            </a:r>
            <a:r>
              <a:rPr lang="en-US" sz="2000" dirty="0">
                <a:solidFill>
                  <a:srgbClr val="242021"/>
                </a:solidFill>
                <a:effectLst/>
                <a:latin typeface="Times New Roman" panose="02020603050405020304" pitchFamily="18" charset="0"/>
                <a:ea typeface="Calibri" panose="020F0502020204030204" pitchFamily="34" charset="0"/>
                <a:cs typeface="Arial" panose="020B0604020202020204" pitchFamily="34" charset="0"/>
              </a:rPr>
              <a:t>  domains  called  α1,  α2,  and  α3, each about 100 amino acids long; a </a:t>
            </a:r>
            <a:r>
              <a:rPr lang="en-US" sz="2000" dirty="0">
                <a:solidFill>
                  <a:srgbClr val="FF0000"/>
                </a:solidFill>
                <a:effectLst/>
                <a:latin typeface="Times New Roman" panose="02020603050405020304" pitchFamily="18" charset="0"/>
                <a:ea typeface="Calibri" panose="020F0502020204030204" pitchFamily="34" charset="0"/>
                <a:cs typeface="Arial" panose="020B0604020202020204" pitchFamily="34" charset="0"/>
              </a:rPr>
              <a:t>transmembrane</a:t>
            </a:r>
            <a:r>
              <a:rPr lang="en-US" sz="2000" dirty="0">
                <a:solidFill>
                  <a:srgbClr val="242021"/>
                </a:solidFill>
                <a:effectLst/>
                <a:latin typeface="Times New Roman" panose="02020603050405020304" pitchFamily="18" charset="0"/>
                <a:ea typeface="Calibri" panose="020F0502020204030204" pitchFamily="34" charset="0"/>
                <a:cs typeface="Arial" panose="020B0604020202020204" pitchFamily="34" charset="0"/>
              </a:rPr>
              <a:t> domain; and a </a:t>
            </a:r>
            <a:r>
              <a:rPr lang="en-US" sz="2000" dirty="0">
                <a:solidFill>
                  <a:srgbClr val="FF0000"/>
                </a:solidFill>
                <a:effectLst/>
                <a:latin typeface="Times New Roman" panose="02020603050405020304" pitchFamily="18" charset="0"/>
                <a:ea typeface="Calibri" panose="020F0502020204030204" pitchFamily="34" charset="0"/>
                <a:cs typeface="Arial" panose="020B0604020202020204" pitchFamily="34" charset="0"/>
              </a:rPr>
              <a:t>cytoplasmic</a:t>
            </a:r>
            <a:r>
              <a:rPr lang="en-US" sz="2000" dirty="0">
                <a:solidFill>
                  <a:srgbClr val="242021"/>
                </a:solidFill>
                <a:effectLst/>
                <a:latin typeface="Times New Roman" panose="02020603050405020304" pitchFamily="18" charset="0"/>
                <a:ea typeface="Calibri" panose="020F0502020204030204" pitchFamily="34" charset="0"/>
                <a:cs typeface="Arial" panose="020B0604020202020204" pitchFamily="34" charset="0"/>
              </a:rPr>
              <a:t> domain.</a:t>
            </a:r>
          </a:p>
          <a:p>
            <a:r>
              <a:rPr lang="en-US" sz="2000" dirty="0">
                <a:solidFill>
                  <a:srgbClr val="242021"/>
                </a:solidFill>
                <a:effectLst/>
                <a:latin typeface="Times New Roman" panose="02020603050405020304" pitchFamily="18" charset="0"/>
                <a:ea typeface="Calibri" panose="020F0502020204030204" pitchFamily="34" charset="0"/>
                <a:cs typeface="Arial" panose="020B0604020202020204" pitchFamily="34" charset="0"/>
              </a:rPr>
              <a:t> The </a:t>
            </a:r>
            <a:r>
              <a:rPr lang="en-US" sz="2000" dirty="0">
                <a:solidFill>
                  <a:srgbClr val="242021"/>
                </a:solidFill>
                <a:effectLst/>
                <a:highlight>
                  <a:srgbClr val="FFFF00"/>
                </a:highlight>
                <a:latin typeface="Times New Roman" panose="02020603050405020304" pitchFamily="18" charset="0"/>
                <a:ea typeface="Calibri" panose="020F0502020204030204" pitchFamily="34" charset="0"/>
                <a:cs typeface="Arial" panose="020B0604020202020204" pitchFamily="34" charset="0"/>
              </a:rPr>
              <a:t>antigen-binding site </a:t>
            </a:r>
            <a:r>
              <a:rPr lang="en-US" sz="2000" dirty="0">
                <a:solidFill>
                  <a:srgbClr val="242021"/>
                </a:solidFill>
                <a:effectLst/>
                <a:latin typeface="Times New Roman" panose="02020603050405020304" pitchFamily="18" charset="0"/>
                <a:ea typeface="Calibri" panose="020F0502020204030204" pitchFamily="34" charset="0"/>
                <a:cs typeface="Arial" panose="020B0604020202020204" pitchFamily="34" charset="0"/>
              </a:rPr>
              <a:t>on these molecules is formed by the </a:t>
            </a:r>
            <a:r>
              <a:rPr lang="en-US" sz="2000" dirty="0">
                <a:solidFill>
                  <a:srgbClr val="242021"/>
                </a:solidFill>
                <a:effectLst/>
                <a:highlight>
                  <a:srgbClr val="FFFF00"/>
                </a:highlight>
                <a:latin typeface="Times New Roman" panose="02020603050405020304" pitchFamily="18" charset="0"/>
                <a:ea typeface="Calibri" panose="020F0502020204030204" pitchFamily="34" charset="0"/>
                <a:cs typeface="Arial" panose="020B0604020202020204" pitchFamily="34" charset="0"/>
              </a:rPr>
              <a:t>α1 and α2 </a:t>
            </a:r>
            <a:r>
              <a:rPr lang="en-US" sz="2000" dirty="0">
                <a:solidFill>
                  <a:srgbClr val="242021"/>
                </a:solidFill>
                <a:effectLst/>
                <a:latin typeface="Times New Roman" panose="02020603050405020304" pitchFamily="18" charset="0"/>
                <a:ea typeface="Calibri" panose="020F0502020204030204" pitchFamily="34" charset="0"/>
                <a:cs typeface="Arial" panose="020B0604020202020204" pitchFamily="34" charset="0"/>
              </a:rPr>
              <a:t>domains.</a:t>
            </a:r>
          </a:p>
          <a:p>
            <a:r>
              <a:rPr lang="en-US" sz="2000" dirty="0">
                <a:solidFill>
                  <a:srgbClr val="242021"/>
                </a:solidFill>
                <a:effectLst/>
                <a:latin typeface="Times New Roman" panose="02020603050405020304" pitchFamily="18" charset="0"/>
                <a:ea typeface="Calibri" panose="020F0502020204030204" pitchFamily="34" charset="0"/>
                <a:cs typeface="Arial" panose="020B0604020202020204" pitchFamily="34" charset="0"/>
              </a:rPr>
              <a:t> β2M consists of a </a:t>
            </a:r>
            <a:r>
              <a:rPr lang="en-US" sz="2000" u="sng" dirty="0">
                <a:solidFill>
                  <a:srgbClr val="242021"/>
                </a:solidFill>
                <a:effectLst/>
                <a:latin typeface="Times New Roman" panose="02020603050405020304" pitchFamily="18" charset="0"/>
                <a:ea typeface="Calibri" panose="020F0502020204030204" pitchFamily="34" charset="0"/>
                <a:cs typeface="Arial" panose="020B0604020202020204" pitchFamily="34" charset="0"/>
              </a:rPr>
              <a:t>single</a:t>
            </a:r>
            <a:r>
              <a:rPr lang="en-US" sz="2000" dirty="0">
                <a:solidFill>
                  <a:srgbClr val="242021"/>
                </a:solidFill>
                <a:effectLst/>
                <a:latin typeface="Times New Roman" panose="02020603050405020304" pitchFamily="18" charset="0"/>
                <a:ea typeface="Calibri" panose="020F0502020204030204" pitchFamily="34" charset="0"/>
                <a:cs typeface="Arial" panose="020B0604020202020204" pitchFamily="34" charset="0"/>
              </a:rPr>
              <a:t> domain and serves to </a:t>
            </a:r>
            <a:r>
              <a:rPr lang="en-US" sz="2000" dirty="0">
                <a:solidFill>
                  <a:srgbClr val="FF0000"/>
                </a:solidFill>
                <a:effectLst/>
                <a:latin typeface="Times New Roman" panose="02020603050405020304" pitchFamily="18" charset="0"/>
                <a:ea typeface="Calibri" panose="020F0502020204030204" pitchFamily="34" charset="0"/>
                <a:cs typeface="Arial" panose="020B0604020202020204" pitchFamily="34" charset="0"/>
              </a:rPr>
              <a:t>stabilize</a:t>
            </a:r>
            <a:r>
              <a:rPr lang="en-US" sz="2000" dirty="0">
                <a:solidFill>
                  <a:srgbClr val="242021"/>
                </a:solidFill>
                <a:effectLst/>
                <a:latin typeface="Times New Roman" panose="02020603050405020304" pitchFamily="18" charset="0"/>
                <a:ea typeface="Calibri" panose="020F0502020204030204" pitchFamily="34" charset="0"/>
                <a:cs typeface="Arial" panose="020B0604020202020204" pitchFamily="34" charset="0"/>
              </a:rPr>
              <a:t> the structure.</a:t>
            </a:r>
            <a:r>
              <a:rPr lang="en-US" sz="2000" b="0" i="0" dirty="0">
                <a:solidFill>
                  <a:srgbClr val="4D4D4F"/>
                </a:solidFill>
                <a:effectLst/>
                <a:latin typeface="Times New Roman" panose="02020603050405020304" pitchFamily="18" charset="0"/>
                <a:ea typeface="Calibri" panose="020F0502020204030204" pitchFamily="34" charset="0"/>
                <a:cs typeface="Arial" panose="020B0604020202020204" pitchFamily="34" charset="0"/>
              </a:rPr>
              <a:t> </a:t>
            </a:r>
          </a:p>
          <a:p>
            <a:r>
              <a:rPr lang="en-US" sz="2000" dirty="0">
                <a:solidFill>
                  <a:srgbClr val="242021"/>
                </a:solidFill>
                <a:effectLst/>
                <a:latin typeface="Times New Roman" panose="02020603050405020304" pitchFamily="18" charset="0"/>
                <a:ea typeface="Calibri" panose="020F0502020204030204" pitchFamily="34" charset="0"/>
                <a:cs typeface="Arial" panose="020B0604020202020204" pitchFamily="34" charset="0"/>
              </a:rPr>
              <a:t>The  α1  and  α2  domains  of  MHC  class  I  molecules  fold together to form an open-ended groove. A flat β sheet forms the floor of this groove, and its walls are formed by  two  α  helices. </a:t>
            </a:r>
          </a:p>
          <a:p>
            <a:r>
              <a:rPr lang="en-US" sz="2000" dirty="0">
                <a:solidFill>
                  <a:srgbClr val="242021"/>
                </a:solidFill>
                <a:effectLst/>
                <a:latin typeface="Times New Roman" panose="02020603050405020304" pitchFamily="18" charset="0"/>
                <a:ea typeface="Calibri" panose="020F0502020204030204" pitchFamily="34" charset="0"/>
                <a:cs typeface="Arial" panose="020B0604020202020204" pitchFamily="34" charset="0"/>
              </a:rPr>
              <a:t> This  groove  binds  antigenic peptides,  8  to  10  amino  acids  in  size.  The  variable  regions located along the walls of this groove determine its shape. </a:t>
            </a:r>
            <a:endParaRPr lang="en-US" sz="3200" dirty="0"/>
          </a:p>
        </p:txBody>
      </p:sp>
    </p:spTree>
    <p:extLst>
      <p:ext uri="{BB962C8B-B14F-4D97-AF65-F5344CB8AC3E}">
        <p14:creationId xmlns:p14="http://schemas.microsoft.com/office/powerpoint/2010/main" val="150434187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DBDF0D-1691-435F-BE4C-FE89C1FCC391}"/>
              </a:ext>
            </a:extLst>
          </p:cNvPr>
          <p:cNvSpPr>
            <a:spLocks noGrp="1"/>
          </p:cNvSpPr>
          <p:nvPr>
            <p:ph type="title"/>
          </p:nvPr>
        </p:nvSpPr>
        <p:spPr/>
        <p:txBody>
          <a:bodyPr/>
          <a:lstStyle/>
          <a:p>
            <a:r>
              <a:rPr lang="en-US" dirty="0"/>
              <a:t>.</a:t>
            </a:r>
          </a:p>
        </p:txBody>
      </p:sp>
      <p:sp>
        <p:nvSpPr>
          <p:cNvPr id="3" name="Content Placeholder 2">
            <a:extLst>
              <a:ext uri="{FF2B5EF4-FFF2-40B4-BE49-F238E27FC236}">
                <a16:creationId xmlns:a16="http://schemas.microsoft.com/office/drawing/2014/main" id="{DD1F52EE-9070-4D6D-AED3-A87B22637470}"/>
              </a:ext>
            </a:extLst>
          </p:cNvPr>
          <p:cNvSpPr>
            <a:spLocks noGrp="1"/>
          </p:cNvSpPr>
          <p:nvPr>
            <p:ph idx="1"/>
          </p:nvPr>
        </p:nvSpPr>
        <p:spPr/>
        <p:txBody>
          <a:bodyPr/>
          <a:lstStyle/>
          <a:p>
            <a:r>
              <a:rPr lang="en-US" dirty="0"/>
              <a:t>.</a:t>
            </a:r>
          </a:p>
        </p:txBody>
      </p:sp>
      <p:pic>
        <p:nvPicPr>
          <p:cNvPr id="4" name="Picture 3" descr="15 differences between MHC Class I and Class II (mhc i vs ii)">
            <a:extLst>
              <a:ext uri="{FF2B5EF4-FFF2-40B4-BE49-F238E27FC236}">
                <a16:creationId xmlns:a16="http://schemas.microsoft.com/office/drawing/2014/main" id="{3EDCFA8D-2132-45EC-AB56-4513D76327A3}"/>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1631302" y="523081"/>
            <a:ext cx="8229600" cy="5811838"/>
          </a:xfrm>
          <a:prstGeom prst="rect">
            <a:avLst/>
          </a:prstGeom>
          <a:noFill/>
          <a:ln>
            <a:noFill/>
          </a:ln>
        </p:spPr>
      </p:pic>
    </p:spTree>
    <p:extLst>
      <p:ext uri="{BB962C8B-B14F-4D97-AF65-F5344CB8AC3E}">
        <p14:creationId xmlns:p14="http://schemas.microsoft.com/office/powerpoint/2010/main" val="310898477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35C851-11B6-4155-828B-DC8FD828FE80}"/>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8684756F-A7F9-422C-9A90-DF5DF6DA4A8F}"/>
              </a:ext>
            </a:extLst>
          </p:cNvPr>
          <p:cNvSpPr>
            <a:spLocks noGrp="1"/>
          </p:cNvSpPr>
          <p:nvPr>
            <p:ph idx="1"/>
          </p:nvPr>
        </p:nvSpPr>
        <p:spPr/>
        <p:txBody>
          <a:bodyPr/>
          <a:lstStyle/>
          <a:p>
            <a:endParaRPr lang="en-US"/>
          </a:p>
        </p:txBody>
      </p:sp>
      <p:pic>
        <p:nvPicPr>
          <p:cNvPr id="4" name="Picture 3" descr="The Major Histocompatibility Complex | Veterian Key">
            <a:extLst>
              <a:ext uri="{FF2B5EF4-FFF2-40B4-BE49-F238E27FC236}">
                <a16:creationId xmlns:a16="http://schemas.microsoft.com/office/drawing/2014/main" id="{4B8D022A-26E8-4D19-AD63-EA08CD604BB9}"/>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4072890" y="1131570"/>
            <a:ext cx="4046220" cy="4594860"/>
          </a:xfrm>
          <a:prstGeom prst="rect">
            <a:avLst/>
          </a:prstGeom>
          <a:noFill/>
          <a:ln>
            <a:noFill/>
          </a:ln>
        </p:spPr>
      </p:pic>
    </p:spTree>
    <p:extLst>
      <p:ext uri="{BB962C8B-B14F-4D97-AF65-F5344CB8AC3E}">
        <p14:creationId xmlns:p14="http://schemas.microsoft.com/office/powerpoint/2010/main" val="293072223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E2ED80-E40E-405E-89B1-0EED6656B796}"/>
              </a:ext>
            </a:extLst>
          </p:cNvPr>
          <p:cNvSpPr>
            <a:spLocks noGrp="1"/>
          </p:cNvSpPr>
          <p:nvPr>
            <p:ph type="title"/>
          </p:nvPr>
        </p:nvSpPr>
        <p:spPr/>
        <p:txBody>
          <a:bodyPr>
            <a:normAutofit/>
          </a:bodyPr>
          <a:lstStyle/>
          <a:p>
            <a:r>
              <a:rPr lang="en-US" sz="2400" b="1" dirty="0">
                <a:solidFill>
                  <a:srgbClr val="6C9A50"/>
                </a:solidFill>
                <a:effectLst/>
                <a:latin typeface="Times New Roman" panose="02020603050405020304" pitchFamily="18" charset="0"/>
                <a:ea typeface="Calibri" panose="020F0502020204030204" pitchFamily="34" charset="0"/>
                <a:cs typeface="Arial" panose="020B0604020202020204" pitchFamily="34" charset="0"/>
              </a:rPr>
              <a:t>Gene Arrangement</a:t>
            </a:r>
            <a:endParaRPr lang="en-US" sz="5400" dirty="0"/>
          </a:p>
        </p:txBody>
      </p:sp>
      <p:sp>
        <p:nvSpPr>
          <p:cNvPr id="3" name="Content Placeholder 2">
            <a:extLst>
              <a:ext uri="{FF2B5EF4-FFF2-40B4-BE49-F238E27FC236}">
                <a16:creationId xmlns:a16="http://schemas.microsoft.com/office/drawing/2014/main" id="{5E0E3DC4-B65E-4117-9562-EA1319C29C69}"/>
              </a:ext>
            </a:extLst>
          </p:cNvPr>
          <p:cNvSpPr>
            <a:spLocks noGrp="1"/>
          </p:cNvSpPr>
          <p:nvPr>
            <p:ph idx="1"/>
          </p:nvPr>
        </p:nvSpPr>
        <p:spPr/>
        <p:txBody>
          <a:bodyPr>
            <a:normAutofit fontScale="92500" lnSpcReduction="20000"/>
          </a:bodyPr>
          <a:lstStyle/>
          <a:p>
            <a:pPr>
              <a:lnSpc>
                <a:spcPct val="150000"/>
              </a:lnSpc>
            </a:pPr>
            <a:r>
              <a:rPr lang="en-US" sz="2400" dirty="0">
                <a:solidFill>
                  <a:srgbClr val="242021"/>
                </a:solidFill>
                <a:effectLst/>
                <a:latin typeface="Times New Roman" panose="02020603050405020304" pitchFamily="18" charset="0"/>
                <a:ea typeface="Calibri" panose="020F0502020204030204" pitchFamily="34" charset="0"/>
                <a:cs typeface="Arial" panose="020B0604020202020204" pitchFamily="34" charset="0"/>
              </a:rPr>
              <a:t>The size of the MHC class I region varies among mammals.</a:t>
            </a:r>
          </a:p>
          <a:p>
            <a:pPr>
              <a:lnSpc>
                <a:spcPct val="150000"/>
              </a:lnSpc>
            </a:pPr>
            <a:r>
              <a:rPr lang="en-US" sz="2400" dirty="0">
                <a:solidFill>
                  <a:srgbClr val="242021"/>
                </a:solidFill>
                <a:effectLst/>
                <a:latin typeface="Times New Roman" panose="02020603050405020304" pitchFamily="18" charset="0"/>
                <a:ea typeface="Calibri" panose="020F0502020204030204" pitchFamily="34" charset="0"/>
                <a:cs typeface="Arial" panose="020B0604020202020204" pitchFamily="34" charset="0"/>
              </a:rPr>
              <a:t> Humans and rodents have the largest, and pigs have the smallest. </a:t>
            </a:r>
            <a:r>
              <a:rPr lang="en-US" sz="2400" b="0" i="0" dirty="0">
                <a:solidFill>
                  <a:srgbClr val="4D4D4F"/>
                </a:solidFill>
                <a:effectLst/>
                <a:latin typeface="Times New Roman" panose="02020603050405020304" pitchFamily="18" charset="0"/>
                <a:ea typeface="Calibri" panose="020F0502020204030204" pitchFamily="34" charset="0"/>
                <a:cs typeface="Arial" panose="020B0604020202020204" pitchFamily="34" charset="0"/>
              </a:rPr>
              <a:t> </a:t>
            </a:r>
          </a:p>
          <a:p>
            <a:pPr>
              <a:lnSpc>
                <a:spcPct val="150000"/>
              </a:lnSpc>
            </a:pPr>
            <a:r>
              <a:rPr lang="en-US" sz="2400" dirty="0">
                <a:solidFill>
                  <a:srgbClr val="242021"/>
                </a:solidFill>
                <a:effectLst/>
                <a:latin typeface="Times New Roman" panose="02020603050405020304" pitchFamily="18" charset="0"/>
                <a:ea typeface="Calibri" panose="020F0502020204030204" pitchFamily="34" charset="0"/>
                <a:cs typeface="Arial" panose="020B0604020202020204" pitchFamily="34" charset="0"/>
              </a:rPr>
              <a:t>The number of class </a:t>
            </a:r>
            <a:r>
              <a:rPr lang="en-US" sz="2400" dirty="0" err="1">
                <a:solidFill>
                  <a:srgbClr val="242021"/>
                </a:solidFill>
                <a:effectLst/>
                <a:latin typeface="Times New Roman" panose="02020603050405020304" pitchFamily="18" charset="0"/>
                <a:ea typeface="Calibri" panose="020F0502020204030204" pitchFamily="34" charset="0"/>
                <a:cs typeface="Arial" panose="020B0604020202020204" pitchFamily="34" charset="0"/>
              </a:rPr>
              <a:t>Ia</a:t>
            </a:r>
            <a:r>
              <a:rPr lang="en-US" sz="2400" dirty="0">
                <a:solidFill>
                  <a:srgbClr val="242021"/>
                </a:solidFill>
                <a:effectLst/>
                <a:latin typeface="Times New Roman" panose="02020603050405020304" pitchFamily="18" charset="0"/>
                <a:ea typeface="Calibri" panose="020F0502020204030204" pitchFamily="34" charset="0"/>
                <a:cs typeface="Arial" panose="020B0604020202020204" pitchFamily="34" charset="0"/>
              </a:rPr>
              <a:t> gene loci varies between mammals. </a:t>
            </a:r>
          </a:p>
          <a:p>
            <a:pPr>
              <a:lnSpc>
                <a:spcPct val="150000"/>
              </a:lnSpc>
            </a:pPr>
            <a:r>
              <a:rPr lang="en-US" sz="2400" dirty="0">
                <a:solidFill>
                  <a:srgbClr val="242021"/>
                </a:solidFill>
                <a:effectLst/>
                <a:latin typeface="Times New Roman" panose="02020603050405020304" pitchFamily="18" charset="0"/>
                <a:ea typeface="Calibri" panose="020F0502020204030204" pitchFamily="34" charset="0"/>
                <a:cs typeface="Arial" panose="020B0604020202020204" pitchFamily="34" charset="0"/>
              </a:rPr>
              <a:t>For  example,  rats  have  more  than  60,  mice  have  about  30, humans have 20, cattle have 13 to 15, and pigs have 11. </a:t>
            </a:r>
          </a:p>
          <a:p>
            <a:pPr>
              <a:lnSpc>
                <a:spcPct val="150000"/>
              </a:lnSpc>
            </a:pPr>
            <a:r>
              <a:rPr lang="en-US" sz="2400" dirty="0">
                <a:solidFill>
                  <a:srgbClr val="242021"/>
                </a:solidFill>
                <a:effectLst/>
                <a:latin typeface="Times New Roman" panose="02020603050405020304" pitchFamily="18" charset="0"/>
                <a:ea typeface="Calibri" panose="020F0502020204030204" pitchFamily="34" charset="0"/>
                <a:cs typeface="Arial" panose="020B0604020202020204" pitchFamily="34" charset="0"/>
              </a:rPr>
              <a:t>Not all these genes are </a:t>
            </a:r>
            <a:r>
              <a:rPr lang="en-US" sz="2400" u="sng" dirty="0">
                <a:solidFill>
                  <a:srgbClr val="242021"/>
                </a:solidFill>
                <a:effectLst/>
                <a:latin typeface="Times New Roman" panose="02020603050405020304" pitchFamily="18" charset="0"/>
                <a:ea typeface="Calibri" panose="020F0502020204030204" pitchFamily="34" charset="0"/>
                <a:cs typeface="Arial" panose="020B0604020202020204" pitchFamily="34" charset="0"/>
              </a:rPr>
              <a:t>functional</a:t>
            </a:r>
            <a:r>
              <a:rPr lang="en-US" sz="2400" dirty="0">
                <a:solidFill>
                  <a:srgbClr val="242021"/>
                </a:solidFill>
                <a:effectLst/>
                <a:latin typeface="Times New Roman" panose="02020603050405020304" pitchFamily="18" charset="0"/>
                <a:ea typeface="Calibri" panose="020F0502020204030204" pitchFamily="34" charset="0"/>
                <a:cs typeface="Arial" panose="020B0604020202020204" pitchFamily="34" charset="0"/>
              </a:rPr>
              <a:t>. For example, in mice, only two or three  class  I \genes are expressed.  The remainder are pseudogenes (defective genes that cannot be expressed). </a:t>
            </a:r>
            <a:endParaRPr lang="en-US" sz="2400" dirty="0">
              <a:effectLst/>
              <a:latin typeface="Calibri" panose="020F0502020204030204" pitchFamily="34" charset="0"/>
              <a:ea typeface="Calibri" panose="020F0502020204030204" pitchFamily="34" charset="0"/>
              <a:cs typeface="Arial" panose="020B0604020202020204" pitchFamily="34" charset="0"/>
            </a:endParaRPr>
          </a:p>
          <a:p>
            <a:pPr>
              <a:lnSpc>
                <a:spcPct val="150000"/>
              </a:lnSpc>
            </a:pPr>
            <a:endParaRPr lang="en-US" sz="3600" dirty="0"/>
          </a:p>
        </p:txBody>
      </p:sp>
    </p:spTree>
    <p:extLst>
      <p:ext uri="{BB962C8B-B14F-4D97-AF65-F5344CB8AC3E}">
        <p14:creationId xmlns:p14="http://schemas.microsoft.com/office/powerpoint/2010/main" val="45299071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382D0B-54ED-4E10-9360-E5B6284FDA03}"/>
              </a:ext>
            </a:extLst>
          </p:cNvPr>
          <p:cNvSpPr>
            <a:spLocks noGrp="1"/>
          </p:cNvSpPr>
          <p:nvPr>
            <p:ph type="title"/>
          </p:nvPr>
        </p:nvSpPr>
        <p:spPr/>
        <p:txBody>
          <a:bodyPr/>
          <a:lstStyle/>
          <a:p>
            <a:r>
              <a:rPr lang="en-US" sz="2800" b="1" dirty="0">
                <a:solidFill>
                  <a:srgbClr val="6C9A50"/>
                </a:solidFill>
                <a:effectLst/>
                <a:latin typeface="Times New Roman" panose="02020603050405020304" pitchFamily="18" charset="0"/>
                <a:ea typeface="Calibri" panose="020F0502020204030204" pitchFamily="34" charset="0"/>
                <a:cs typeface="Arial" panose="020B0604020202020204" pitchFamily="34" charset="0"/>
              </a:rPr>
              <a:t>Polymorphism</a:t>
            </a:r>
            <a:br>
              <a:rPr lang="en-US" sz="1800" dirty="0">
                <a:effectLst/>
                <a:latin typeface="Calibri" panose="020F0502020204030204" pitchFamily="34" charset="0"/>
                <a:ea typeface="Calibri" panose="020F0502020204030204" pitchFamily="34" charset="0"/>
                <a:cs typeface="Arial" panose="020B0604020202020204" pitchFamily="34" charset="0"/>
              </a:rPr>
            </a:br>
            <a:endParaRPr lang="en-US" dirty="0"/>
          </a:p>
        </p:txBody>
      </p:sp>
      <p:sp>
        <p:nvSpPr>
          <p:cNvPr id="3" name="Content Placeholder 2">
            <a:extLst>
              <a:ext uri="{FF2B5EF4-FFF2-40B4-BE49-F238E27FC236}">
                <a16:creationId xmlns:a16="http://schemas.microsoft.com/office/drawing/2014/main" id="{92D2F1AB-53B1-4CAC-A90F-F7924616F10B}"/>
              </a:ext>
            </a:extLst>
          </p:cNvPr>
          <p:cNvSpPr>
            <a:spLocks noGrp="1"/>
          </p:cNvSpPr>
          <p:nvPr>
            <p:ph idx="1"/>
          </p:nvPr>
        </p:nvSpPr>
        <p:spPr/>
        <p:txBody>
          <a:bodyPr>
            <a:normAutofit/>
          </a:bodyPr>
          <a:lstStyle/>
          <a:p>
            <a:pPr>
              <a:lnSpc>
                <a:spcPct val="150000"/>
              </a:lnSpc>
            </a:pPr>
            <a:r>
              <a:rPr lang="en-US" sz="2000" dirty="0">
                <a:solidFill>
                  <a:srgbClr val="242021"/>
                </a:solidFill>
                <a:effectLst/>
                <a:latin typeface="Times New Roman" panose="02020603050405020304" pitchFamily="18" charset="0"/>
                <a:ea typeface="Calibri" panose="020F0502020204030204" pitchFamily="34" charset="0"/>
                <a:cs typeface="Arial" panose="020B0604020202020204" pitchFamily="34" charset="0"/>
              </a:rPr>
              <a:t>Some class </a:t>
            </a:r>
            <a:r>
              <a:rPr lang="en-US" sz="2000" dirty="0" err="1">
                <a:solidFill>
                  <a:srgbClr val="242021"/>
                </a:solidFill>
                <a:effectLst/>
                <a:latin typeface="Times New Roman" panose="02020603050405020304" pitchFamily="18" charset="0"/>
                <a:ea typeface="Calibri" panose="020F0502020204030204" pitchFamily="34" charset="0"/>
                <a:cs typeface="Arial" panose="020B0604020202020204" pitchFamily="34" charset="0"/>
              </a:rPr>
              <a:t>Ia</a:t>
            </a:r>
            <a:r>
              <a:rPr lang="en-US" sz="2000" dirty="0">
                <a:solidFill>
                  <a:srgbClr val="242021"/>
                </a:solidFill>
                <a:effectLst/>
                <a:latin typeface="Times New Roman" panose="02020603050405020304" pitchFamily="18" charset="0"/>
                <a:ea typeface="Calibri" panose="020F0502020204030204" pitchFamily="34" charset="0"/>
                <a:cs typeface="Arial" panose="020B0604020202020204" pitchFamily="34" charset="0"/>
              </a:rPr>
              <a:t> loci encode proteins with very large numbers of alleles.</a:t>
            </a:r>
          </a:p>
          <a:p>
            <a:pPr>
              <a:lnSpc>
                <a:spcPct val="150000"/>
              </a:lnSpc>
            </a:pPr>
            <a:r>
              <a:rPr lang="en-US" sz="2000" dirty="0">
                <a:solidFill>
                  <a:srgbClr val="242021"/>
                </a:solidFill>
                <a:effectLst/>
                <a:latin typeface="Times New Roman" panose="02020603050405020304" pitchFamily="18" charset="0"/>
                <a:ea typeface="Calibri" panose="020F0502020204030204" pitchFamily="34" charset="0"/>
                <a:cs typeface="Arial" panose="020B0604020202020204" pitchFamily="34" charset="0"/>
              </a:rPr>
              <a:t> These allelic differences cause variations in the amino acid  sequences  of  the  α1  and  α2  domains. </a:t>
            </a:r>
          </a:p>
          <a:p>
            <a:pPr>
              <a:lnSpc>
                <a:spcPct val="150000"/>
              </a:lnSpc>
            </a:pPr>
            <a:r>
              <a:rPr lang="en-US" sz="2000" dirty="0">
                <a:solidFill>
                  <a:srgbClr val="242021"/>
                </a:solidFill>
                <a:effectLst/>
                <a:latin typeface="Times New Roman" panose="02020603050405020304" pitchFamily="18" charset="0"/>
                <a:ea typeface="Calibri" panose="020F0502020204030204" pitchFamily="34" charset="0"/>
                <a:cs typeface="Arial" panose="020B0604020202020204" pitchFamily="34" charset="0"/>
              </a:rPr>
              <a:t> This  variation  is called  polymorphism. </a:t>
            </a:r>
          </a:p>
          <a:p>
            <a:pPr>
              <a:lnSpc>
                <a:spcPct val="150000"/>
              </a:lnSpc>
            </a:pPr>
            <a:r>
              <a:rPr lang="en-US" sz="2000" dirty="0">
                <a:solidFill>
                  <a:srgbClr val="242021"/>
                </a:solidFill>
                <a:effectLst/>
                <a:latin typeface="Times New Roman" panose="02020603050405020304" pitchFamily="18" charset="0"/>
                <a:ea typeface="Calibri" panose="020F0502020204030204" pitchFamily="34" charset="0"/>
                <a:cs typeface="Arial" panose="020B0604020202020204" pitchFamily="34" charset="0"/>
              </a:rPr>
              <a:t>The amino acid variability in the α1 and α2 domains results from  variations  in  the  nucleotide  sequences  between  MHC alleles. </a:t>
            </a:r>
            <a:endParaRPr lang="en-US" sz="2000" dirty="0">
              <a:effectLst/>
              <a:latin typeface="Calibri" panose="020F0502020204030204" pitchFamily="34" charset="0"/>
              <a:ea typeface="Calibri" panose="020F0502020204030204" pitchFamily="34" charset="0"/>
              <a:cs typeface="Arial" panose="020B0604020202020204" pitchFamily="34" charset="0"/>
            </a:endParaRPr>
          </a:p>
          <a:p>
            <a:pPr>
              <a:lnSpc>
                <a:spcPct val="150000"/>
              </a:lnSpc>
            </a:pPr>
            <a:endParaRPr lang="en-US" sz="3200" dirty="0"/>
          </a:p>
        </p:txBody>
      </p:sp>
    </p:spTree>
    <p:extLst>
      <p:ext uri="{BB962C8B-B14F-4D97-AF65-F5344CB8AC3E}">
        <p14:creationId xmlns:p14="http://schemas.microsoft.com/office/powerpoint/2010/main" val="140648095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970F48-5F5E-4D9B-9CF1-E99E6F549426}"/>
              </a:ext>
            </a:extLst>
          </p:cNvPr>
          <p:cNvSpPr>
            <a:spLocks noGrp="1"/>
          </p:cNvSpPr>
          <p:nvPr>
            <p:ph type="title"/>
          </p:nvPr>
        </p:nvSpPr>
        <p:spPr/>
        <p:txBody>
          <a:bodyPr>
            <a:normAutofit/>
          </a:bodyPr>
          <a:lstStyle/>
          <a:p>
            <a:r>
              <a:rPr lang="en-US" sz="2000" dirty="0">
                <a:solidFill>
                  <a:srgbClr val="2D7495"/>
                </a:solidFill>
                <a:effectLst/>
                <a:latin typeface="Times New Roman" panose="02020603050405020304" pitchFamily="18" charset="0"/>
                <a:ea typeface="Calibri" panose="020F0502020204030204" pitchFamily="34" charset="0"/>
                <a:cs typeface="Arial" panose="020B0604020202020204" pitchFamily="34" charset="0"/>
              </a:rPr>
              <a:t>Nonpolymorphic MHC Class I Molecules</a:t>
            </a:r>
            <a:br>
              <a:rPr lang="en-US" sz="2000" dirty="0">
                <a:effectLst/>
                <a:latin typeface="Calibri" panose="020F0502020204030204" pitchFamily="34" charset="0"/>
                <a:ea typeface="Calibri" panose="020F0502020204030204" pitchFamily="34" charset="0"/>
                <a:cs typeface="Arial" panose="020B0604020202020204" pitchFamily="34" charset="0"/>
              </a:rPr>
            </a:br>
            <a:endParaRPr lang="en-US" sz="4800" dirty="0"/>
          </a:p>
        </p:txBody>
      </p:sp>
      <p:sp>
        <p:nvSpPr>
          <p:cNvPr id="3" name="Content Placeholder 2">
            <a:extLst>
              <a:ext uri="{FF2B5EF4-FFF2-40B4-BE49-F238E27FC236}">
                <a16:creationId xmlns:a16="http://schemas.microsoft.com/office/drawing/2014/main" id="{6F6BA27D-8F2F-45E1-BC53-468896276259}"/>
              </a:ext>
            </a:extLst>
          </p:cNvPr>
          <p:cNvSpPr>
            <a:spLocks noGrp="1"/>
          </p:cNvSpPr>
          <p:nvPr>
            <p:ph idx="1"/>
          </p:nvPr>
        </p:nvSpPr>
        <p:spPr/>
        <p:txBody>
          <a:bodyPr/>
          <a:lstStyle/>
          <a:p>
            <a:r>
              <a:rPr lang="en-US" sz="1800" dirty="0">
                <a:solidFill>
                  <a:srgbClr val="242021"/>
                </a:solidFill>
                <a:effectLst/>
                <a:latin typeface="Times New Roman" panose="02020603050405020304" pitchFamily="18" charset="0"/>
                <a:ea typeface="Calibri" panose="020F0502020204030204" pitchFamily="34" charset="0"/>
                <a:cs typeface="Arial" panose="020B0604020202020204" pitchFamily="34" charset="0"/>
              </a:rPr>
              <a:t>Mammalian  cells  also  express  many  nonpolymorphic  class  I molecules. Some are encoded by genes within the MHC class I  region,  others  by  genes  on  other  chromosomes. Class </a:t>
            </a:r>
            <a:r>
              <a:rPr lang="en-US" sz="1800" dirty="0" err="1">
                <a:solidFill>
                  <a:srgbClr val="242021"/>
                </a:solidFill>
                <a:effectLst/>
                <a:latin typeface="Times New Roman" panose="02020603050405020304" pitchFamily="18" charset="0"/>
                <a:ea typeface="Calibri" panose="020F0502020204030204" pitchFamily="34" charset="0"/>
                <a:cs typeface="Arial" panose="020B0604020202020204" pitchFamily="34" charset="0"/>
              </a:rPr>
              <a:t>Ib</a:t>
            </a:r>
            <a:r>
              <a:rPr lang="en-US" sz="1800" dirty="0">
                <a:solidFill>
                  <a:srgbClr val="242021"/>
                </a:solidFill>
                <a:effectLst/>
                <a:latin typeface="Times New Roman" panose="02020603050405020304" pitchFamily="18" charset="0"/>
                <a:ea typeface="Calibri" panose="020F0502020204030204" pitchFamily="34" charset="0"/>
                <a:cs typeface="Arial" panose="020B0604020202020204" pitchFamily="34" charset="0"/>
              </a:rPr>
              <a:t> molecules show reduced expression and tissue distribution compared with class </a:t>
            </a:r>
            <a:r>
              <a:rPr lang="en-US" sz="1800" dirty="0" err="1">
                <a:solidFill>
                  <a:srgbClr val="242021"/>
                </a:solidFill>
                <a:effectLst/>
                <a:latin typeface="Times New Roman" panose="02020603050405020304" pitchFamily="18" charset="0"/>
                <a:ea typeface="Calibri" panose="020F0502020204030204" pitchFamily="34" charset="0"/>
                <a:cs typeface="Arial" panose="020B0604020202020204" pitchFamily="34" charset="0"/>
              </a:rPr>
              <a:t>Ia</a:t>
            </a:r>
            <a:r>
              <a:rPr lang="en-US" sz="1800" dirty="0">
                <a:solidFill>
                  <a:srgbClr val="242021"/>
                </a:solidFill>
                <a:effectLst/>
                <a:latin typeface="Times New Roman" panose="02020603050405020304" pitchFamily="18" charset="0"/>
                <a:ea typeface="Calibri" panose="020F0502020204030204" pitchFamily="34" charset="0"/>
                <a:cs typeface="Arial" panose="020B0604020202020204" pitchFamily="34" charset="0"/>
              </a:rPr>
              <a:t> molecules but are part of the MHC  complex.  They  have  limited  polymorphism  and  their genes  probably  originated  from  class  </a:t>
            </a:r>
            <a:r>
              <a:rPr lang="en-US" sz="1800" dirty="0" err="1">
                <a:solidFill>
                  <a:srgbClr val="242021"/>
                </a:solidFill>
                <a:effectLst/>
                <a:latin typeface="Times New Roman" panose="02020603050405020304" pitchFamily="18" charset="0"/>
                <a:ea typeface="Calibri" panose="020F0502020204030204" pitchFamily="34" charset="0"/>
                <a:cs typeface="Arial" panose="020B0604020202020204" pitchFamily="34" charset="0"/>
              </a:rPr>
              <a:t>Ia</a:t>
            </a:r>
            <a:r>
              <a:rPr lang="en-US" sz="1800" dirty="0">
                <a:solidFill>
                  <a:srgbClr val="242021"/>
                </a:solidFill>
                <a:effectLst/>
                <a:latin typeface="Times New Roman" panose="02020603050405020304" pitchFamily="18" charset="0"/>
                <a:ea typeface="Calibri" panose="020F0502020204030204" pitchFamily="34" charset="0"/>
                <a:cs typeface="Arial" panose="020B0604020202020204" pitchFamily="34" charset="0"/>
              </a:rPr>
              <a:t>  precursors  by  gene duplication. </a:t>
            </a:r>
            <a:r>
              <a:rPr lang="en-US" sz="1800" b="0" i="0" dirty="0">
                <a:solidFill>
                  <a:srgbClr val="4D4D4F"/>
                </a:solidFill>
                <a:effectLst/>
                <a:latin typeface="Times New Roman" panose="02020603050405020304" pitchFamily="18" charset="0"/>
                <a:ea typeface="Calibri" panose="020F0502020204030204" pitchFamily="34" charset="0"/>
                <a:cs typeface="Arial" panose="020B0604020202020204" pitchFamily="34" charset="0"/>
              </a:rPr>
              <a:t> </a:t>
            </a:r>
            <a:r>
              <a:rPr lang="en-US" sz="1800" dirty="0">
                <a:solidFill>
                  <a:srgbClr val="242021"/>
                </a:solidFill>
                <a:effectLst/>
                <a:latin typeface="Times New Roman" panose="02020603050405020304" pitchFamily="18" charset="0"/>
                <a:ea typeface="Calibri" panose="020F0502020204030204" pitchFamily="34" charset="0"/>
                <a:cs typeface="Arial" panose="020B0604020202020204" pitchFamily="34" charset="0"/>
              </a:rPr>
              <a:t>These also consist of a membrane-bound α chain associated with β2-microglobulin, so their overall shape and antigen-binding groove are similar to those in MHC class </a:t>
            </a:r>
            <a:r>
              <a:rPr lang="en-US" sz="1800" dirty="0" err="1">
                <a:solidFill>
                  <a:srgbClr val="242021"/>
                </a:solidFill>
                <a:effectLst/>
                <a:latin typeface="Times New Roman" panose="02020603050405020304" pitchFamily="18" charset="0"/>
                <a:ea typeface="Calibri" panose="020F0502020204030204" pitchFamily="34" charset="0"/>
                <a:cs typeface="Arial" panose="020B0604020202020204" pitchFamily="34" charset="0"/>
              </a:rPr>
              <a:t>Ia</a:t>
            </a:r>
            <a:r>
              <a:rPr lang="en-US" sz="1800" dirty="0">
                <a:solidFill>
                  <a:srgbClr val="242021"/>
                </a:solidFill>
                <a:effectLst/>
                <a:latin typeface="Times New Roman" panose="02020603050405020304" pitchFamily="18" charset="0"/>
                <a:ea typeface="Calibri" panose="020F0502020204030204" pitchFamily="34" charset="0"/>
                <a:cs typeface="Arial" panose="020B0604020202020204" pitchFamily="34" charset="0"/>
              </a:rPr>
              <a:t> molecules. Since they are not polymorphic,  MHC  class  </a:t>
            </a:r>
            <a:r>
              <a:rPr lang="en-US" sz="1800" dirty="0" err="1">
                <a:solidFill>
                  <a:srgbClr val="242021"/>
                </a:solidFill>
                <a:effectLst/>
                <a:latin typeface="Times New Roman" panose="02020603050405020304" pitchFamily="18" charset="0"/>
                <a:ea typeface="Calibri" panose="020F0502020204030204" pitchFamily="34" charset="0"/>
                <a:cs typeface="Arial" panose="020B0604020202020204" pitchFamily="34" charset="0"/>
              </a:rPr>
              <a:t>Ib</a:t>
            </a:r>
            <a:r>
              <a:rPr lang="en-US" sz="1800" dirty="0">
                <a:solidFill>
                  <a:srgbClr val="242021"/>
                </a:solidFill>
                <a:effectLst/>
                <a:latin typeface="Times New Roman" panose="02020603050405020304" pitchFamily="18" charset="0"/>
                <a:ea typeface="Calibri" panose="020F0502020204030204" pitchFamily="34" charset="0"/>
                <a:cs typeface="Arial" panose="020B0604020202020204" pitchFamily="34" charset="0"/>
              </a:rPr>
              <a:t>  molecules  bind  a  limited  range  of ligands. Thus they are receptors for commonly encountered, microbial pathogen-associated molecular patterns (PAMPs). </a:t>
            </a:r>
            <a:endParaRPr lang="en-US" sz="1800" dirty="0">
              <a:effectLst/>
              <a:latin typeface="Calibri" panose="020F0502020204030204" pitchFamily="34" charset="0"/>
              <a:ea typeface="Calibri" panose="020F0502020204030204" pitchFamily="34" charset="0"/>
              <a:cs typeface="Arial" panose="020B0604020202020204" pitchFamily="34" charset="0"/>
            </a:endParaRPr>
          </a:p>
          <a:p>
            <a:endParaRPr lang="en-US" dirty="0"/>
          </a:p>
        </p:txBody>
      </p:sp>
    </p:spTree>
    <p:extLst>
      <p:ext uri="{BB962C8B-B14F-4D97-AF65-F5344CB8AC3E}">
        <p14:creationId xmlns:p14="http://schemas.microsoft.com/office/powerpoint/2010/main" val="380870054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FB70A1-6FAF-43D4-8EFC-F1983B4E0F02}"/>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EB281DAC-28B3-4F19-96B8-3144FD0421CA}"/>
              </a:ext>
            </a:extLst>
          </p:cNvPr>
          <p:cNvSpPr>
            <a:spLocks noGrp="1"/>
          </p:cNvSpPr>
          <p:nvPr>
            <p:ph idx="1"/>
          </p:nvPr>
        </p:nvSpPr>
        <p:spPr/>
        <p:txBody>
          <a:bodyPr/>
          <a:lstStyle/>
          <a:p>
            <a:pPr marL="0" marR="0" algn="just">
              <a:lnSpc>
                <a:spcPct val="150000"/>
              </a:lnSpc>
              <a:spcBef>
                <a:spcPts val="0"/>
              </a:spcBef>
              <a:spcAft>
                <a:spcPts val="800"/>
              </a:spcAft>
            </a:pPr>
            <a:r>
              <a:rPr lang="en-US" sz="1800" dirty="0">
                <a:solidFill>
                  <a:srgbClr val="242021"/>
                </a:solidFill>
                <a:effectLst/>
                <a:latin typeface="Times New Roman" panose="02020603050405020304" pitchFamily="18" charset="0"/>
                <a:ea typeface="Calibri" panose="020F0502020204030204" pitchFamily="34" charset="0"/>
                <a:cs typeface="Arial" panose="020B0604020202020204" pitchFamily="34" charset="0"/>
              </a:rPr>
              <a:t>Class </a:t>
            </a:r>
            <a:r>
              <a:rPr lang="en-US" sz="1800" dirty="0" err="1">
                <a:solidFill>
                  <a:srgbClr val="242021"/>
                </a:solidFill>
                <a:effectLst/>
                <a:latin typeface="Times New Roman" panose="02020603050405020304" pitchFamily="18" charset="0"/>
                <a:ea typeface="Calibri" panose="020F0502020204030204" pitchFamily="34" charset="0"/>
                <a:cs typeface="Arial" panose="020B0604020202020204" pitchFamily="34" charset="0"/>
              </a:rPr>
              <a:t>Ic</a:t>
            </a:r>
            <a:r>
              <a:rPr lang="en-US" sz="1800" dirty="0">
                <a:solidFill>
                  <a:srgbClr val="242021"/>
                </a:solidFill>
                <a:effectLst/>
                <a:latin typeface="Times New Roman" panose="02020603050405020304" pitchFamily="18" charset="0"/>
                <a:ea typeface="Calibri" panose="020F0502020204030204" pitchFamily="34" charset="0"/>
                <a:cs typeface="Arial" panose="020B0604020202020204" pitchFamily="34" charset="0"/>
              </a:rPr>
              <a:t> genes have limited polymorphism and are found within the MHC.  Their products include MICA and MICB, specialized  proteins  that  are  involved  in  signaling  to natural  killer  (NK)  cells  but  do  not  bind  antigenic peptides.</a:t>
            </a:r>
            <a:r>
              <a:rPr lang="en-US" sz="1800" b="0" i="0" dirty="0">
                <a:solidFill>
                  <a:srgbClr val="4D4D4F"/>
                </a:solidFill>
                <a:effectLst/>
                <a:latin typeface="Times New Roman" panose="02020603050405020304" pitchFamily="18" charset="0"/>
                <a:ea typeface="Calibri" panose="020F0502020204030204" pitchFamily="34" charset="0"/>
                <a:cs typeface="Arial" panose="020B0604020202020204" pitchFamily="34" charset="0"/>
              </a:rPr>
              <a:t> </a:t>
            </a:r>
            <a:endParaRPr lang="en-US" sz="1800" dirty="0">
              <a:effectLst/>
              <a:latin typeface="Calibri" panose="020F0502020204030204" pitchFamily="34" charset="0"/>
              <a:ea typeface="Calibri" panose="020F0502020204030204" pitchFamily="34" charset="0"/>
              <a:cs typeface="Arial" panose="020B0604020202020204" pitchFamily="34" charset="0"/>
            </a:endParaRPr>
          </a:p>
          <a:p>
            <a:pPr marL="0" marR="0" algn="just">
              <a:lnSpc>
                <a:spcPct val="150000"/>
              </a:lnSpc>
              <a:spcBef>
                <a:spcPts val="0"/>
              </a:spcBef>
              <a:spcAft>
                <a:spcPts val="800"/>
              </a:spcAft>
            </a:pPr>
            <a:r>
              <a:rPr lang="en-US" sz="1800" dirty="0">
                <a:solidFill>
                  <a:srgbClr val="242021"/>
                </a:solidFill>
                <a:effectLst/>
                <a:latin typeface="Times New Roman" panose="02020603050405020304" pitchFamily="18" charset="0"/>
                <a:ea typeface="Calibri" panose="020F0502020204030204" pitchFamily="34" charset="0"/>
                <a:cs typeface="Arial" panose="020B0604020202020204" pitchFamily="34" charset="0"/>
              </a:rPr>
              <a:t>Class Id genes are nonpolymorphic class I–related genes not located  on  the  MHC  chromosome.  Many  of  their  products contribute  to  innate  immunity  since  they  bind  PAMPs.  For example,  CD1  molecules  bind  bacterial  lipids.</a:t>
            </a:r>
            <a:endParaRPr lang="en-US" sz="1800" dirty="0">
              <a:effectLst/>
              <a:latin typeface="Calibri" panose="020F0502020204030204" pitchFamily="34" charset="0"/>
              <a:ea typeface="Calibri" panose="020F0502020204030204" pitchFamily="34" charset="0"/>
              <a:cs typeface="Arial" panose="020B0604020202020204" pitchFamily="34" charset="0"/>
            </a:endParaRPr>
          </a:p>
          <a:p>
            <a:endParaRPr lang="en-US" dirty="0"/>
          </a:p>
        </p:txBody>
      </p:sp>
    </p:spTree>
    <p:extLst>
      <p:ext uri="{BB962C8B-B14F-4D97-AF65-F5344CB8AC3E}">
        <p14:creationId xmlns:p14="http://schemas.microsoft.com/office/powerpoint/2010/main" val="393629327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76D8D2-76DD-41F7-9352-32BC3E936A32}"/>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834B6D6D-E0A5-427C-AE70-01C36BB0E50E}"/>
              </a:ext>
            </a:extLst>
          </p:cNvPr>
          <p:cNvSpPr>
            <a:spLocks noGrp="1"/>
          </p:cNvSpPr>
          <p:nvPr>
            <p:ph idx="1"/>
          </p:nvPr>
        </p:nvSpPr>
        <p:spPr/>
        <p:txBody>
          <a:bodyPr>
            <a:normAutofit/>
          </a:bodyPr>
          <a:lstStyle/>
          <a:p>
            <a:pPr>
              <a:lnSpc>
                <a:spcPct val="200000"/>
              </a:lnSpc>
            </a:pPr>
            <a:r>
              <a:rPr lang="en-US" sz="2400" dirty="0">
                <a:solidFill>
                  <a:srgbClr val="4D4D4F"/>
                </a:solidFill>
                <a:effectLst/>
                <a:latin typeface="Times New Roman" panose="02020603050405020304" pitchFamily="18" charset="0"/>
                <a:ea typeface="Calibri" panose="020F0502020204030204" pitchFamily="34" charset="0"/>
                <a:cs typeface="Arial" panose="020B0604020202020204" pitchFamily="34" charset="0"/>
              </a:rPr>
              <a:t>Antigen-presenting cells use receptors called MHC molecules to bind and present antigens. </a:t>
            </a:r>
          </a:p>
          <a:p>
            <a:pPr>
              <a:lnSpc>
                <a:spcPct val="200000"/>
              </a:lnSpc>
            </a:pPr>
            <a:r>
              <a:rPr lang="en-US" sz="2400" dirty="0">
                <a:solidFill>
                  <a:srgbClr val="4D4D4F"/>
                </a:solidFill>
                <a:effectLst/>
                <a:latin typeface="Times New Roman" panose="02020603050405020304" pitchFamily="18" charset="0"/>
                <a:ea typeface="Calibri" panose="020F0502020204030204" pitchFamily="34" charset="0"/>
                <a:cs typeface="Arial" panose="020B0604020202020204" pitchFamily="34" charset="0"/>
              </a:rPr>
              <a:t>These MHC molecules are responsible for determining </a:t>
            </a:r>
            <a:r>
              <a:rPr lang="en-US" sz="2400" u="sng" dirty="0">
                <a:solidFill>
                  <a:srgbClr val="4D4D4F"/>
                </a:solidFill>
                <a:effectLst/>
                <a:latin typeface="Times New Roman" panose="02020603050405020304" pitchFamily="18" charset="0"/>
                <a:ea typeface="Calibri" panose="020F0502020204030204" pitchFamily="34" charset="0"/>
                <a:cs typeface="Arial" panose="020B0604020202020204" pitchFamily="34" charset="0"/>
              </a:rPr>
              <a:t>if a molecule is </a:t>
            </a:r>
            <a:r>
              <a:rPr lang="en-US" sz="2400" u="sng" dirty="0" err="1">
                <a:solidFill>
                  <a:srgbClr val="4D4D4F"/>
                </a:solidFill>
                <a:effectLst/>
                <a:latin typeface="Times New Roman" panose="02020603050405020304" pitchFamily="18" charset="0"/>
                <a:ea typeface="Calibri" panose="020F0502020204030204" pitchFamily="34" charset="0"/>
                <a:cs typeface="Arial" panose="020B0604020202020204" pitchFamily="34" charset="0"/>
              </a:rPr>
              <a:t>histocompatible</a:t>
            </a:r>
            <a:r>
              <a:rPr lang="en-US" sz="2400" u="sng" dirty="0">
                <a:solidFill>
                  <a:srgbClr val="4D4D4F"/>
                </a:solidFill>
                <a:effectLst/>
                <a:latin typeface="Times New Roman" panose="02020603050405020304" pitchFamily="18" charset="0"/>
                <a:ea typeface="Calibri" panose="020F0502020204030204" pitchFamily="34" charset="0"/>
                <a:cs typeface="Arial" panose="020B0604020202020204" pitchFamily="34" charset="0"/>
              </a:rPr>
              <a:t> with the individual </a:t>
            </a:r>
            <a:r>
              <a:rPr lang="en-US" sz="2400" dirty="0">
                <a:solidFill>
                  <a:srgbClr val="4D4D4F"/>
                </a:solidFill>
                <a:effectLst/>
                <a:highlight>
                  <a:srgbClr val="FFFF00"/>
                </a:highlight>
                <a:latin typeface="Times New Roman" panose="02020603050405020304" pitchFamily="18" charset="0"/>
                <a:ea typeface="Calibri" panose="020F0502020204030204" pitchFamily="34" charset="0"/>
                <a:cs typeface="Arial" panose="020B0604020202020204" pitchFamily="34" charset="0"/>
              </a:rPr>
              <a:t>and</a:t>
            </a:r>
            <a:r>
              <a:rPr lang="en-US" sz="2400" dirty="0">
                <a:solidFill>
                  <a:srgbClr val="4D4D4F"/>
                </a:solidFill>
                <a:effectLst/>
                <a:latin typeface="Times New Roman" panose="02020603050405020304" pitchFamily="18" charset="0"/>
                <a:ea typeface="Calibri" panose="020F0502020204030204" pitchFamily="34" charset="0"/>
                <a:cs typeface="Arial" panose="020B0604020202020204" pitchFamily="34" charset="0"/>
              </a:rPr>
              <a:t> </a:t>
            </a:r>
            <a:r>
              <a:rPr lang="en-US" sz="2400" u="sng" dirty="0">
                <a:solidFill>
                  <a:srgbClr val="4D4D4F"/>
                </a:solidFill>
                <a:effectLst/>
                <a:latin typeface="Times New Roman" panose="02020603050405020304" pitchFamily="18" charset="0"/>
                <a:ea typeface="Calibri" panose="020F0502020204030204" pitchFamily="34" charset="0"/>
                <a:cs typeface="Arial" panose="020B0604020202020204" pitchFamily="34" charset="0"/>
              </a:rPr>
              <a:t>for initiating an immune response if it is foreign</a:t>
            </a:r>
            <a:r>
              <a:rPr lang="en-US" sz="2400" dirty="0">
                <a:solidFill>
                  <a:srgbClr val="000000"/>
                </a:solidFill>
                <a:effectLst/>
                <a:latin typeface="Times New Roman" panose="02020603050405020304" pitchFamily="18" charset="0"/>
                <a:ea typeface="Calibri" panose="020F0502020204030204" pitchFamily="34" charset="0"/>
                <a:cs typeface="Arial" panose="020B0604020202020204" pitchFamily="34" charset="0"/>
              </a:rPr>
              <a:t>.</a:t>
            </a:r>
            <a:endParaRPr lang="en-US" sz="2400" dirty="0">
              <a:effectLst/>
              <a:latin typeface="Calibri" panose="020F0502020204030204" pitchFamily="34" charset="0"/>
              <a:ea typeface="Calibri" panose="020F0502020204030204" pitchFamily="34" charset="0"/>
              <a:cs typeface="Arial" panose="020B0604020202020204" pitchFamily="34" charset="0"/>
            </a:endParaRPr>
          </a:p>
          <a:p>
            <a:pPr>
              <a:lnSpc>
                <a:spcPct val="200000"/>
              </a:lnSpc>
            </a:pPr>
            <a:endParaRPr lang="en-US" sz="3600" dirty="0"/>
          </a:p>
        </p:txBody>
      </p:sp>
    </p:spTree>
    <p:extLst>
      <p:ext uri="{BB962C8B-B14F-4D97-AF65-F5344CB8AC3E}">
        <p14:creationId xmlns:p14="http://schemas.microsoft.com/office/powerpoint/2010/main" val="115902705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1F5C83-D1FA-41B6-831C-361273311BD6}"/>
              </a:ext>
            </a:extLst>
          </p:cNvPr>
          <p:cNvSpPr>
            <a:spLocks noGrp="1"/>
          </p:cNvSpPr>
          <p:nvPr>
            <p:ph type="title"/>
          </p:nvPr>
        </p:nvSpPr>
        <p:spPr>
          <a:xfrm>
            <a:off x="838200" y="365126"/>
            <a:ext cx="10515600" cy="782540"/>
          </a:xfrm>
        </p:spPr>
        <p:txBody>
          <a:bodyPr>
            <a:normAutofit fontScale="90000"/>
          </a:bodyPr>
          <a:lstStyle/>
          <a:p>
            <a:r>
              <a:rPr lang="en-US" sz="2800" dirty="0">
                <a:solidFill>
                  <a:srgbClr val="FF0000"/>
                </a:solidFill>
                <a:effectLst/>
                <a:latin typeface="Times New Roman" panose="02020603050405020304" pitchFamily="18" charset="0"/>
                <a:ea typeface="Calibri" panose="020F0502020204030204" pitchFamily="34" charset="0"/>
                <a:cs typeface="Arial" panose="020B0604020202020204" pitchFamily="34" charset="0"/>
              </a:rPr>
              <a:t>MHC Class II Molecules</a:t>
            </a:r>
            <a:br>
              <a:rPr lang="en-US" sz="2800" dirty="0">
                <a:effectLst/>
                <a:latin typeface="Calibri" panose="020F0502020204030204" pitchFamily="34" charset="0"/>
                <a:ea typeface="Calibri" panose="020F0502020204030204" pitchFamily="34" charset="0"/>
                <a:cs typeface="Arial" panose="020B0604020202020204" pitchFamily="34" charset="0"/>
              </a:rPr>
            </a:br>
            <a:endParaRPr lang="en-US" sz="6000" dirty="0"/>
          </a:p>
        </p:txBody>
      </p:sp>
      <p:sp>
        <p:nvSpPr>
          <p:cNvPr id="3" name="Content Placeholder 2">
            <a:extLst>
              <a:ext uri="{FF2B5EF4-FFF2-40B4-BE49-F238E27FC236}">
                <a16:creationId xmlns:a16="http://schemas.microsoft.com/office/drawing/2014/main" id="{71FB80A3-5B5B-4006-B91C-B888F114FF59}"/>
              </a:ext>
            </a:extLst>
          </p:cNvPr>
          <p:cNvSpPr>
            <a:spLocks noGrp="1"/>
          </p:cNvSpPr>
          <p:nvPr>
            <p:ph idx="1"/>
          </p:nvPr>
        </p:nvSpPr>
        <p:spPr>
          <a:xfrm>
            <a:off x="838200" y="1287624"/>
            <a:ext cx="10515600" cy="4889339"/>
          </a:xfrm>
        </p:spPr>
        <p:txBody>
          <a:bodyPr>
            <a:normAutofit lnSpcReduction="10000"/>
          </a:bodyPr>
          <a:lstStyle/>
          <a:p>
            <a:r>
              <a:rPr lang="en-US" sz="2400" dirty="0">
                <a:solidFill>
                  <a:srgbClr val="242021"/>
                </a:solidFill>
                <a:effectLst/>
                <a:latin typeface="Times New Roman" panose="02020603050405020304" pitchFamily="18" charset="0"/>
                <a:ea typeface="Calibri" panose="020F0502020204030204" pitchFamily="34" charset="0"/>
                <a:cs typeface="Arial" panose="020B0604020202020204" pitchFamily="34" charset="0"/>
              </a:rPr>
              <a:t>Mammals differ in their expression of MHC class II molecules. </a:t>
            </a:r>
            <a:br>
              <a:rPr lang="en-US" sz="2400" dirty="0">
                <a:solidFill>
                  <a:srgbClr val="242021"/>
                </a:solidFill>
                <a:effectLst/>
                <a:latin typeface="Times New Roman" panose="02020603050405020304" pitchFamily="18" charset="0"/>
                <a:ea typeface="Calibri" panose="020F0502020204030204" pitchFamily="34" charset="0"/>
                <a:cs typeface="Arial" panose="020B0604020202020204" pitchFamily="34" charset="0"/>
              </a:rPr>
            </a:br>
            <a:r>
              <a:rPr lang="en-US" sz="2400" dirty="0">
                <a:solidFill>
                  <a:srgbClr val="242021"/>
                </a:solidFill>
                <a:effectLst/>
                <a:latin typeface="Times New Roman" panose="02020603050405020304" pitchFamily="18" charset="0"/>
                <a:ea typeface="Calibri" panose="020F0502020204030204" pitchFamily="34" charset="0"/>
                <a:cs typeface="Arial" panose="020B0604020202020204" pitchFamily="34" charset="0"/>
              </a:rPr>
              <a:t>In  rodents,  they  are  restricted  to  the  professional antigen- presenting cells (dendritic cells, macrophages, and B cells) but can be induced on T cells, keratinocytes, and vascular endothelial cells. Resting mouse T cells do not express MHC class II molecules, </a:t>
            </a:r>
          </a:p>
          <a:p>
            <a:r>
              <a:rPr lang="en-US" sz="2400" dirty="0">
                <a:solidFill>
                  <a:srgbClr val="242021"/>
                </a:solidFill>
                <a:effectLst/>
                <a:latin typeface="Times New Roman" panose="02020603050405020304" pitchFamily="18" charset="0"/>
                <a:ea typeface="Calibri" panose="020F0502020204030204" pitchFamily="34" charset="0"/>
                <a:cs typeface="Arial" panose="020B0604020202020204" pitchFamily="34" charset="0"/>
              </a:rPr>
              <a:t>but in pigs, dogs, cats, mink, and horses, the MHC class  II  molecules  are  constitutively  expressed  on  nearly  all resting adult T cells. </a:t>
            </a:r>
          </a:p>
          <a:p>
            <a:r>
              <a:rPr lang="en-US" sz="2400" dirty="0">
                <a:solidFill>
                  <a:srgbClr val="242021"/>
                </a:solidFill>
                <a:effectLst/>
                <a:latin typeface="Times New Roman" panose="02020603050405020304" pitchFamily="18" charset="0"/>
                <a:ea typeface="Calibri" panose="020F0502020204030204" pitchFamily="34" charset="0"/>
                <a:cs typeface="Arial" panose="020B0604020202020204" pitchFamily="34" charset="0"/>
              </a:rPr>
              <a:t>In cattle, most MHC class II molecules are expressed only on B cells and activated T cells. In pigs, resting T cells express MHC class II molecules at about the same level as macrophages. </a:t>
            </a:r>
          </a:p>
          <a:p>
            <a:r>
              <a:rPr lang="en-US" sz="2400" dirty="0">
                <a:solidFill>
                  <a:srgbClr val="242021"/>
                </a:solidFill>
                <a:effectLst/>
                <a:latin typeface="Times New Roman" panose="02020603050405020304" pitchFamily="18" charset="0"/>
                <a:ea typeface="Calibri" panose="020F0502020204030204" pitchFamily="34" charset="0"/>
                <a:cs typeface="Arial" panose="020B0604020202020204" pitchFamily="34" charset="0"/>
              </a:rPr>
              <a:t>In </a:t>
            </a:r>
            <a:r>
              <a:rPr lang="en-US" sz="2400" u="sng" dirty="0">
                <a:solidFill>
                  <a:srgbClr val="242021"/>
                </a:solidFill>
                <a:effectLst/>
                <a:latin typeface="Times New Roman" panose="02020603050405020304" pitchFamily="18" charset="0"/>
                <a:ea typeface="Calibri" panose="020F0502020204030204" pitchFamily="34" charset="0"/>
                <a:cs typeface="Arial" panose="020B0604020202020204" pitchFamily="34" charset="0"/>
              </a:rPr>
              <a:t>humans and pigs</a:t>
            </a:r>
            <a:r>
              <a:rPr lang="en-US" sz="2400" dirty="0">
                <a:solidFill>
                  <a:srgbClr val="242021"/>
                </a:solidFill>
                <a:effectLst/>
                <a:latin typeface="Times New Roman" panose="02020603050405020304" pitchFamily="18" charset="0"/>
                <a:ea typeface="Calibri" panose="020F0502020204030204" pitchFamily="34" charset="0"/>
                <a:cs typeface="Arial" panose="020B0604020202020204" pitchFamily="34" charset="0"/>
              </a:rPr>
              <a:t>, MHC class II molecules are expressed on </a:t>
            </a:r>
            <a:r>
              <a:rPr lang="en-US" sz="2400" dirty="0">
                <a:solidFill>
                  <a:srgbClr val="242021"/>
                </a:solidFill>
                <a:effectLst/>
                <a:highlight>
                  <a:srgbClr val="FFFF00"/>
                </a:highlight>
                <a:latin typeface="Times New Roman" panose="02020603050405020304" pitchFamily="18" charset="0"/>
                <a:ea typeface="Calibri" panose="020F0502020204030204" pitchFamily="34" charset="0"/>
                <a:cs typeface="Arial" panose="020B0604020202020204" pitchFamily="34" charset="0"/>
              </a:rPr>
              <a:t>renal vascular endothelium an glomeruli</a:t>
            </a:r>
            <a:r>
              <a:rPr lang="en-US" sz="2400" dirty="0">
                <a:solidFill>
                  <a:srgbClr val="242021"/>
                </a:solidFill>
                <a:effectLst/>
                <a:latin typeface="Times New Roman" panose="02020603050405020304" pitchFamily="18" charset="0"/>
                <a:ea typeface="Calibri" panose="020F0502020204030204" pitchFamily="34" charset="0"/>
                <a:cs typeface="Arial" panose="020B0604020202020204" pitchFamily="34" charset="0"/>
              </a:rPr>
              <a:t>—a fact of significance in kidney graft rejection. </a:t>
            </a:r>
            <a:endParaRPr lang="en-US" sz="3600" dirty="0"/>
          </a:p>
        </p:txBody>
      </p:sp>
    </p:spTree>
    <p:extLst>
      <p:ext uri="{BB962C8B-B14F-4D97-AF65-F5344CB8AC3E}">
        <p14:creationId xmlns:p14="http://schemas.microsoft.com/office/powerpoint/2010/main" val="22684644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47349D-5910-4C73-B8EA-002C1AA92745}"/>
              </a:ext>
            </a:extLst>
          </p:cNvPr>
          <p:cNvSpPr>
            <a:spLocks noGrp="1"/>
          </p:cNvSpPr>
          <p:nvPr>
            <p:ph type="title"/>
          </p:nvPr>
        </p:nvSpPr>
        <p:spPr/>
        <p:txBody>
          <a:bodyPr/>
          <a:lstStyle/>
          <a:p>
            <a:r>
              <a:rPr lang="en-US" sz="2800" b="1" dirty="0">
                <a:solidFill>
                  <a:srgbClr val="6C9A50"/>
                </a:solidFill>
                <a:effectLst/>
                <a:latin typeface="Times New Roman" panose="02020603050405020304" pitchFamily="18" charset="0"/>
                <a:ea typeface="Calibri" panose="020F0502020204030204" pitchFamily="34" charset="0"/>
              </a:rPr>
              <a:t>Structure</a:t>
            </a:r>
            <a:endParaRPr lang="en-US" dirty="0"/>
          </a:p>
        </p:txBody>
      </p:sp>
      <p:sp>
        <p:nvSpPr>
          <p:cNvPr id="3" name="Content Placeholder 2">
            <a:extLst>
              <a:ext uri="{FF2B5EF4-FFF2-40B4-BE49-F238E27FC236}">
                <a16:creationId xmlns:a16="http://schemas.microsoft.com/office/drawing/2014/main" id="{BE692FA9-05A6-4E39-BFD5-540ED2AEC585}"/>
              </a:ext>
            </a:extLst>
          </p:cNvPr>
          <p:cNvSpPr>
            <a:spLocks noGrp="1"/>
          </p:cNvSpPr>
          <p:nvPr>
            <p:ph idx="1"/>
          </p:nvPr>
        </p:nvSpPr>
        <p:spPr/>
        <p:txBody>
          <a:bodyPr>
            <a:normAutofit/>
          </a:bodyPr>
          <a:lstStyle/>
          <a:p>
            <a:pPr>
              <a:lnSpc>
                <a:spcPct val="150000"/>
              </a:lnSpc>
            </a:pPr>
            <a:r>
              <a:rPr lang="en-US" sz="2400" dirty="0">
                <a:solidFill>
                  <a:srgbClr val="242021"/>
                </a:solidFill>
                <a:effectLst/>
                <a:latin typeface="Times New Roman" panose="02020603050405020304" pitchFamily="18" charset="0"/>
                <a:ea typeface="Calibri" panose="020F0502020204030204" pitchFamily="34" charset="0"/>
              </a:rPr>
              <a:t>MHC class II molecules consist of two chains called</a:t>
            </a:r>
            <a:r>
              <a:rPr lang="en-US" sz="2400" dirty="0">
                <a:solidFill>
                  <a:srgbClr val="242021"/>
                </a:solidFill>
                <a:effectLst/>
                <a:highlight>
                  <a:srgbClr val="FFFF00"/>
                </a:highlight>
                <a:latin typeface="Times New Roman" panose="02020603050405020304" pitchFamily="18" charset="0"/>
                <a:ea typeface="Calibri" panose="020F0502020204030204" pitchFamily="34" charset="0"/>
              </a:rPr>
              <a:t> α and β. </a:t>
            </a:r>
          </a:p>
          <a:p>
            <a:pPr>
              <a:lnSpc>
                <a:spcPct val="150000"/>
              </a:lnSpc>
            </a:pPr>
            <a:r>
              <a:rPr lang="en-US" sz="2400" dirty="0">
                <a:solidFill>
                  <a:srgbClr val="242021"/>
                </a:solidFill>
                <a:effectLst/>
                <a:latin typeface="Times New Roman" panose="02020603050405020304" pitchFamily="18" charset="0"/>
                <a:ea typeface="Calibri" panose="020F0502020204030204" pitchFamily="34" charset="0"/>
              </a:rPr>
              <a:t>Each chain has two </a:t>
            </a:r>
            <a:r>
              <a:rPr lang="en-US" sz="2400" u="sng" dirty="0">
                <a:solidFill>
                  <a:srgbClr val="242021"/>
                </a:solidFill>
                <a:effectLst/>
                <a:latin typeface="Times New Roman" panose="02020603050405020304" pitchFamily="18" charset="0"/>
                <a:ea typeface="Calibri" panose="020F0502020204030204" pitchFamily="34" charset="0"/>
              </a:rPr>
              <a:t>extracellular domains </a:t>
            </a:r>
            <a:r>
              <a:rPr lang="en-US" sz="2400" dirty="0">
                <a:solidFill>
                  <a:srgbClr val="242021"/>
                </a:solidFill>
                <a:effectLst/>
                <a:latin typeface="Times New Roman" panose="02020603050405020304" pitchFamily="18" charset="0"/>
                <a:ea typeface="Calibri" panose="020F0502020204030204" pitchFamily="34" charset="0"/>
              </a:rPr>
              <a:t>(one constant and one variable), a connecting peptide, a </a:t>
            </a:r>
            <a:r>
              <a:rPr lang="en-US" sz="2400" u="sng" dirty="0">
                <a:solidFill>
                  <a:srgbClr val="242021"/>
                </a:solidFill>
                <a:effectLst/>
                <a:latin typeface="Times New Roman" panose="02020603050405020304" pitchFamily="18" charset="0"/>
                <a:ea typeface="Calibri" panose="020F0502020204030204" pitchFamily="34" charset="0"/>
              </a:rPr>
              <a:t>transmembrane</a:t>
            </a:r>
            <a:r>
              <a:rPr lang="en-US" sz="2400" dirty="0">
                <a:solidFill>
                  <a:srgbClr val="242021"/>
                </a:solidFill>
                <a:effectLst/>
                <a:latin typeface="Times New Roman" panose="02020603050405020304" pitchFamily="18" charset="0"/>
                <a:ea typeface="Calibri" panose="020F0502020204030204" pitchFamily="34" charset="0"/>
              </a:rPr>
              <a:t> domain, and a </a:t>
            </a:r>
            <a:r>
              <a:rPr lang="en-US" sz="2400" u="sng" dirty="0">
                <a:solidFill>
                  <a:srgbClr val="242021"/>
                </a:solidFill>
                <a:effectLst/>
                <a:latin typeface="Times New Roman" panose="02020603050405020304" pitchFamily="18" charset="0"/>
                <a:ea typeface="Calibri" panose="020F0502020204030204" pitchFamily="34" charset="0"/>
              </a:rPr>
              <a:t>cytoplasmic</a:t>
            </a:r>
            <a:r>
              <a:rPr lang="en-US" sz="2400" dirty="0">
                <a:solidFill>
                  <a:srgbClr val="242021"/>
                </a:solidFill>
                <a:effectLst/>
                <a:latin typeface="Times New Roman" panose="02020603050405020304" pitchFamily="18" charset="0"/>
                <a:ea typeface="Calibri" panose="020F0502020204030204" pitchFamily="34" charset="0"/>
              </a:rPr>
              <a:t> domain</a:t>
            </a:r>
            <a:endParaRPr lang="en-US" sz="3600" dirty="0"/>
          </a:p>
        </p:txBody>
      </p:sp>
    </p:spTree>
    <p:extLst>
      <p:ext uri="{BB962C8B-B14F-4D97-AF65-F5344CB8AC3E}">
        <p14:creationId xmlns:p14="http://schemas.microsoft.com/office/powerpoint/2010/main" val="209644145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0903D5-9FCD-45A3-B57A-83BA2AB5A7C8}"/>
              </a:ext>
            </a:extLst>
          </p:cNvPr>
          <p:cNvSpPr>
            <a:spLocks noGrp="1"/>
          </p:cNvSpPr>
          <p:nvPr>
            <p:ph type="title"/>
          </p:nvPr>
        </p:nvSpPr>
        <p:spPr/>
        <p:txBody>
          <a:bodyPr/>
          <a:lstStyle/>
          <a:p>
            <a:r>
              <a:rPr lang="en-US" dirty="0"/>
              <a:t>.</a:t>
            </a:r>
          </a:p>
        </p:txBody>
      </p:sp>
      <p:pic>
        <p:nvPicPr>
          <p:cNvPr id="4" name="Content Placeholder 3" descr="The Major Histocompatibility Complex | Veterian Key">
            <a:extLst>
              <a:ext uri="{FF2B5EF4-FFF2-40B4-BE49-F238E27FC236}">
                <a16:creationId xmlns:a16="http://schemas.microsoft.com/office/drawing/2014/main" id="{96F70C8F-FE6E-46F6-9616-DACAE41E3C46}"/>
              </a:ext>
            </a:extLst>
          </p:cNvPr>
          <p:cNvPicPr>
            <a:picLocks noGrp="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2071395" y="867747"/>
            <a:ext cx="7399175" cy="4529531"/>
          </a:xfrm>
          <a:prstGeom prst="rect">
            <a:avLst/>
          </a:prstGeom>
          <a:noFill/>
          <a:ln>
            <a:noFill/>
          </a:ln>
        </p:spPr>
      </p:pic>
    </p:spTree>
    <p:extLst>
      <p:ext uri="{BB962C8B-B14F-4D97-AF65-F5344CB8AC3E}">
        <p14:creationId xmlns:p14="http://schemas.microsoft.com/office/powerpoint/2010/main" val="45299091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6C057A-6E0A-4D88-93E7-49D462D0459E}"/>
              </a:ext>
            </a:extLst>
          </p:cNvPr>
          <p:cNvSpPr>
            <a:spLocks noGrp="1"/>
          </p:cNvSpPr>
          <p:nvPr>
            <p:ph type="title"/>
          </p:nvPr>
        </p:nvSpPr>
        <p:spPr/>
        <p:txBody>
          <a:bodyPr/>
          <a:lstStyle/>
          <a:p>
            <a:r>
              <a:rPr lang="en-US" sz="4400" b="1" dirty="0">
                <a:solidFill>
                  <a:srgbClr val="6C9A50"/>
                </a:solidFill>
                <a:effectLst/>
                <a:latin typeface="Times New Roman" panose="02020603050405020304" pitchFamily="18" charset="0"/>
                <a:ea typeface="Calibri" panose="020F0502020204030204" pitchFamily="34" charset="0"/>
                <a:cs typeface="Arial" panose="020B0604020202020204" pitchFamily="34" charset="0"/>
              </a:rPr>
              <a:t>Gene Arrangement</a:t>
            </a:r>
            <a:endParaRPr lang="en-US" dirty="0"/>
          </a:p>
        </p:txBody>
      </p:sp>
      <p:sp>
        <p:nvSpPr>
          <p:cNvPr id="3" name="Content Placeholder 2">
            <a:extLst>
              <a:ext uri="{FF2B5EF4-FFF2-40B4-BE49-F238E27FC236}">
                <a16:creationId xmlns:a16="http://schemas.microsoft.com/office/drawing/2014/main" id="{715E81A0-AA9E-4672-A14B-4AB85673F03A}"/>
              </a:ext>
            </a:extLst>
          </p:cNvPr>
          <p:cNvSpPr>
            <a:spLocks noGrp="1"/>
          </p:cNvSpPr>
          <p:nvPr>
            <p:ph idx="1"/>
          </p:nvPr>
        </p:nvSpPr>
        <p:spPr/>
        <p:txBody>
          <a:bodyPr>
            <a:normAutofit/>
          </a:bodyPr>
          <a:lstStyle/>
          <a:p>
            <a:pPr>
              <a:lnSpc>
                <a:spcPct val="150000"/>
              </a:lnSpc>
            </a:pPr>
            <a:r>
              <a:rPr lang="en-US" sz="2400" dirty="0">
                <a:solidFill>
                  <a:srgbClr val="242021"/>
                </a:solidFill>
                <a:effectLst/>
                <a:latin typeface="Times New Roman" panose="02020603050405020304" pitchFamily="18" charset="0"/>
                <a:ea typeface="Calibri" panose="020F0502020204030204" pitchFamily="34" charset="0"/>
                <a:cs typeface="Arial" panose="020B0604020202020204" pitchFamily="34" charset="0"/>
              </a:rPr>
              <a:t>A “complete” MHC class II region contains three paired loci. </a:t>
            </a:r>
          </a:p>
          <a:p>
            <a:pPr>
              <a:lnSpc>
                <a:spcPct val="150000"/>
              </a:lnSpc>
            </a:pPr>
            <a:r>
              <a:rPr lang="en-US" sz="2400" dirty="0">
                <a:solidFill>
                  <a:srgbClr val="242021"/>
                </a:solidFill>
                <a:effectLst/>
                <a:latin typeface="Times New Roman" panose="02020603050405020304" pitchFamily="18" charset="0"/>
                <a:ea typeface="Calibri" panose="020F0502020204030204" pitchFamily="34" charset="0"/>
                <a:cs typeface="Arial" panose="020B0604020202020204" pitchFamily="34" charset="0"/>
              </a:rPr>
              <a:t>In primates, these are </a:t>
            </a:r>
            <a:r>
              <a:rPr lang="en-US" sz="2400" u="sng" dirty="0">
                <a:solidFill>
                  <a:srgbClr val="242021"/>
                </a:solidFill>
                <a:effectLst/>
                <a:highlight>
                  <a:srgbClr val="FFFF00"/>
                </a:highlight>
                <a:latin typeface="Times New Roman" panose="02020603050405020304" pitchFamily="18" charset="0"/>
                <a:ea typeface="Calibri" panose="020F0502020204030204" pitchFamily="34" charset="0"/>
                <a:cs typeface="Arial" panose="020B0604020202020204" pitchFamily="34" charset="0"/>
              </a:rPr>
              <a:t>DPA</a:t>
            </a:r>
            <a:r>
              <a:rPr lang="en-US" sz="2400" dirty="0">
                <a:solidFill>
                  <a:srgbClr val="242021"/>
                </a:solidFill>
                <a:effectLst/>
                <a:highlight>
                  <a:srgbClr val="FFFF00"/>
                </a:highlight>
                <a:latin typeface="Times New Roman" panose="02020603050405020304" pitchFamily="18" charset="0"/>
                <a:ea typeface="Calibri" panose="020F0502020204030204" pitchFamily="34" charset="0"/>
                <a:cs typeface="Arial" panose="020B0604020202020204" pitchFamily="34" charset="0"/>
              </a:rPr>
              <a:t> and DPB, </a:t>
            </a:r>
            <a:r>
              <a:rPr lang="en-US" sz="2400" dirty="0">
                <a:solidFill>
                  <a:srgbClr val="242021"/>
                </a:solidFill>
                <a:effectLst/>
                <a:highlight>
                  <a:srgbClr val="00FF00"/>
                </a:highlight>
                <a:latin typeface="Times New Roman" panose="02020603050405020304" pitchFamily="18" charset="0"/>
                <a:ea typeface="Calibri" panose="020F0502020204030204" pitchFamily="34" charset="0"/>
                <a:cs typeface="Arial" panose="020B0604020202020204" pitchFamily="34" charset="0"/>
              </a:rPr>
              <a:t>DQA and DQB</a:t>
            </a:r>
            <a:r>
              <a:rPr lang="en-US" sz="2400" dirty="0">
                <a:solidFill>
                  <a:srgbClr val="242021"/>
                </a:solidFill>
                <a:effectLst/>
                <a:latin typeface="Times New Roman" panose="02020603050405020304" pitchFamily="18" charset="0"/>
                <a:ea typeface="Calibri" panose="020F0502020204030204" pitchFamily="34" charset="0"/>
                <a:cs typeface="Arial" panose="020B0604020202020204" pitchFamily="34" charset="0"/>
              </a:rPr>
              <a:t>, and </a:t>
            </a:r>
            <a:r>
              <a:rPr lang="en-US" sz="2400" dirty="0">
                <a:solidFill>
                  <a:srgbClr val="242021"/>
                </a:solidFill>
                <a:effectLst/>
                <a:highlight>
                  <a:srgbClr val="00FFFF"/>
                </a:highlight>
                <a:latin typeface="Times New Roman" panose="02020603050405020304" pitchFamily="18" charset="0"/>
                <a:ea typeface="Calibri" panose="020F0502020204030204" pitchFamily="34" charset="0"/>
                <a:cs typeface="Arial" panose="020B0604020202020204" pitchFamily="34" charset="0"/>
              </a:rPr>
              <a:t>DRA and DRB. </a:t>
            </a:r>
          </a:p>
          <a:p>
            <a:pPr>
              <a:lnSpc>
                <a:spcPct val="150000"/>
              </a:lnSpc>
            </a:pPr>
            <a:r>
              <a:rPr lang="en-US" sz="2400" dirty="0">
                <a:solidFill>
                  <a:srgbClr val="242021"/>
                </a:solidFill>
                <a:effectLst/>
                <a:latin typeface="Times New Roman" panose="02020603050405020304" pitchFamily="18" charset="0"/>
                <a:ea typeface="Calibri" panose="020F0502020204030204" pitchFamily="34" charset="0"/>
                <a:cs typeface="Arial" panose="020B0604020202020204" pitchFamily="34" charset="0"/>
              </a:rPr>
              <a:t>(The genes for the α chains are designated A, and the genes for the β chains are called B.) </a:t>
            </a:r>
          </a:p>
          <a:p>
            <a:pPr>
              <a:lnSpc>
                <a:spcPct val="150000"/>
              </a:lnSpc>
            </a:pPr>
            <a:r>
              <a:rPr lang="en-US" sz="2400" dirty="0">
                <a:solidFill>
                  <a:srgbClr val="242021"/>
                </a:solidFill>
                <a:effectLst/>
                <a:latin typeface="Times New Roman" panose="02020603050405020304" pitchFamily="18" charset="0"/>
                <a:ea typeface="Calibri" panose="020F0502020204030204" pitchFamily="34" charset="0"/>
                <a:cs typeface="Arial" panose="020B0604020202020204" pitchFamily="34" charset="0"/>
              </a:rPr>
              <a:t>Some of these genes are polymorphic.  </a:t>
            </a:r>
            <a:endParaRPr lang="en-US" sz="2400" dirty="0">
              <a:effectLst/>
              <a:latin typeface="Calibri" panose="020F0502020204030204" pitchFamily="34" charset="0"/>
              <a:ea typeface="Calibri" panose="020F0502020204030204" pitchFamily="34" charset="0"/>
              <a:cs typeface="Arial" panose="020B0604020202020204" pitchFamily="34" charset="0"/>
            </a:endParaRPr>
          </a:p>
          <a:p>
            <a:pPr>
              <a:lnSpc>
                <a:spcPct val="150000"/>
              </a:lnSpc>
            </a:pPr>
            <a:endParaRPr lang="en-US" sz="3600" dirty="0"/>
          </a:p>
        </p:txBody>
      </p:sp>
    </p:spTree>
    <p:extLst>
      <p:ext uri="{BB962C8B-B14F-4D97-AF65-F5344CB8AC3E}">
        <p14:creationId xmlns:p14="http://schemas.microsoft.com/office/powerpoint/2010/main" val="373473077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D4D3D1-6A32-4454-BC52-7B07B944C686}"/>
              </a:ext>
            </a:extLst>
          </p:cNvPr>
          <p:cNvSpPr>
            <a:spLocks noGrp="1"/>
          </p:cNvSpPr>
          <p:nvPr>
            <p:ph type="title"/>
          </p:nvPr>
        </p:nvSpPr>
        <p:spPr/>
        <p:txBody>
          <a:bodyPr/>
          <a:lstStyle/>
          <a:p>
            <a:r>
              <a:rPr lang="en-US" sz="4400" b="1" dirty="0">
                <a:solidFill>
                  <a:srgbClr val="6C9A50"/>
                </a:solidFill>
                <a:effectLst/>
                <a:latin typeface="Times New Roman" panose="02020603050405020304" pitchFamily="18" charset="0"/>
                <a:ea typeface="Calibri" panose="020F0502020204030204" pitchFamily="34" charset="0"/>
                <a:cs typeface="Arial" panose="020B0604020202020204" pitchFamily="34" charset="0"/>
              </a:rPr>
              <a:t>Polymorphism</a:t>
            </a:r>
            <a:br>
              <a:rPr lang="en-US" sz="4400" dirty="0">
                <a:effectLst/>
                <a:latin typeface="Calibri" panose="020F0502020204030204" pitchFamily="34" charset="0"/>
                <a:ea typeface="Calibri" panose="020F0502020204030204" pitchFamily="34" charset="0"/>
                <a:cs typeface="Arial" panose="020B0604020202020204" pitchFamily="34" charset="0"/>
              </a:rPr>
            </a:br>
            <a:endParaRPr lang="en-US" dirty="0"/>
          </a:p>
        </p:txBody>
      </p:sp>
      <p:sp>
        <p:nvSpPr>
          <p:cNvPr id="3" name="Content Placeholder 2">
            <a:extLst>
              <a:ext uri="{FF2B5EF4-FFF2-40B4-BE49-F238E27FC236}">
                <a16:creationId xmlns:a16="http://schemas.microsoft.com/office/drawing/2014/main" id="{16FE47BD-A2B8-4CAF-8E98-5BF178F37961}"/>
              </a:ext>
            </a:extLst>
          </p:cNvPr>
          <p:cNvSpPr>
            <a:spLocks noGrp="1"/>
          </p:cNvSpPr>
          <p:nvPr>
            <p:ph idx="1"/>
          </p:nvPr>
        </p:nvSpPr>
        <p:spPr/>
        <p:txBody>
          <a:bodyPr>
            <a:normAutofit fontScale="92500" lnSpcReduction="10000"/>
          </a:bodyPr>
          <a:lstStyle/>
          <a:p>
            <a:pPr marL="0" marR="0">
              <a:lnSpc>
                <a:spcPct val="150000"/>
              </a:lnSpc>
              <a:spcBef>
                <a:spcPts val="0"/>
              </a:spcBef>
              <a:spcAft>
                <a:spcPts val="800"/>
              </a:spcAft>
            </a:pPr>
            <a:r>
              <a:rPr lang="en-US" sz="2000" dirty="0">
                <a:solidFill>
                  <a:srgbClr val="242021"/>
                </a:solidFill>
                <a:effectLst/>
                <a:latin typeface="Times New Roman" panose="02020603050405020304" pitchFamily="18" charset="0"/>
                <a:ea typeface="Calibri" panose="020F0502020204030204" pitchFamily="34" charset="0"/>
                <a:cs typeface="Arial" panose="020B0604020202020204" pitchFamily="34" charset="0"/>
              </a:rPr>
              <a:t>MHC class II proteins have an </a:t>
            </a:r>
            <a:r>
              <a:rPr lang="en-US" sz="2000" dirty="0">
                <a:solidFill>
                  <a:srgbClr val="FF0000"/>
                </a:solidFill>
                <a:effectLst/>
                <a:latin typeface="Times New Roman" panose="02020603050405020304" pitchFamily="18" charset="0"/>
                <a:ea typeface="Calibri" panose="020F0502020204030204" pitchFamily="34" charset="0"/>
                <a:cs typeface="Arial" panose="020B0604020202020204" pitchFamily="34" charset="0"/>
              </a:rPr>
              <a:t>antigen-binding groove</a:t>
            </a:r>
            <a:r>
              <a:rPr lang="en-US" sz="2000" dirty="0">
                <a:solidFill>
                  <a:srgbClr val="242021"/>
                </a:solidFill>
                <a:effectLst/>
                <a:latin typeface="Times New Roman" panose="02020603050405020304" pitchFamily="18" charset="0"/>
                <a:ea typeface="Calibri" panose="020F0502020204030204" pitchFamily="34" charset="0"/>
                <a:cs typeface="Arial" panose="020B0604020202020204" pitchFamily="34" charset="0"/>
              </a:rPr>
              <a:t> formed by their </a:t>
            </a:r>
            <a:r>
              <a:rPr lang="en-US" sz="2000" u="sng" dirty="0">
                <a:solidFill>
                  <a:srgbClr val="242021"/>
                </a:solidFill>
                <a:effectLst/>
                <a:latin typeface="Times New Roman" panose="02020603050405020304" pitchFamily="18" charset="0"/>
                <a:ea typeface="Calibri" panose="020F0502020204030204" pitchFamily="34" charset="0"/>
                <a:cs typeface="Arial" panose="020B0604020202020204" pitchFamily="34" charset="0"/>
              </a:rPr>
              <a:t>α1 and β1 </a:t>
            </a:r>
            <a:r>
              <a:rPr lang="en-US" sz="2000" dirty="0">
                <a:solidFill>
                  <a:srgbClr val="242021"/>
                </a:solidFill>
                <a:effectLst/>
                <a:latin typeface="Times New Roman" panose="02020603050405020304" pitchFamily="18" charset="0"/>
                <a:ea typeface="Calibri" panose="020F0502020204030204" pitchFamily="34" charset="0"/>
                <a:cs typeface="Arial" panose="020B0604020202020204" pitchFamily="34" charset="0"/>
              </a:rPr>
              <a:t>domains. </a:t>
            </a:r>
          </a:p>
          <a:p>
            <a:pPr marL="0" marR="0">
              <a:lnSpc>
                <a:spcPct val="150000"/>
              </a:lnSpc>
              <a:spcBef>
                <a:spcPts val="0"/>
              </a:spcBef>
              <a:spcAft>
                <a:spcPts val="800"/>
              </a:spcAft>
            </a:pPr>
            <a:r>
              <a:rPr lang="en-US" sz="2000" dirty="0">
                <a:solidFill>
                  <a:srgbClr val="242021"/>
                </a:solidFill>
                <a:effectLst/>
                <a:latin typeface="Times New Roman" panose="02020603050405020304" pitchFamily="18" charset="0"/>
                <a:ea typeface="Calibri" panose="020F0502020204030204" pitchFamily="34" charset="0"/>
                <a:cs typeface="Arial" panose="020B0604020202020204" pitchFamily="34" charset="0"/>
              </a:rPr>
              <a:t>Its </a:t>
            </a:r>
            <a:r>
              <a:rPr lang="en-US" sz="2000" u="sng" dirty="0">
                <a:solidFill>
                  <a:srgbClr val="242021"/>
                </a:solidFill>
                <a:effectLst/>
                <a:latin typeface="Times New Roman" panose="02020603050405020304" pitchFamily="18" charset="0"/>
                <a:ea typeface="Calibri" panose="020F0502020204030204" pitchFamily="34" charset="0"/>
                <a:cs typeface="Arial" panose="020B0604020202020204" pitchFamily="34" charset="0"/>
              </a:rPr>
              <a:t>walls</a:t>
            </a:r>
            <a:r>
              <a:rPr lang="en-US" sz="2000" dirty="0">
                <a:solidFill>
                  <a:srgbClr val="242021"/>
                </a:solidFill>
                <a:effectLst/>
                <a:latin typeface="Times New Roman" panose="02020603050405020304" pitchFamily="18" charset="0"/>
                <a:ea typeface="Calibri" panose="020F0502020204030204" pitchFamily="34" charset="0"/>
                <a:cs typeface="Arial" panose="020B0604020202020204" pitchFamily="34" charset="0"/>
              </a:rPr>
              <a:t> are formed by two parallel </a:t>
            </a:r>
            <a:r>
              <a:rPr lang="en-US" sz="2000" u="sng" dirty="0">
                <a:solidFill>
                  <a:srgbClr val="242021"/>
                </a:solidFill>
                <a:effectLst/>
                <a:latin typeface="Times New Roman" panose="02020603050405020304" pitchFamily="18" charset="0"/>
                <a:ea typeface="Calibri" panose="020F0502020204030204" pitchFamily="34" charset="0"/>
                <a:cs typeface="Arial" panose="020B0604020202020204" pitchFamily="34" charset="0"/>
              </a:rPr>
              <a:t>α helices</a:t>
            </a:r>
            <a:r>
              <a:rPr lang="en-US" sz="2000" dirty="0">
                <a:solidFill>
                  <a:srgbClr val="242021"/>
                </a:solidFill>
                <a:effectLst/>
                <a:latin typeface="Times New Roman" panose="02020603050405020304" pitchFamily="18" charset="0"/>
                <a:ea typeface="Calibri" panose="020F0502020204030204" pitchFamily="34" charset="0"/>
                <a:cs typeface="Arial" panose="020B0604020202020204" pitchFamily="34" charset="0"/>
              </a:rPr>
              <a:t>, and its floor consists of a </a:t>
            </a:r>
            <a:r>
              <a:rPr lang="en-US" sz="2000" u="sng" dirty="0">
                <a:solidFill>
                  <a:srgbClr val="242021"/>
                </a:solidFill>
                <a:effectLst/>
                <a:latin typeface="Times New Roman" panose="02020603050405020304" pitchFamily="18" charset="0"/>
                <a:ea typeface="Calibri" panose="020F0502020204030204" pitchFamily="34" charset="0"/>
                <a:cs typeface="Arial" panose="020B0604020202020204" pitchFamily="34" charset="0"/>
              </a:rPr>
              <a:t>β sheet.</a:t>
            </a:r>
          </a:p>
          <a:p>
            <a:pPr marL="0" marR="0">
              <a:lnSpc>
                <a:spcPct val="150000"/>
              </a:lnSpc>
              <a:spcBef>
                <a:spcPts val="0"/>
              </a:spcBef>
              <a:spcAft>
                <a:spcPts val="800"/>
              </a:spcAft>
            </a:pPr>
            <a:r>
              <a:rPr lang="en-US" sz="2000" dirty="0">
                <a:solidFill>
                  <a:srgbClr val="242021"/>
                </a:solidFill>
                <a:effectLst/>
                <a:latin typeface="Times New Roman" panose="02020603050405020304" pitchFamily="18" charset="0"/>
                <a:ea typeface="Calibri" panose="020F0502020204030204" pitchFamily="34" charset="0"/>
                <a:cs typeface="Arial" panose="020B0604020202020204" pitchFamily="34" charset="0"/>
              </a:rPr>
              <a:t> Gene polymorphism results in variations in the amino acids forming the sides of the groove.</a:t>
            </a:r>
          </a:p>
          <a:p>
            <a:pPr marL="0" marR="0">
              <a:lnSpc>
                <a:spcPct val="150000"/>
              </a:lnSpc>
              <a:spcBef>
                <a:spcPts val="0"/>
              </a:spcBef>
              <a:spcAft>
                <a:spcPts val="800"/>
              </a:spcAft>
            </a:pPr>
            <a:r>
              <a:rPr lang="en-US" sz="2000" dirty="0">
                <a:solidFill>
                  <a:srgbClr val="242021"/>
                </a:solidFill>
                <a:effectLst/>
                <a:latin typeface="Times New Roman" panose="02020603050405020304" pitchFamily="18" charset="0"/>
                <a:ea typeface="Calibri" panose="020F0502020204030204" pitchFamily="34" charset="0"/>
                <a:cs typeface="Arial" panose="020B0604020202020204" pitchFamily="34" charset="0"/>
              </a:rPr>
              <a:t> These variations are generated in the same way as class </a:t>
            </a:r>
            <a:r>
              <a:rPr lang="en-US" sz="2000" dirty="0" err="1">
                <a:solidFill>
                  <a:srgbClr val="242021"/>
                </a:solidFill>
                <a:effectLst/>
                <a:latin typeface="Times New Roman" panose="02020603050405020304" pitchFamily="18" charset="0"/>
                <a:ea typeface="Calibri" panose="020F0502020204030204" pitchFamily="34" charset="0"/>
                <a:cs typeface="Arial" panose="020B0604020202020204" pitchFamily="34" charset="0"/>
              </a:rPr>
              <a:t>Ia</a:t>
            </a:r>
            <a:r>
              <a:rPr lang="en-US" sz="2000" dirty="0">
                <a:solidFill>
                  <a:srgbClr val="242021"/>
                </a:solidFill>
                <a:effectLst/>
                <a:latin typeface="Times New Roman" panose="02020603050405020304" pitchFamily="18" charset="0"/>
                <a:ea typeface="Calibri" panose="020F0502020204030204" pitchFamily="34" charset="0"/>
                <a:cs typeface="Arial" panose="020B0604020202020204" pitchFamily="34" charset="0"/>
              </a:rPr>
              <a:t> molecules. </a:t>
            </a:r>
          </a:p>
          <a:p>
            <a:pPr marL="0" marR="0">
              <a:lnSpc>
                <a:spcPct val="150000"/>
              </a:lnSpc>
              <a:spcBef>
                <a:spcPts val="0"/>
              </a:spcBef>
              <a:spcAft>
                <a:spcPts val="800"/>
              </a:spcAft>
            </a:pPr>
            <a:r>
              <a:rPr lang="en-US" sz="2000" dirty="0">
                <a:solidFill>
                  <a:srgbClr val="242021"/>
                </a:solidFill>
                <a:effectLst/>
                <a:latin typeface="Times New Roman" panose="02020603050405020304" pitchFamily="18" charset="0"/>
                <a:ea typeface="Calibri" panose="020F0502020204030204" pitchFamily="34" charset="0"/>
                <a:cs typeface="Arial" panose="020B0604020202020204" pitchFamily="34" charset="0"/>
              </a:rPr>
              <a:t>Other genes located in the class II region code  for  molecules  involved  in  antigen-processing. </a:t>
            </a:r>
            <a:endParaRPr lang="en-US" sz="2000" dirty="0">
              <a:effectLst/>
              <a:latin typeface="Calibri" panose="020F0502020204030204" pitchFamily="34" charset="0"/>
              <a:ea typeface="Calibri" panose="020F0502020204030204" pitchFamily="34" charset="0"/>
              <a:cs typeface="Arial" panose="020B0604020202020204" pitchFamily="34" charset="0"/>
            </a:endParaRPr>
          </a:p>
          <a:p>
            <a:endParaRPr lang="en-US" sz="3200" dirty="0"/>
          </a:p>
        </p:txBody>
      </p:sp>
    </p:spTree>
    <p:extLst>
      <p:ext uri="{BB962C8B-B14F-4D97-AF65-F5344CB8AC3E}">
        <p14:creationId xmlns:p14="http://schemas.microsoft.com/office/powerpoint/2010/main" val="2913845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F58447-9EA5-422A-A247-2912EC33742F}"/>
              </a:ext>
            </a:extLst>
          </p:cNvPr>
          <p:cNvSpPr>
            <a:spLocks noGrp="1"/>
          </p:cNvSpPr>
          <p:nvPr>
            <p:ph type="title"/>
          </p:nvPr>
        </p:nvSpPr>
        <p:spPr/>
        <p:txBody>
          <a:bodyPr>
            <a:normAutofit/>
          </a:bodyPr>
          <a:lstStyle/>
          <a:p>
            <a:r>
              <a:rPr lang="en-US" sz="2400" dirty="0">
                <a:solidFill>
                  <a:srgbClr val="FF0000"/>
                </a:solidFill>
                <a:effectLst/>
                <a:latin typeface="Times New Roman" panose="02020603050405020304" pitchFamily="18" charset="0"/>
                <a:ea typeface="Calibri" panose="020F0502020204030204" pitchFamily="34" charset="0"/>
              </a:rPr>
              <a:t>MHC Class III Molecules</a:t>
            </a:r>
            <a:br>
              <a:rPr lang="en-US" sz="2400" dirty="0">
                <a:solidFill>
                  <a:srgbClr val="FF0000"/>
                </a:solidFill>
                <a:effectLst/>
                <a:latin typeface="Times New Roman" panose="02020603050405020304" pitchFamily="18" charset="0"/>
                <a:ea typeface="Calibri" panose="020F0502020204030204" pitchFamily="34" charset="0"/>
              </a:rPr>
            </a:br>
            <a:endParaRPr lang="en-US" sz="5400" dirty="0"/>
          </a:p>
        </p:txBody>
      </p:sp>
      <p:sp>
        <p:nvSpPr>
          <p:cNvPr id="3" name="Content Placeholder 2">
            <a:extLst>
              <a:ext uri="{FF2B5EF4-FFF2-40B4-BE49-F238E27FC236}">
                <a16:creationId xmlns:a16="http://schemas.microsoft.com/office/drawing/2014/main" id="{E1054E47-90B0-4BB8-918E-CF53432DA498}"/>
              </a:ext>
            </a:extLst>
          </p:cNvPr>
          <p:cNvSpPr>
            <a:spLocks noGrp="1"/>
          </p:cNvSpPr>
          <p:nvPr>
            <p:ph idx="1"/>
          </p:nvPr>
        </p:nvSpPr>
        <p:spPr/>
        <p:txBody>
          <a:bodyPr>
            <a:normAutofit/>
          </a:bodyPr>
          <a:lstStyle/>
          <a:p>
            <a:pPr>
              <a:lnSpc>
                <a:spcPct val="150000"/>
              </a:lnSpc>
            </a:pPr>
            <a:r>
              <a:rPr lang="en-US" sz="2400" dirty="0">
                <a:solidFill>
                  <a:srgbClr val="242021"/>
                </a:solidFill>
                <a:effectLst/>
                <a:latin typeface="Times New Roman" panose="02020603050405020304" pitchFamily="18" charset="0"/>
                <a:ea typeface="Calibri" panose="020F0502020204030204" pitchFamily="34" charset="0"/>
                <a:cs typeface="Arial" panose="020B0604020202020204" pitchFamily="34" charset="0"/>
              </a:rPr>
              <a:t>The remaining genes within the MHC are located within the class III region. </a:t>
            </a:r>
          </a:p>
          <a:p>
            <a:pPr>
              <a:lnSpc>
                <a:spcPct val="150000"/>
              </a:lnSpc>
            </a:pPr>
            <a:r>
              <a:rPr lang="en-US" sz="2400" dirty="0">
                <a:solidFill>
                  <a:srgbClr val="242021"/>
                </a:solidFill>
                <a:effectLst/>
                <a:latin typeface="Times New Roman" panose="02020603050405020304" pitchFamily="18" charset="0"/>
                <a:ea typeface="Calibri" panose="020F0502020204030204" pitchFamily="34" charset="0"/>
                <a:cs typeface="Arial" panose="020B0604020202020204" pitchFamily="34" charset="0"/>
              </a:rPr>
              <a:t>They code for proteins with many different functions.</a:t>
            </a:r>
          </a:p>
          <a:p>
            <a:pPr>
              <a:lnSpc>
                <a:spcPct val="150000"/>
              </a:lnSpc>
            </a:pPr>
            <a:r>
              <a:rPr lang="en-US" sz="2400" dirty="0">
                <a:solidFill>
                  <a:srgbClr val="242021"/>
                </a:solidFill>
                <a:effectLst/>
                <a:latin typeface="Times New Roman" panose="02020603050405020304" pitchFamily="18" charset="0"/>
                <a:ea typeface="Calibri" panose="020F0502020204030204" pitchFamily="34" charset="0"/>
                <a:cs typeface="Arial" panose="020B0604020202020204" pitchFamily="34" charset="0"/>
              </a:rPr>
              <a:t> Some are important in the defense of the body such as the genes for the complement components C4, factor  B,  and C2.</a:t>
            </a:r>
          </a:p>
          <a:p>
            <a:pPr>
              <a:lnSpc>
                <a:spcPct val="150000"/>
              </a:lnSpc>
            </a:pPr>
            <a:r>
              <a:rPr lang="en-US" sz="2400" dirty="0">
                <a:solidFill>
                  <a:srgbClr val="242021"/>
                </a:solidFill>
                <a:effectLst/>
                <a:latin typeface="Times New Roman" panose="02020603050405020304" pitchFamily="18" charset="0"/>
                <a:ea typeface="Calibri" panose="020F0502020204030204" pitchFamily="34" charset="0"/>
                <a:cs typeface="Arial" panose="020B0604020202020204" pitchFamily="34" charset="0"/>
              </a:rPr>
              <a:t> They  also include  genes  that encode tumor necrosis factor-α (TNF-α), several lymphotoxins, and some NK cell receptors.</a:t>
            </a:r>
            <a:endParaRPr lang="en-US" sz="2400" dirty="0">
              <a:effectLst/>
              <a:latin typeface="Calibri" panose="020F0502020204030204" pitchFamily="34" charset="0"/>
              <a:ea typeface="Calibri" panose="020F0502020204030204" pitchFamily="34" charset="0"/>
              <a:cs typeface="Arial" panose="020B0604020202020204" pitchFamily="34" charset="0"/>
            </a:endParaRPr>
          </a:p>
          <a:p>
            <a:pPr>
              <a:lnSpc>
                <a:spcPct val="150000"/>
              </a:lnSpc>
            </a:pPr>
            <a:endParaRPr lang="en-US" sz="3600" dirty="0"/>
          </a:p>
        </p:txBody>
      </p:sp>
    </p:spTree>
    <p:extLst>
      <p:ext uri="{BB962C8B-B14F-4D97-AF65-F5344CB8AC3E}">
        <p14:creationId xmlns:p14="http://schemas.microsoft.com/office/powerpoint/2010/main" val="192453006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21AF43-AC9C-4708-BBDA-655AAD83B19D}"/>
              </a:ext>
            </a:extLst>
          </p:cNvPr>
          <p:cNvSpPr>
            <a:spLocks noGrp="1"/>
          </p:cNvSpPr>
          <p:nvPr>
            <p:ph type="title"/>
          </p:nvPr>
        </p:nvSpPr>
        <p:spPr/>
        <p:txBody>
          <a:bodyPr>
            <a:normAutofit/>
          </a:bodyPr>
          <a:lstStyle/>
          <a:p>
            <a:pPr algn="ctr"/>
            <a:r>
              <a:rPr lang="en-US" sz="2400" b="1" i="1" dirty="0">
                <a:solidFill>
                  <a:srgbClr val="FF0000"/>
                </a:solidFill>
                <a:effectLst/>
                <a:latin typeface="Times New Roman" panose="02020603050405020304" pitchFamily="18" charset="0"/>
                <a:ea typeface="Calibri" panose="020F0502020204030204" pitchFamily="34" charset="0"/>
                <a:cs typeface="Arial" panose="020B0604020202020204" pitchFamily="34" charset="0"/>
              </a:rPr>
              <a:t>Antigen processing, Presentation and MHC- association</a:t>
            </a:r>
            <a:endParaRPr lang="en-US" sz="5400" dirty="0">
              <a:solidFill>
                <a:srgbClr val="FF0000"/>
              </a:solidFill>
            </a:endParaRPr>
          </a:p>
        </p:txBody>
      </p:sp>
      <p:sp>
        <p:nvSpPr>
          <p:cNvPr id="3" name="Content Placeholder 2">
            <a:extLst>
              <a:ext uri="{FF2B5EF4-FFF2-40B4-BE49-F238E27FC236}">
                <a16:creationId xmlns:a16="http://schemas.microsoft.com/office/drawing/2014/main" id="{B37DE4BE-440A-425C-9E5E-C1EDBEBE4CE4}"/>
              </a:ext>
            </a:extLst>
          </p:cNvPr>
          <p:cNvSpPr>
            <a:spLocks noGrp="1"/>
          </p:cNvSpPr>
          <p:nvPr>
            <p:ph idx="1"/>
          </p:nvPr>
        </p:nvSpPr>
        <p:spPr>
          <a:xfrm>
            <a:off x="838200" y="1825624"/>
            <a:ext cx="10515600" cy="4849495"/>
          </a:xfrm>
        </p:spPr>
        <p:txBody>
          <a:bodyPr>
            <a:normAutofit lnSpcReduction="10000"/>
          </a:bodyPr>
          <a:lstStyle/>
          <a:p>
            <a:pPr>
              <a:lnSpc>
                <a:spcPct val="150000"/>
              </a:lnSpc>
            </a:pPr>
            <a:r>
              <a:rPr lang="en-US" sz="2000" dirty="0">
                <a:solidFill>
                  <a:srgbClr val="000000"/>
                </a:solidFill>
                <a:effectLst/>
                <a:latin typeface="Times New Roman" panose="02020603050405020304" pitchFamily="18" charset="0"/>
                <a:ea typeface="Calibri" panose="020F0502020204030204" pitchFamily="34" charset="0"/>
                <a:cs typeface="Arial" panose="020B0604020202020204" pitchFamily="34" charset="0"/>
              </a:rPr>
              <a:t>Antigen processing and presentation are processes that occur within a cell that result in </a:t>
            </a:r>
            <a:r>
              <a:rPr lang="en-US" sz="2000" dirty="0">
                <a:solidFill>
                  <a:srgbClr val="000000"/>
                </a:solidFill>
                <a:effectLst/>
                <a:highlight>
                  <a:srgbClr val="FFFF00"/>
                </a:highlight>
                <a:latin typeface="Times New Roman" panose="02020603050405020304" pitchFamily="18" charset="0"/>
                <a:ea typeface="Calibri" panose="020F0502020204030204" pitchFamily="34" charset="0"/>
                <a:cs typeface="Arial" panose="020B0604020202020204" pitchFamily="34" charset="0"/>
              </a:rPr>
              <a:t>fragmentation</a:t>
            </a:r>
            <a:r>
              <a:rPr lang="en-US" sz="2000" dirty="0">
                <a:solidFill>
                  <a:srgbClr val="000000"/>
                </a:solidFill>
                <a:effectLst/>
                <a:latin typeface="Times New Roman" panose="02020603050405020304" pitchFamily="18" charset="0"/>
                <a:ea typeface="Calibri" panose="020F0502020204030204" pitchFamily="34" charset="0"/>
                <a:cs typeface="Arial" panose="020B0604020202020204" pitchFamily="34" charset="0"/>
              </a:rPr>
              <a:t> (proteolysis) of proteins, </a:t>
            </a:r>
            <a:r>
              <a:rPr lang="en-US" sz="2000" dirty="0">
                <a:solidFill>
                  <a:srgbClr val="000000"/>
                </a:solidFill>
                <a:effectLst/>
                <a:highlight>
                  <a:srgbClr val="FFFF00"/>
                </a:highlight>
                <a:latin typeface="Times New Roman" panose="02020603050405020304" pitchFamily="18" charset="0"/>
                <a:ea typeface="Calibri" panose="020F0502020204030204" pitchFamily="34" charset="0"/>
                <a:cs typeface="Arial" panose="020B0604020202020204" pitchFamily="34" charset="0"/>
              </a:rPr>
              <a:t>association</a:t>
            </a:r>
            <a:r>
              <a:rPr lang="en-US" sz="2000" dirty="0">
                <a:solidFill>
                  <a:srgbClr val="000000"/>
                </a:solidFill>
                <a:effectLst/>
                <a:latin typeface="Times New Roman" panose="02020603050405020304" pitchFamily="18" charset="0"/>
                <a:ea typeface="Calibri" panose="020F0502020204030204" pitchFamily="34" charset="0"/>
                <a:cs typeface="Arial" panose="020B0604020202020204" pitchFamily="34" charset="0"/>
              </a:rPr>
              <a:t> of the fragments with MHC molecules, and </a:t>
            </a:r>
            <a:r>
              <a:rPr lang="en-US" sz="2000" dirty="0">
                <a:solidFill>
                  <a:srgbClr val="000000"/>
                </a:solidFill>
                <a:effectLst/>
                <a:highlight>
                  <a:srgbClr val="FFFF00"/>
                </a:highlight>
                <a:latin typeface="Times New Roman" panose="02020603050405020304" pitchFamily="18" charset="0"/>
                <a:ea typeface="Calibri" panose="020F0502020204030204" pitchFamily="34" charset="0"/>
                <a:cs typeface="Arial" panose="020B0604020202020204" pitchFamily="34" charset="0"/>
              </a:rPr>
              <a:t>expression</a:t>
            </a:r>
            <a:r>
              <a:rPr lang="en-US" sz="2000" dirty="0">
                <a:solidFill>
                  <a:srgbClr val="000000"/>
                </a:solidFill>
                <a:effectLst/>
                <a:latin typeface="Times New Roman" panose="02020603050405020304" pitchFamily="18" charset="0"/>
                <a:ea typeface="Calibri" panose="020F0502020204030204" pitchFamily="34" charset="0"/>
                <a:cs typeface="Arial" panose="020B0604020202020204" pitchFamily="34" charset="0"/>
              </a:rPr>
              <a:t> of the peptide-MHC molecules at the cell surface where they can be </a:t>
            </a:r>
            <a:r>
              <a:rPr lang="en-US" sz="2000" dirty="0">
                <a:solidFill>
                  <a:srgbClr val="000000"/>
                </a:solidFill>
                <a:effectLst/>
                <a:highlight>
                  <a:srgbClr val="FFFF00"/>
                </a:highlight>
                <a:latin typeface="Times New Roman" panose="02020603050405020304" pitchFamily="18" charset="0"/>
                <a:ea typeface="Calibri" panose="020F0502020204030204" pitchFamily="34" charset="0"/>
                <a:cs typeface="Arial" panose="020B0604020202020204" pitchFamily="34" charset="0"/>
              </a:rPr>
              <a:t>recognized</a:t>
            </a:r>
            <a:r>
              <a:rPr lang="en-US" sz="2000" dirty="0">
                <a:solidFill>
                  <a:srgbClr val="000000"/>
                </a:solidFill>
                <a:effectLst/>
                <a:latin typeface="Times New Roman" panose="02020603050405020304" pitchFamily="18" charset="0"/>
                <a:ea typeface="Calibri" panose="020F0502020204030204" pitchFamily="34" charset="0"/>
                <a:cs typeface="Arial" panose="020B0604020202020204" pitchFamily="34" charset="0"/>
              </a:rPr>
              <a:t> by the T cell receptor on a T cell. </a:t>
            </a:r>
          </a:p>
          <a:p>
            <a:pPr>
              <a:lnSpc>
                <a:spcPct val="150000"/>
              </a:lnSpc>
            </a:pPr>
            <a:r>
              <a:rPr lang="en-US" sz="2000" dirty="0">
                <a:solidFill>
                  <a:srgbClr val="000000"/>
                </a:solidFill>
                <a:effectLst/>
                <a:latin typeface="Times New Roman" panose="02020603050405020304" pitchFamily="18" charset="0"/>
                <a:ea typeface="Calibri" panose="020F0502020204030204" pitchFamily="34" charset="0"/>
                <a:cs typeface="Arial" panose="020B0604020202020204" pitchFamily="34" charset="0"/>
              </a:rPr>
              <a:t>However, the </a:t>
            </a:r>
            <a:r>
              <a:rPr lang="en-US" sz="2000" dirty="0">
                <a:solidFill>
                  <a:srgbClr val="FF0000"/>
                </a:solidFill>
                <a:effectLst/>
                <a:latin typeface="Times New Roman" panose="02020603050405020304" pitchFamily="18" charset="0"/>
                <a:ea typeface="Calibri" panose="020F0502020204030204" pitchFamily="34" charset="0"/>
                <a:cs typeface="Arial" panose="020B0604020202020204" pitchFamily="34" charset="0"/>
              </a:rPr>
              <a:t>path</a:t>
            </a:r>
            <a:r>
              <a:rPr lang="en-US" sz="2000" dirty="0">
                <a:solidFill>
                  <a:srgbClr val="000000"/>
                </a:solidFill>
                <a:effectLst/>
                <a:latin typeface="Times New Roman" panose="02020603050405020304" pitchFamily="18" charset="0"/>
                <a:ea typeface="Calibri" panose="020F0502020204030204" pitchFamily="34" charset="0"/>
                <a:cs typeface="Arial" panose="020B0604020202020204" pitchFamily="34" charset="0"/>
              </a:rPr>
              <a:t> leading to the association of protein fragments with MHC molecules </a:t>
            </a:r>
            <a:r>
              <a:rPr lang="en-US" sz="2000" dirty="0">
                <a:solidFill>
                  <a:srgbClr val="FF0000"/>
                </a:solidFill>
                <a:effectLst/>
                <a:latin typeface="Times New Roman" panose="02020603050405020304" pitchFamily="18" charset="0"/>
                <a:ea typeface="Calibri" panose="020F0502020204030204" pitchFamily="34" charset="0"/>
                <a:cs typeface="Arial" panose="020B0604020202020204" pitchFamily="34" charset="0"/>
              </a:rPr>
              <a:t>differs</a:t>
            </a:r>
            <a:r>
              <a:rPr lang="en-US" sz="2000" dirty="0">
                <a:solidFill>
                  <a:srgbClr val="000000"/>
                </a:solidFill>
                <a:effectLst/>
                <a:latin typeface="Times New Roman" panose="02020603050405020304" pitchFamily="18" charset="0"/>
                <a:ea typeface="Calibri" panose="020F0502020204030204" pitchFamily="34" charset="0"/>
                <a:cs typeface="Arial" panose="020B0604020202020204" pitchFamily="34" charset="0"/>
              </a:rPr>
              <a:t> for class I and class II MHC. </a:t>
            </a:r>
          </a:p>
          <a:p>
            <a:pPr>
              <a:lnSpc>
                <a:spcPct val="150000"/>
              </a:lnSpc>
            </a:pPr>
            <a:r>
              <a:rPr lang="en-US" sz="2000" dirty="0">
                <a:solidFill>
                  <a:srgbClr val="000000"/>
                </a:solidFill>
                <a:effectLst/>
                <a:latin typeface="Times New Roman" panose="02020603050405020304" pitchFamily="18" charset="0"/>
                <a:ea typeface="Calibri" panose="020F0502020204030204" pitchFamily="34" charset="0"/>
                <a:cs typeface="Arial" panose="020B0604020202020204" pitchFamily="34" charset="0"/>
              </a:rPr>
              <a:t>MHC class I molecules present degradation products derived from intracellular (</a:t>
            </a:r>
            <a:r>
              <a:rPr lang="en-US" sz="2000" dirty="0">
                <a:solidFill>
                  <a:srgbClr val="FF0000"/>
                </a:solidFill>
                <a:effectLst/>
                <a:latin typeface="Times New Roman" panose="02020603050405020304" pitchFamily="18" charset="0"/>
                <a:ea typeface="Calibri" panose="020F0502020204030204" pitchFamily="34" charset="0"/>
                <a:cs typeface="Arial" panose="020B0604020202020204" pitchFamily="34" charset="0"/>
              </a:rPr>
              <a:t>endogenous</a:t>
            </a:r>
            <a:r>
              <a:rPr lang="en-US" sz="2000" dirty="0">
                <a:solidFill>
                  <a:srgbClr val="000000"/>
                </a:solidFill>
                <a:effectLst/>
                <a:latin typeface="Times New Roman" panose="02020603050405020304" pitchFamily="18" charset="0"/>
                <a:ea typeface="Calibri" panose="020F0502020204030204" pitchFamily="34" charset="0"/>
                <a:cs typeface="Arial" panose="020B0604020202020204" pitchFamily="34" charset="0"/>
              </a:rPr>
              <a:t>) proteins in the </a:t>
            </a:r>
            <a:r>
              <a:rPr lang="en-US" sz="2000" dirty="0">
                <a:solidFill>
                  <a:srgbClr val="FF0000"/>
                </a:solidFill>
                <a:effectLst/>
                <a:latin typeface="Times New Roman" panose="02020603050405020304" pitchFamily="18" charset="0"/>
                <a:ea typeface="Calibri" panose="020F0502020204030204" pitchFamily="34" charset="0"/>
                <a:cs typeface="Arial" panose="020B0604020202020204" pitchFamily="34" charset="0"/>
              </a:rPr>
              <a:t>cytosol</a:t>
            </a:r>
            <a:r>
              <a:rPr lang="en-US" sz="2000" dirty="0">
                <a:solidFill>
                  <a:srgbClr val="000000"/>
                </a:solidFill>
                <a:effectLst/>
                <a:latin typeface="Times New Roman" panose="02020603050405020304" pitchFamily="18" charset="0"/>
                <a:ea typeface="Calibri" panose="020F0502020204030204" pitchFamily="34" charset="0"/>
                <a:cs typeface="Arial" panose="020B0604020202020204" pitchFamily="34" charset="0"/>
              </a:rPr>
              <a:t>. </a:t>
            </a:r>
          </a:p>
          <a:p>
            <a:pPr>
              <a:lnSpc>
                <a:spcPct val="150000"/>
              </a:lnSpc>
            </a:pPr>
            <a:r>
              <a:rPr lang="en-US" sz="2000" dirty="0">
                <a:solidFill>
                  <a:srgbClr val="000000"/>
                </a:solidFill>
                <a:effectLst/>
                <a:latin typeface="Times New Roman" panose="02020603050405020304" pitchFamily="18" charset="0"/>
                <a:ea typeface="Calibri" panose="020F0502020204030204" pitchFamily="34" charset="0"/>
                <a:cs typeface="Arial" panose="020B0604020202020204" pitchFamily="34" charset="0"/>
              </a:rPr>
              <a:t>MHC class II molecules present fragments derived from extracellular (</a:t>
            </a:r>
            <a:r>
              <a:rPr lang="en-US" sz="2000" dirty="0">
                <a:solidFill>
                  <a:srgbClr val="FF0000"/>
                </a:solidFill>
                <a:effectLst/>
                <a:latin typeface="Times New Roman" panose="02020603050405020304" pitchFamily="18" charset="0"/>
                <a:ea typeface="Calibri" panose="020F0502020204030204" pitchFamily="34" charset="0"/>
                <a:cs typeface="Arial" panose="020B0604020202020204" pitchFamily="34" charset="0"/>
              </a:rPr>
              <a:t>exogenous</a:t>
            </a:r>
            <a:r>
              <a:rPr lang="en-US" sz="2000" dirty="0">
                <a:solidFill>
                  <a:srgbClr val="000000"/>
                </a:solidFill>
                <a:effectLst/>
                <a:latin typeface="Times New Roman" panose="02020603050405020304" pitchFamily="18" charset="0"/>
                <a:ea typeface="Calibri" panose="020F0502020204030204" pitchFamily="34" charset="0"/>
                <a:cs typeface="Arial" panose="020B0604020202020204" pitchFamily="34" charset="0"/>
              </a:rPr>
              <a:t>) proteins that are located in an </a:t>
            </a:r>
            <a:r>
              <a:rPr lang="en-US" sz="2000" dirty="0">
                <a:solidFill>
                  <a:srgbClr val="FF0000"/>
                </a:solidFill>
                <a:effectLst/>
                <a:latin typeface="Times New Roman" panose="02020603050405020304" pitchFamily="18" charset="0"/>
                <a:ea typeface="Calibri" panose="020F0502020204030204" pitchFamily="34" charset="0"/>
                <a:cs typeface="Arial" panose="020B0604020202020204" pitchFamily="34" charset="0"/>
              </a:rPr>
              <a:t>intracellular compartment</a:t>
            </a:r>
            <a:r>
              <a:rPr lang="en-US" sz="2000" dirty="0">
                <a:solidFill>
                  <a:srgbClr val="000000"/>
                </a:solidFill>
                <a:effectLst/>
                <a:latin typeface="Times New Roman" panose="02020603050405020304" pitchFamily="18" charset="0"/>
                <a:ea typeface="Calibri" panose="020F0502020204030204" pitchFamily="34" charset="0"/>
                <a:cs typeface="Arial" panose="020B0604020202020204" pitchFamily="34" charset="0"/>
              </a:rPr>
              <a:t>.</a:t>
            </a:r>
            <a:endParaRPr lang="en-US" sz="2000" dirty="0">
              <a:effectLst/>
              <a:latin typeface="Calibri" panose="020F0502020204030204" pitchFamily="34" charset="0"/>
              <a:ea typeface="Calibri" panose="020F0502020204030204" pitchFamily="34" charset="0"/>
              <a:cs typeface="Arial" panose="020B0604020202020204" pitchFamily="34" charset="0"/>
            </a:endParaRPr>
          </a:p>
          <a:p>
            <a:pPr>
              <a:lnSpc>
                <a:spcPct val="150000"/>
              </a:lnSpc>
            </a:pPr>
            <a:endParaRPr lang="en-US" sz="3200" dirty="0"/>
          </a:p>
        </p:txBody>
      </p:sp>
    </p:spTree>
    <p:extLst>
      <p:ext uri="{BB962C8B-B14F-4D97-AF65-F5344CB8AC3E}">
        <p14:creationId xmlns:p14="http://schemas.microsoft.com/office/powerpoint/2010/main" val="374109758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48A92A-BC5B-44B0-AF24-C90D1CB767D7}"/>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8E1C72E2-36B9-46F1-B8AD-B83BA0519183}"/>
              </a:ext>
            </a:extLst>
          </p:cNvPr>
          <p:cNvSpPr>
            <a:spLocks noGrp="1"/>
          </p:cNvSpPr>
          <p:nvPr>
            <p:ph idx="1"/>
          </p:nvPr>
        </p:nvSpPr>
        <p:spPr/>
        <p:txBody>
          <a:bodyPr>
            <a:normAutofit/>
          </a:bodyPr>
          <a:lstStyle/>
          <a:p>
            <a:pPr marL="0" marR="0" algn="just">
              <a:lnSpc>
                <a:spcPct val="115000"/>
              </a:lnSpc>
              <a:spcBef>
                <a:spcPts val="0"/>
              </a:spcBef>
              <a:spcAft>
                <a:spcPts val="800"/>
              </a:spcAft>
            </a:pPr>
            <a:r>
              <a:rPr lang="en-US" sz="2000" b="1" dirty="0">
                <a:solidFill>
                  <a:srgbClr val="000000"/>
                </a:solidFill>
                <a:effectLst/>
                <a:latin typeface="Times New Roman" panose="02020603050405020304" pitchFamily="18" charset="0"/>
                <a:ea typeface="Calibri" panose="020F0502020204030204" pitchFamily="34" charset="0"/>
                <a:cs typeface="Arial" panose="020B0604020202020204" pitchFamily="34" charset="0"/>
              </a:rPr>
              <a:t>1-MHC class I pathway</a:t>
            </a:r>
            <a:r>
              <a:rPr lang="en-US" sz="2000" dirty="0">
                <a:solidFill>
                  <a:srgbClr val="000000"/>
                </a:solidFill>
                <a:effectLst/>
                <a:latin typeface="Times New Roman" panose="02020603050405020304" pitchFamily="18" charset="0"/>
                <a:ea typeface="Calibri" panose="020F0502020204030204" pitchFamily="34" charset="0"/>
                <a:cs typeface="Arial" panose="020B0604020202020204" pitchFamily="34" charset="0"/>
              </a:rPr>
              <a:t> - All nucleated cells express class I MHC. As shown in Figure below, proteins are fragmented in the cytosol by </a:t>
            </a:r>
            <a:r>
              <a:rPr lang="en-US" sz="2000" dirty="0">
                <a:solidFill>
                  <a:srgbClr val="000000"/>
                </a:solidFill>
                <a:effectLst/>
                <a:highlight>
                  <a:srgbClr val="FFFF00"/>
                </a:highlight>
                <a:latin typeface="Times New Roman" panose="02020603050405020304" pitchFamily="18" charset="0"/>
                <a:ea typeface="Calibri" panose="020F0502020204030204" pitchFamily="34" charset="0"/>
                <a:cs typeface="Arial" panose="020B0604020202020204" pitchFamily="34" charset="0"/>
              </a:rPr>
              <a:t>proteosomes</a:t>
            </a:r>
            <a:r>
              <a:rPr lang="en-US" sz="2000" dirty="0">
                <a:solidFill>
                  <a:srgbClr val="000000"/>
                </a:solidFill>
                <a:effectLst/>
                <a:latin typeface="Times New Roman" panose="02020603050405020304" pitchFamily="18" charset="0"/>
                <a:ea typeface="Calibri" panose="020F0502020204030204" pitchFamily="34" charset="0"/>
                <a:cs typeface="Arial" panose="020B0604020202020204" pitchFamily="34" charset="0"/>
              </a:rPr>
              <a:t> (a complex of proteins having proteolytic activity) or by other proteases. </a:t>
            </a:r>
          </a:p>
          <a:p>
            <a:pPr marL="0" marR="0" algn="just">
              <a:lnSpc>
                <a:spcPct val="115000"/>
              </a:lnSpc>
              <a:spcBef>
                <a:spcPts val="0"/>
              </a:spcBef>
              <a:spcAft>
                <a:spcPts val="800"/>
              </a:spcAft>
            </a:pPr>
            <a:r>
              <a:rPr lang="en-US" sz="2000" dirty="0">
                <a:solidFill>
                  <a:srgbClr val="000000"/>
                </a:solidFill>
                <a:effectLst/>
                <a:latin typeface="Times New Roman" panose="02020603050405020304" pitchFamily="18" charset="0"/>
                <a:ea typeface="Calibri" panose="020F0502020204030204" pitchFamily="34" charset="0"/>
                <a:cs typeface="Arial" panose="020B0604020202020204" pitchFamily="34" charset="0"/>
              </a:rPr>
              <a:t>The </a:t>
            </a:r>
            <a:r>
              <a:rPr lang="en-US" sz="2000" dirty="0">
                <a:solidFill>
                  <a:srgbClr val="FF0000"/>
                </a:solidFill>
                <a:effectLst/>
                <a:latin typeface="Times New Roman" panose="02020603050405020304" pitchFamily="18" charset="0"/>
                <a:ea typeface="Calibri" panose="020F0502020204030204" pitchFamily="34" charset="0"/>
                <a:cs typeface="Arial" panose="020B0604020202020204" pitchFamily="34" charset="0"/>
              </a:rPr>
              <a:t>fragments</a:t>
            </a:r>
            <a:r>
              <a:rPr lang="en-US" sz="2000" dirty="0">
                <a:solidFill>
                  <a:srgbClr val="000000"/>
                </a:solidFill>
                <a:effectLst/>
                <a:latin typeface="Times New Roman" panose="02020603050405020304" pitchFamily="18" charset="0"/>
                <a:ea typeface="Calibri" panose="020F0502020204030204" pitchFamily="34" charset="0"/>
                <a:cs typeface="Arial" panose="020B0604020202020204" pitchFamily="34" charset="0"/>
              </a:rPr>
              <a:t> are then </a:t>
            </a:r>
            <a:r>
              <a:rPr lang="en-US" sz="2000" dirty="0">
                <a:solidFill>
                  <a:srgbClr val="FF0000"/>
                </a:solidFill>
                <a:effectLst/>
                <a:latin typeface="Times New Roman" panose="02020603050405020304" pitchFamily="18" charset="0"/>
                <a:ea typeface="Calibri" panose="020F0502020204030204" pitchFamily="34" charset="0"/>
                <a:cs typeface="Arial" panose="020B0604020202020204" pitchFamily="34" charset="0"/>
              </a:rPr>
              <a:t>transported</a:t>
            </a:r>
            <a:r>
              <a:rPr lang="en-US" sz="2000" dirty="0">
                <a:solidFill>
                  <a:srgbClr val="000000"/>
                </a:solidFill>
                <a:effectLst/>
                <a:latin typeface="Times New Roman" panose="02020603050405020304" pitchFamily="18" charset="0"/>
                <a:ea typeface="Calibri" panose="020F0502020204030204" pitchFamily="34" charset="0"/>
                <a:cs typeface="Arial" panose="020B0604020202020204" pitchFamily="34" charset="0"/>
              </a:rPr>
              <a:t> </a:t>
            </a:r>
            <a:r>
              <a:rPr lang="en-US" sz="2000" dirty="0">
                <a:solidFill>
                  <a:srgbClr val="FF0000"/>
                </a:solidFill>
                <a:effectLst/>
                <a:latin typeface="Times New Roman" panose="02020603050405020304" pitchFamily="18" charset="0"/>
                <a:ea typeface="Calibri" panose="020F0502020204030204" pitchFamily="34" charset="0"/>
                <a:cs typeface="Arial" panose="020B0604020202020204" pitchFamily="34" charset="0"/>
              </a:rPr>
              <a:t>across</a:t>
            </a:r>
            <a:r>
              <a:rPr lang="en-US" sz="2000" dirty="0">
                <a:solidFill>
                  <a:srgbClr val="000000"/>
                </a:solidFill>
                <a:effectLst/>
                <a:latin typeface="Times New Roman" panose="02020603050405020304" pitchFamily="18" charset="0"/>
                <a:ea typeface="Calibri" panose="020F0502020204030204" pitchFamily="34" charset="0"/>
                <a:cs typeface="Arial" panose="020B0604020202020204" pitchFamily="34" charset="0"/>
              </a:rPr>
              <a:t> the membrane of the </a:t>
            </a:r>
            <a:r>
              <a:rPr lang="en-US" sz="2000" dirty="0">
                <a:solidFill>
                  <a:srgbClr val="FF0000"/>
                </a:solidFill>
                <a:effectLst/>
                <a:latin typeface="Times New Roman" panose="02020603050405020304" pitchFamily="18" charset="0"/>
                <a:ea typeface="Calibri" panose="020F0502020204030204" pitchFamily="34" charset="0"/>
                <a:cs typeface="Arial" panose="020B0604020202020204" pitchFamily="34" charset="0"/>
              </a:rPr>
              <a:t>endoplasmic</a:t>
            </a:r>
            <a:r>
              <a:rPr lang="en-US" sz="2000" dirty="0">
                <a:solidFill>
                  <a:srgbClr val="000000"/>
                </a:solidFill>
                <a:effectLst/>
                <a:latin typeface="Times New Roman" panose="02020603050405020304" pitchFamily="18" charset="0"/>
                <a:ea typeface="Calibri" panose="020F0502020204030204" pitchFamily="34" charset="0"/>
                <a:cs typeface="Arial" panose="020B0604020202020204" pitchFamily="34" charset="0"/>
              </a:rPr>
              <a:t> </a:t>
            </a:r>
            <a:r>
              <a:rPr lang="en-US" sz="2000" dirty="0">
                <a:solidFill>
                  <a:srgbClr val="FF0000"/>
                </a:solidFill>
                <a:effectLst/>
                <a:latin typeface="Times New Roman" panose="02020603050405020304" pitchFamily="18" charset="0"/>
                <a:ea typeface="Calibri" panose="020F0502020204030204" pitchFamily="34" charset="0"/>
                <a:cs typeface="Arial" panose="020B0604020202020204" pitchFamily="34" charset="0"/>
              </a:rPr>
              <a:t>reticulum</a:t>
            </a:r>
            <a:r>
              <a:rPr lang="en-US" sz="2000" dirty="0">
                <a:solidFill>
                  <a:srgbClr val="000000"/>
                </a:solidFill>
                <a:effectLst/>
                <a:latin typeface="Times New Roman" panose="02020603050405020304" pitchFamily="18" charset="0"/>
                <a:ea typeface="Calibri" panose="020F0502020204030204" pitchFamily="34" charset="0"/>
                <a:cs typeface="Arial" panose="020B0604020202020204" pitchFamily="34" charset="0"/>
              </a:rPr>
              <a:t> by </a:t>
            </a:r>
            <a:r>
              <a:rPr lang="en-US" sz="2000" dirty="0">
                <a:solidFill>
                  <a:srgbClr val="000000"/>
                </a:solidFill>
                <a:effectLst/>
                <a:highlight>
                  <a:srgbClr val="FFFF00"/>
                </a:highlight>
                <a:latin typeface="Times New Roman" panose="02020603050405020304" pitchFamily="18" charset="0"/>
                <a:ea typeface="Calibri" panose="020F0502020204030204" pitchFamily="34" charset="0"/>
                <a:cs typeface="Arial" panose="020B0604020202020204" pitchFamily="34" charset="0"/>
              </a:rPr>
              <a:t>transporter proteins</a:t>
            </a:r>
            <a:r>
              <a:rPr lang="en-US" sz="2000" dirty="0">
                <a:solidFill>
                  <a:srgbClr val="000000"/>
                </a:solidFill>
                <a:effectLst/>
                <a:latin typeface="Times New Roman" panose="02020603050405020304" pitchFamily="18" charset="0"/>
                <a:ea typeface="Calibri" panose="020F0502020204030204" pitchFamily="34" charset="0"/>
                <a:cs typeface="Arial" panose="020B0604020202020204" pitchFamily="34" charset="0"/>
              </a:rPr>
              <a:t>.</a:t>
            </a:r>
          </a:p>
          <a:p>
            <a:pPr marL="0" marR="0" algn="just">
              <a:lnSpc>
                <a:spcPct val="115000"/>
              </a:lnSpc>
              <a:spcBef>
                <a:spcPts val="0"/>
              </a:spcBef>
              <a:spcAft>
                <a:spcPts val="800"/>
              </a:spcAft>
            </a:pPr>
            <a:r>
              <a:rPr lang="en-US" sz="2000" dirty="0">
                <a:solidFill>
                  <a:srgbClr val="000000"/>
                </a:solidFill>
                <a:effectLst/>
                <a:latin typeface="Times New Roman" panose="02020603050405020304" pitchFamily="18" charset="0"/>
                <a:ea typeface="Calibri" panose="020F0502020204030204" pitchFamily="34" charset="0"/>
                <a:cs typeface="Arial" panose="020B0604020202020204" pitchFamily="34" charset="0"/>
              </a:rPr>
              <a:t> </a:t>
            </a:r>
            <a:r>
              <a:rPr lang="en-US" sz="2000" dirty="0">
                <a:solidFill>
                  <a:srgbClr val="000000"/>
                </a:solidFill>
                <a:effectLst/>
                <a:highlight>
                  <a:srgbClr val="FFFF00"/>
                </a:highlight>
                <a:latin typeface="Times New Roman" panose="02020603050405020304" pitchFamily="18" charset="0"/>
                <a:ea typeface="Calibri" panose="020F0502020204030204" pitchFamily="34" charset="0"/>
                <a:cs typeface="Arial" panose="020B0604020202020204" pitchFamily="34" charset="0"/>
              </a:rPr>
              <a:t>Synthesis and assembly </a:t>
            </a:r>
            <a:r>
              <a:rPr lang="en-US" sz="2000" dirty="0">
                <a:solidFill>
                  <a:srgbClr val="000000"/>
                </a:solidFill>
                <a:effectLst/>
                <a:latin typeface="Times New Roman" panose="02020603050405020304" pitchFamily="18" charset="0"/>
                <a:ea typeface="Calibri" panose="020F0502020204030204" pitchFamily="34" charset="0"/>
                <a:cs typeface="Arial" panose="020B0604020202020204" pitchFamily="34" charset="0"/>
              </a:rPr>
              <a:t>of class I heavy chain and beta 2 </a:t>
            </a:r>
            <a:r>
              <a:rPr lang="en-US" sz="2000" dirty="0" err="1">
                <a:solidFill>
                  <a:srgbClr val="000000"/>
                </a:solidFill>
                <a:effectLst/>
                <a:latin typeface="Times New Roman" panose="02020603050405020304" pitchFamily="18" charset="0"/>
                <a:ea typeface="Calibri" panose="020F0502020204030204" pitchFamily="34" charset="0"/>
                <a:cs typeface="Arial" panose="020B0604020202020204" pitchFamily="34" charset="0"/>
              </a:rPr>
              <a:t>microglobulin</a:t>
            </a:r>
            <a:r>
              <a:rPr lang="en-US" sz="2000" dirty="0">
                <a:solidFill>
                  <a:srgbClr val="000000"/>
                </a:solidFill>
                <a:effectLst/>
                <a:latin typeface="Times New Roman" panose="02020603050405020304" pitchFamily="18" charset="0"/>
                <a:ea typeface="Calibri" panose="020F0502020204030204" pitchFamily="34" charset="0"/>
                <a:cs typeface="Arial" panose="020B0604020202020204" pitchFamily="34" charset="0"/>
              </a:rPr>
              <a:t> occurs in the endoplasmic reticulum.</a:t>
            </a:r>
          </a:p>
          <a:p>
            <a:pPr marL="0" marR="0" algn="just">
              <a:lnSpc>
                <a:spcPct val="115000"/>
              </a:lnSpc>
              <a:spcBef>
                <a:spcPts val="0"/>
              </a:spcBef>
              <a:spcAft>
                <a:spcPts val="800"/>
              </a:spcAft>
            </a:pPr>
            <a:r>
              <a:rPr lang="en-US" sz="2000" dirty="0">
                <a:solidFill>
                  <a:srgbClr val="000000"/>
                </a:solidFill>
                <a:effectLst/>
                <a:latin typeface="Times New Roman" panose="02020603050405020304" pitchFamily="18" charset="0"/>
                <a:ea typeface="Calibri" panose="020F0502020204030204" pitchFamily="34" charset="0"/>
                <a:cs typeface="Arial" panose="020B0604020202020204" pitchFamily="34" charset="0"/>
              </a:rPr>
              <a:t> Within the endoplasmic reticulum, </a:t>
            </a:r>
            <a:r>
              <a:rPr lang="en-US" sz="2000" dirty="0">
                <a:solidFill>
                  <a:srgbClr val="FF0000"/>
                </a:solidFill>
                <a:effectLst/>
                <a:latin typeface="Times New Roman" panose="02020603050405020304" pitchFamily="18" charset="0"/>
                <a:ea typeface="Calibri" panose="020F0502020204030204" pitchFamily="34" charset="0"/>
                <a:cs typeface="Arial" panose="020B0604020202020204" pitchFamily="34" charset="0"/>
              </a:rPr>
              <a:t>the MHC class I heavy chain</a:t>
            </a:r>
            <a:r>
              <a:rPr lang="en-US" sz="2000" dirty="0">
                <a:solidFill>
                  <a:srgbClr val="000000"/>
                </a:solidFill>
                <a:effectLst/>
                <a:latin typeface="Times New Roman" panose="02020603050405020304" pitchFamily="18" charset="0"/>
                <a:ea typeface="Calibri" panose="020F0502020204030204" pitchFamily="34" charset="0"/>
                <a:cs typeface="Arial" panose="020B0604020202020204" pitchFamily="34" charset="0"/>
              </a:rPr>
              <a:t>, </a:t>
            </a:r>
            <a:r>
              <a:rPr lang="en-US" sz="2000" dirty="0">
                <a:solidFill>
                  <a:srgbClr val="FF0000"/>
                </a:solidFill>
                <a:effectLst/>
                <a:latin typeface="Times New Roman" panose="02020603050405020304" pitchFamily="18" charset="0"/>
                <a:ea typeface="Calibri" panose="020F0502020204030204" pitchFamily="34" charset="0"/>
                <a:cs typeface="Arial" panose="020B0604020202020204" pitchFamily="34" charset="0"/>
              </a:rPr>
              <a:t>beta2microglobulin</a:t>
            </a:r>
            <a:r>
              <a:rPr lang="en-US" sz="2000" dirty="0">
                <a:solidFill>
                  <a:srgbClr val="000000"/>
                </a:solidFill>
                <a:effectLst/>
                <a:latin typeface="Times New Roman" panose="02020603050405020304" pitchFamily="18" charset="0"/>
                <a:ea typeface="Calibri" panose="020F0502020204030204" pitchFamily="34" charset="0"/>
                <a:cs typeface="Arial" panose="020B0604020202020204" pitchFamily="34" charset="0"/>
              </a:rPr>
              <a:t> and </a:t>
            </a:r>
            <a:r>
              <a:rPr lang="en-US" sz="2000" dirty="0">
                <a:solidFill>
                  <a:srgbClr val="FF0000"/>
                </a:solidFill>
                <a:effectLst/>
                <a:latin typeface="Times New Roman" panose="02020603050405020304" pitchFamily="18" charset="0"/>
                <a:ea typeface="Calibri" panose="020F0502020204030204" pitchFamily="34" charset="0"/>
                <a:cs typeface="Arial" panose="020B0604020202020204" pitchFamily="34" charset="0"/>
              </a:rPr>
              <a:t>peptide </a:t>
            </a:r>
            <a:r>
              <a:rPr lang="en-US" sz="2000" dirty="0">
                <a:solidFill>
                  <a:srgbClr val="000000"/>
                </a:solidFill>
                <a:effectLst/>
                <a:latin typeface="Times New Roman" panose="02020603050405020304" pitchFamily="18" charset="0"/>
                <a:ea typeface="Calibri" panose="020F0502020204030204" pitchFamily="34" charset="0"/>
                <a:cs typeface="Arial" panose="020B0604020202020204" pitchFamily="34" charset="0"/>
              </a:rPr>
              <a:t>form a stable </a:t>
            </a:r>
            <a:r>
              <a:rPr lang="en-US" sz="2000" dirty="0">
                <a:solidFill>
                  <a:srgbClr val="FF0000"/>
                </a:solidFill>
                <a:effectLst/>
                <a:latin typeface="Times New Roman" panose="02020603050405020304" pitchFamily="18" charset="0"/>
                <a:ea typeface="Calibri" panose="020F0502020204030204" pitchFamily="34" charset="0"/>
                <a:cs typeface="Arial" panose="020B0604020202020204" pitchFamily="34" charset="0"/>
              </a:rPr>
              <a:t>complex </a:t>
            </a:r>
            <a:r>
              <a:rPr lang="en-US" sz="2000" dirty="0">
                <a:solidFill>
                  <a:srgbClr val="000000"/>
                </a:solidFill>
                <a:effectLst/>
                <a:latin typeface="Times New Roman" panose="02020603050405020304" pitchFamily="18" charset="0"/>
                <a:ea typeface="Calibri" panose="020F0502020204030204" pitchFamily="34" charset="0"/>
                <a:cs typeface="Arial" panose="020B0604020202020204" pitchFamily="34" charset="0"/>
              </a:rPr>
              <a:t>that is </a:t>
            </a:r>
            <a:r>
              <a:rPr lang="en-US" sz="2000" dirty="0">
                <a:solidFill>
                  <a:srgbClr val="000000"/>
                </a:solidFill>
                <a:effectLst/>
                <a:highlight>
                  <a:srgbClr val="FFFF00"/>
                </a:highlight>
                <a:latin typeface="Times New Roman" panose="02020603050405020304" pitchFamily="18" charset="0"/>
                <a:ea typeface="Calibri" panose="020F0502020204030204" pitchFamily="34" charset="0"/>
                <a:cs typeface="Arial" panose="020B0604020202020204" pitchFamily="34" charset="0"/>
              </a:rPr>
              <a:t>transported</a:t>
            </a:r>
            <a:r>
              <a:rPr lang="en-US" sz="2000" dirty="0">
                <a:solidFill>
                  <a:srgbClr val="000000"/>
                </a:solidFill>
                <a:effectLst/>
                <a:latin typeface="Times New Roman" panose="02020603050405020304" pitchFamily="18" charset="0"/>
                <a:ea typeface="Calibri" panose="020F0502020204030204" pitchFamily="34" charset="0"/>
                <a:cs typeface="Arial" panose="020B0604020202020204" pitchFamily="34" charset="0"/>
              </a:rPr>
              <a:t> to the cell </a:t>
            </a:r>
            <a:r>
              <a:rPr lang="en-US" sz="2000" dirty="0">
                <a:solidFill>
                  <a:srgbClr val="000000"/>
                </a:solidFill>
                <a:effectLst/>
                <a:highlight>
                  <a:srgbClr val="FFFF00"/>
                </a:highlight>
                <a:latin typeface="Times New Roman" panose="02020603050405020304" pitchFamily="18" charset="0"/>
                <a:ea typeface="Calibri" panose="020F0502020204030204" pitchFamily="34" charset="0"/>
                <a:cs typeface="Arial" panose="020B0604020202020204" pitchFamily="34" charset="0"/>
              </a:rPr>
              <a:t>surface</a:t>
            </a:r>
            <a:r>
              <a:rPr lang="en-US" sz="2000" dirty="0">
                <a:solidFill>
                  <a:srgbClr val="000000"/>
                </a:solidFill>
                <a:effectLst/>
                <a:latin typeface="Times New Roman" panose="02020603050405020304" pitchFamily="18" charset="0"/>
                <a:ea typeface="Calibri" panose="020F0502020204030204" pitchFamily="34" charset="0"/>
                <a:cs typeface="Arial" panose="020B0604020202020204" pitchFamily="34" charset="0"/>
              </a:rPr>
              <a:t>.</a:t>
            </a:r>
            <a:endParaRPr lang="en-US" sz="2000" dirty="0">
              <a:effectLst/>
              <a:latin typeface="Calibri" panose="020F0502020204030204" pitchFamily="34" charset="0"/>
              <a:ea typeface="Calibri" panose="020F0502020204030204" pitchFamily="34" charset="0"/>
              <a:cs typeface="Arial" panose="020B0604020202020204" pitchFamily="34" charset="0"/>
            </a:endParaRPr>
          </a:p>
          <a:p>
            <a:pPr marL="0" marR="0">
              <a:lnSpc>
                <a:spcPct val="115000"/>
              </a:lnSpc>
              <a:spcBef>
                <a:spcPts val="0"/>
              </a:spcBef>
              <a:spcAft>
                <a:spcPts val="800"/>
              </a:spcAft>
            </a:pPr>
            <a:r>
              <a:rPr lang="ar-SA" sz="2000" dirty="0">
                <a:effectLst/>
                <a:latin typeface="Calibri" panose="020F0502020204030204" pitchFamily="34" charset="0"/>
                <a:ea typeface="Calibri" panose="020F0502020204030204" pitchFamily="34" charset="0"/>
                <a:cs typeface="Times New Roman" panose="02020603050405020304" pitchFamily="18" charset="0"/>
              </a:rPr>
              <a:t> </a:t>
            </a:r>
            <a:endParaRPr lang="en-US" sz="2000" dirty="0">
              <a:effectLst/>
              <a:latin typeface="Calibri" panose="020F0502020204030204" pitchFamily="34" charset="0"/>
              <a:ea typeface="Calibri" panose="020F0502020204030204" pitchFamily="34" charset="0"/>
              <a:cs typeface="Arial" panose="020B0604020202020204" pitchFamily="34" charset="0"/>
            </a:endParaRPr>
          </a:p>
          <a:p>
            <a:endParaRPr lang="en-US" sz="3200" dirty="0"/>
          </a:p>
        </p:txBody>
      </p:sp>
    </p:spTree>
    <p:extLst>
      <p:ext uri="{BB962C8B-B14F-4D97-AF65-F5344CB8AC3E}">
        <p14:creationId xmlns:p14="http://schemas.microsoft.com/office/powerpoint/2010/main" val="207076029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800F16-22C0-4B49-8C81-FAF178860116}"/>
              </a:ext>
            </a:extLst>
          </p:cNvPr>
          <p:cNvSpPr>
            <a:spLocks noGrp="1"/>
          </p:cNvSpPr>
          <p:nvPr>
            <p:ph type="title"/>
          </p:nvPr>
        </p:nvSpPr>
        <p:spPr/>
        <p:txBody>
          <a:bodyPr/>
          <a:lstStyle/>
          <a:p>
            <a:r>
              <a:rPr lang="en-US" dirty="0">
                <a:solidFill>
                  <a:schemeClr val="bg1"/>
                </a:solidFill>
              </a:rPr>
              <a:t>.</a:t>
            </a:r>
          </a:p>
        </p:txBody>
      </p:sp>
      <p:pic>
        <p:nvPicPr>
          <p:cNvPr id="4" name="Content Placeholder 3">
            <a:extLst>
              <a:ext uri="{FF2B5EF4-FFF2-40B4-BE49-F238E27FC236}">
                <a16:creationId xmlns:a16="http://schemas.microsoft.com/office/drawing/2014/main" id="{B93E3198-B8B1-4B79-BDC0-4DD52A8FE2B9}"/>
              </a:ext>
            </a:extLst>
          </p:cNvPr>
          <p:cNvPicPr>
            <a:picLocks noGrp="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2057918" y="1586838"/>
            <a:ext cx="7660640" cy="4906037"/>
          </a:xfrm>
          <a:prstGeom prst="rect">
            <a:avLst/>
          </a:prstGeom>
          <a:noFill/>
          <a:ln>
            <a:noFill/>
          </a:ln>
        </p:spPr>
      </p:pic>
    </p:spTree>
    <p:extLst>
      <p:ext uri="{BB962C8B-B14F-4D97-AF65-F5344CB8AC3E}">
        <p14:creationId xmlns:p14="http://schemas.microsoft.com/office/powerpoint/2010/main" val="413508809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71039B-9C62-4A18-AFB0-DD0CEBA13609}"/>
              </a:ext>
            </a:extLst>
          </p:cNvPr>
          <p:cNvSpPr>
            <a:spLocks noGrp="1"/>
          </p:cNvSpPr>
          <p:nvPr>
            <p:ph type="title"/>
          </p:nvPr>
        </p:nvSpPr>
        <p:spPr>
          <a:xfrm>
            <a:off x="838200" y="365125"/>
            <a:ext cx="10515600" cy="661035"/>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4952A6B6-BEC0-40DC-9B23-9C690D4EFA1E}"/>
              </a:ext>
            </a:extLst>
          </p:cNvPr>
          <p:cNvSpPr>
            <a:spLocks noGrp="1"/>
          </p:cNvSpPr>
          <p:nvPr>
            <p:ph idx="1"/>
          </p:nvPr>
        </p:nvSpPr>
        <p:spPr>
          <a:xfrm>
            <a:off x="838200" y="1442720"/>
            <a:ext cx="10515600" cy="4734243"/>
          </a:xfrm>
        </p:spPr>
        <p:txBody>
          <a:bodyPr>
            <a:normAutofit/>
          </a:bodyPr>
          <a:lstStyle/>
          <a:p>
            <a:pPr marL="0" marR="0" algn="just">
              <a:lnSpc>
                <a:spcPct val="115000"/>
              </a:lnSpc>
              <a:spcBef>
                <a:spcPts val="0"/>
              </a:spcBef>
              <a:spcAft>
                <a:spcPts val="800"/>
              </a:spcAft>
            </a:pPr>
            <a:r>
              <a:rPr lang="en-US" sz="2000" b="1" u="sng" dirty="0">
                <a:solidFill>
                  <a:srgbClr val="000000"/>
                </a:solidFill>
                <a:effectLst/>
                <a:latin typeface="Times New Roman" panose="02020603050405020304" pitchFamily="18" charset="0"/>
                <a:ea typeface="Calibri" panose="020F0502020204030204" pitchFamily="34" charset="0"/>
                <a:cs typeface="Arial" panose="020B0604020202020204" pitchFamily="34" charset="0"/>
              </a:rPr>
              <a:t>2-MHC class II pathway</a:t>
            </a:r>
            <a:r>
              <a:rPr lang="en-US" sz="2000" dirty="0">
                <a:solidFill>
                  <a:srgbClr val="000000"/>
                </a:solidFill>
                <a:effectLst/>
                <a:latin typeface="Times New Roman" panose="02020603050405020304" pitchFamily="18" charset="0"/>
                <a:ea typeface="Calibri" panose="020F0502020204030204" pitchFamily="34" charset="0"/>
                <a:cs typeface="Arial" panose="020B0604020202020204" pitchFamily="34" charset="0"/>
              </a:rPr>
              <a:t> - Whereas all nucleated cells express class I MHC, only a limited group of cells express class II MHC, which includes the antigen presenting cells (APC). </a:t>
            </a:r>
          </a:p>
          <a:p>
            <a:pPr marL="0" marR="0" algn="just">
              <a:lnSpc>
                <a:spcPct val="115000"/>
              </a:lnSpc>
              <a:spcBef>
                <a:spcPts val="0"/>
              </a:spcBef>
              <a:spcAft>
                <a:spcPts val="800"/>
              </a:spcAft>
            </a:pPr>
            <a:r>
              <a:rPr lang="en-US" sz="2000" dirty="0">
                <a:solidFill>
                  <a:srgbClr val="000000"/>
                </a:solidFill>
                <a:effectLst/>
                <a:latin typeface="Times New Roman" panose="02020603050405020304" pitchFamily="18" charset="0"/>
                <a:ea typeface="Calibri" panose="020F0502020204030204" pitchFamily="34" charset="0"/>
                <a:cs typeface="Arial" panose="020B0604020202020204" pitchFamily="34" charset="0"/>
              </a:rPr>
              <a:t>The principal APC are macrophages, dendritic cells (Langerhans cells), and B cells.</a:t>
            </a:r>
          </a:p>
          <a:p>
            <a:pPr marL="0" marR="0" algn="just">
              <a:lnSpc>
                <a:spcPct val="115000"/>
              </a:lnSpc>
              <a:spcBef>
                <a:spcPts val="0"/>
              </a:spcBef>
              <a:spcAft>
                <a:spcPts val="800"/>
              </a:spcAft>
            </a:pPr>
            <a:r>
              <a:rPr lang="en-US" sz="2000" dirty="0">
                <a:solidFill>
                  <a:srgbClr val="000000"/>
                </a:solidFill>
                <a:effectLst/>
                <a:latin typeface="Times New Roman" panose="02020603050405020304" pitchFamily="18" charset="0"/>
                <a:ea typeface="Calibri" panose="020F0502020204030204" pitchFamily="34" charset="0"/>
                <a:cs typeface="Arial" panose="020B0604020202020204" pitchFamily="34" charset="0"/>
              </a:rPr>
              <a:t> As shown in Figure 2, </a:t>
            </a:r>
            <a:r>
              <a:rPr lang="en-US" sz="2000" dirty="0">
                <a:solidFill>
                  <a:srgbClr val="000000"/>
                </a:solidFill>
                <a:effectLst/>
                <a:highlight>
                  <a:srgbClr val="FFFF00"/>
                </a:highlight>
                <a:latin typeface="Times New Roman" panose="02020603050405020304" pitchFamily="18" charset="0"/>
                <a:ea typeface="Calibri" panose="020F0502020204030204" pitchFamily="34" charset="0"/>
                <a:cs typeface="Arial" panose="020B0604020202020204" pitchFamily="34" charset="0"/>
              </a:rPr>
              <a:t>exogenous</a:t>
            </a:r>
            <a:r>
              <a:rPr lang="en-US" sz="2000" dirty="0">
                <a:solidFill>
                  <a:srgbClr val="000000"/>
                </a:solidFill>
                <a:effectLst/>
                <a:latin typeface="Times New Roman" panose="02020603050405020304" pitchFamily="18" charset="0"/>
                <a:ea typeface="Calibri" panose="020F0502020204030204" pitchFamily="34" charset="0"/>
                <a:cs typeface="Arial" panose="020B0604020202020204" pitchFamily="34" charset="0"/>
              </a:rPr>
              <a:t> proteins taken in by </a:t>
            </a:r>
            <a:r>
              <a:rPr lang="en-US" sz="2000" dirty="0">
                <a:solidFill>
                  <a:srgbClr val="000000"/>
                </a:solidFill>
                <a:effectLst/>
                <a:highlight>
                  <a:srgbClr val="FFFF00"/>
                </a:highlight>
                <a:latin typeface="Times New Roman" panose="02020603050405020304" pitchFamily="18" charset="0"/>
                <a:ea typeface="Calibri" panose="020F0502020204030204" pitchFamily="34" charset="0"/>
                <a:cs typeface="Arial" panose="020B0604020202020204" pitchFamily="34" charset="0"/>
              </a:rPr>
              <a:t>endocytosis</a:t>
            </a:r>
            <a:r>
              <a:rPr lang="en-US" sz="2000" dirty="0">
                <a:solidFill>
                  <a:srgbClr val="000000"/>
                </a:solidFill>
                <a:effectLst/>
                <a:latin typeface="Times New Roman" panose="02020603050405020304" pitchFamily="18" charset="0"/>
                <a:ea typeface="Calibri" panose="020F0502020204030204" pitchFamily="34" charset="0"/>
                <a:cs typeface="Arial" panose="020B0604020202020204" pitchFamily="34" charset="0"/>
              </a:rPr>
              <a:t> are </a:t>
            </a:r>
            <a:r>
              <a:rPr lang="en-US" sz="2000" dirty="0">
                <a:solidFill>
                  <a:srgbClr val="FF0000"/>
                </a:solidFill>
                <a:effectLst/>
                <a:latin typeface="Times New Roman" panose="02020603050405020304" pitchFamily="18" charset="0"/>
                <a:ea typeface="Calibri" panose="020F0502020204030204" pitchFamily="34" charset="0"/>
                <a:cs typeface="Arial" panose="020B0604020202020204" pitchFamily="34" charset="0"/>
              </a:rPr>
              <a:t>fragmented</a:t>
            </a:r>
            <a:r>
              <a:rPr lang="en-US" sz="2000" dirty="0">
                <a:solidFill>
                  <a:srgbClr val="000000"/>
                </a:solidFill>
                <a:effectLst/>
                <a:latin typeface="Times New Roman" panose="02020603050405020304" pitchFamily="18" charset="0"/>
                <a:ea typeface="Calibri" panose="020F0502020204030204" pitchFamily="34" charset="0"/>
                <a:cs typeface="Arial" panose="020B0604020202020204" pitchFamily="34" charset="0"/>
              </a:rPr>
              <a:t> by proteases in an </a:t>
            </a:r>
            <a:r>
              <a:rPr lang="en-US" sz="2000" dirty="0">
                <a:solidFill>
                  <a:srgbClr val="000000"/>
                </a:solidFill>
                <a:effectLst/>
                <a:highlight>
                  <a:srgbClr val="FFFF00"/>
                </a:highlight>
                <a:latin typeface="Times New Roman" panose="02020603050405020304" pitchFamily="18" charset="0"/>
                <a:ea typeface="Calibri" panose="020F0502020204030204" pitchFamily="34" charset="0"/>
                <a:cs typeface="Arial" panose="020B0604020202020204" pitchFamily="34" charset="0"/>
              </a:rPr>
              <a:t>endosome</a:t>
            </a:r>
            <a:r>
              <a:rPr lang="en-US" sz="2000" dirty="0">
                <a:solidFill>
                  <a:srgbClr val="000000"/>
                </a:solidFill>
                <a:effectLst/>
                <a:latin typeface="Times New Roman" panose="02020603050405020304" pitchFamily="18" charset="0"/>
                <a:ea typeface="Calibri" panose="020F0502020204030204" pitchFamily="34" charset="0"/>
                <a:cs typeface="Arial" panose="020B0604020202020204" pitchFamily="34" charset="0"/>
              </a:rPr>
              <a:t>. </a:t>
            </a:r>
          </a:p>
          <a:p>
            <a:pPr marL="0" marR="0" algn="just">
              <a:lnSpc>
                <a:spcPct val="115000"/>
              </a:lnSpc>
              <a:spcBef>
                <a:spcPts val="0"/>
              </a:spcBef>
              <a:spcAft>
                <a:spcPts val="800"/>
              </a:spcAft>
            </a:pPr>
            <a:r>
              <a:rPr lang="en-US" sz="2000" dirty="0">
                <a:solidFill>
                  <a:srgbClr val="000000"/>
                </a:solidFill>
                <a:effectLst/>
                <a:latin typeface="Times New Roman" panose="02020603050405020304" pitchFamily="18" charset="0"/>
                <a:ea typeface="Calibri" panose="020F0502020204030204" pitchFamily="34" charset="0"/>
                <a:cs typeface="Arial" panose="020B0604020202020204" pitchFamily="34" charset="0"/>
              </a:rPr>
              <a:t>The alpha and beta chains of MHC class II, along with an </a:t>
            </a:r>
            <a:r>
              <a:rPr lang="en-US" sz="2000" dirty="0">
                <a:solidFill>
                  <a:srgbClr val="000000"/>
                </a:solidFill>
                <a:effectLst/>
                <a:highlight>
                  <a:srgbClr val="FFFF00"/>
                </a:highlight>
                <a:latin typeface="Times New Roman" panose="02020603050405020304" pitchFamily="18" charset="0"/>
                <a:ea typeface="Calibri" panose="020F0502020204030204" pitchFamily="34" charset="0"/>
                <a:cs typeface="Arial" panose="020B0604020202020204" pitchFamily="34" charset="0"/>
              </a:rPr>
              <a:t>invariant chain</a:t>
            </a:r>
            <a:r>
              <a:rPr lang="en-US" sz="2000" dirty="0">
                <a:solidFill>
                  <a:srgbClr val="000000"/>
                </a:solidFill>
                <a:effectLst/>
                <a:latin typeface="Times New Roman" panose="02020603050405020304" pitchFamily="18" charset="0"/>
                <a:ea typeface="Calibri" panose="020F0502020204030204" pitchFamily="34" charset="0"/>
                <a:cs typeface="Arial" panose="020B0604020202020204" pitchFamily="34" charset="0"/>
              </a:rPr>
              <a:t>, are synthesized, assembled in the endoplasmic reticulum, and </a:t>
            </a:r>
            <a:r>
              <a:rPr lang="en-US" sz="2000" b="1" dirty="0">
                <a:solidFill>
                  <a:srgbClr val="000000"/>
                </a:solidFill>
                <a:effectLst/>
                <a:latin typeface="Times New Roman" panose="02020603050405020304" pitchFamily="18" charset="0"/>
                <a:ea typeface="Calibri" panose="020F0502020204030204" pitchFamily="34" charset="0"/>
                <a:cs typeface="Arial" panose="020B0604020202020204" pitchFamily="34" charset="0"/>
              </a:rPr>
              <a:t>transported</a:t>
            </a:r>
            <a:r>
              <a:rPr lang="en-US" sz="2000" dirty="0">
                <a:solidFill>
                  <a:srgbClr val="000000"/>
                </a:solidFill>
                <a:effectLst/>
                <a:latin typeface="Times New Roman" panose="02020603050405020304" pitchFamily="18" charset="0"/>
                <a:ea typeface="Calibri" panose="020F0502020204030204" pitchFamily="34" charset="0"/>
                <a:cs typeface="Arial" panose="020B0604020202020204" pitchFamily="34" charset="0"/>
              </a:rPr>
              <a:t> through the </a:t>
            </a:r>
            <a:r>
              <a:rPr lang="en-US" sz="2000" dirty="0">
                <a:solidFill>
                  <a:srgbClr val="FF0000"/>
                </a:solidFill>
                <a:effectLst/>
                <a:latin typeface="Times New Roman" panose="02020603050405020304" pitchFamily="18" charset="0"/>
                <a:ea typeface="Calibri" panose="020F0502020204030204" pitchFamily="34" charset="0"/>
                <a:cs typeface="Arial" panose="020B0604020202020204" pitchFamily="34" charset="0"/>
              </a:rPr>
              <a:t>Golgi</a:t>
            </a:r>
            <a:r>
              <a:rPr lang="en-US" sz="2000" dirty="0">
                <a:solidFill>
                  <a:srgbClr val="000000"/>
                </a:solidFill>
                <a:effectLst/>
                <a:latin typeface="Times New Roman" panose="02020603050405020304" pitchFamily="18" charset="0"/>
                <a:ea typeface="Calibri" panose="020F0502020204030204" pitchFamily="34" charset="0"/>
                <a:cs typeface="Arial" panose="020B0604020202020204" pitchFamily="34" charset="0"/>
              </a:rPr>
              <a:t> and trans-Golgi apparatus to reach the </a:t>
            </a:r>
            <a:r>
              <a:rPr lang="en-US" sz="2000" dirty="0">
                <a:solidFill>
                  <a:srgbClr val="000000"/>
                </a:solidFill>
                <a:effectLst/>
                <a:highlight>
                  <a:srgbClr val="FFFF00"/>
                </a:highlight>
                <a:latin typeface="Times New Roman" panose="02020603050405020304" pitchFamily="18" charset="0"/>
                <a:ea typeface="Calibri" panose="020F0502020204030204" pitchFamily="34" charset="0"/>
                <a:cs typeface="Arial" panose="020B0604020202020204" pitchFamily="34" charset="0"/>
              </a:rPr>
              <a:t>endosome</a:t>
            </a:r>
            <a:r>
              <a:rPr lang="en-US" sz="2000" dirty="0">
                <a:solidFill>
                  <a:srgbClr val="000000"/>
                </a:solidFill>
                <a:effectLst/>
                <a:latin typeface="Times New Roman" panose="02020603050405020304" pitchFamily="18" charset="0"/>
                <a:ea typeface="Calibri" panose="020F0502020204030204" pitchFamily="34" charset="0"/>
                <a:cs typeface="Arial" panose="020B0604020202020204" pitchFamily="34" charset="0"/>
              </a:rPr>
              <a:t>, where the invariant chain is digested, and the peptide fragments from the exogenous protein are able to associate with the class II MHC molecules, which are finally transported to the cell surface.</a:t>
            </a:r>
            <a:endParaRPr lang="en-US" sz="2000" dirty="0">
              <a:effectLst/>
              <a:latin typeface="Calibri" panose="020F0502020204030204" pitchFamily="34" charset="0"/>
              <a:ea typeface="Calibri" panose="020F0502020204030204" pitchFamily="34" charset="0"/>
              <a:cs typeface="Arial" panose="020B0604020202020204" pitchFamily="34" charset="0"/>
            </a:endParaRPr>
          </a:p>
          <a:p>
            <a:pPr marL="0" marR="0" algn="just">
              <a:lnSpc>
                <a:spcPct val="115000"/>
              </a:lnSpc>
              <a:spcBef>
                <a:spcPts val="0"/>
              </a:spcBef>
              <a:spcAft>
                <a:spcPts val="800"/>
              </a:spcAft>
            </a:pPr>
            <a:r>
              <a:rPr lang="ar-SA" sz="20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a:t>
            </a:r>
            <a:r>
              <a:rPr lang="en-US" sz="2000" dirty="0">
                <a:solidFill>
                  <a:srgbClr val="FF0000"/>
                </a:solidFill>
                <a:effectLst/>
                <a:latin typeface="Times New Roman" panose="02020603050405020304" pitchFamily="18" charset="0"/>
                <a:ea typeface="Calibri" panose="020F0502020204030204" pitchFamily="34" charset="0"/>
                <a:cs typeface="Arial" panose="020B0604020202020204" pitchFamily="34" charset="0"/>
              </a:rPr>
              <a:t> Invariant chain prevent the premature peptide binding)</a:t>
            </a:r>
            <a:endParaRPr lang="en-US" sz="2000" dirty="0">
              <a:effectLst/>
              <a:latin typeface="Calibri" panose="020F0502020204030204" pitchFamily="34" charset="0"/>
              <a:ea typeface="Calibri" panose="020F0502020204030204" pitchFamily="34" charset="0"/>
              <a:cs typeface="Arial" panose="020B0604020202020204" pitchFamily="34" charset="0"/>
            </a:endParaRPr>
          </a:p>
          <a:p>
            <a:endParaRPr lang="en-US" sz="3200" dirty="0"/>
          </a:p>
        </p:txBody>
      </p:sp>
    </p:spTree>
    <p:extLst>
      <p:ext uri="{BB962C8B-B14F-4D97-AF65-F5344CB8AC3E}">
        <p14:creationId xmlns:p14="http://schemas.microsoft.com/office/powerpoint/2010/main" val="16969968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DF647B-0B76-4E61-AE0A-8E6AD52A15F8}"/>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0D96C100-2C71-4B1D-A4AB-E4753A8359CE}"/>
              </a:ext>
            </a:extLst>
          </p:cNvPr>
          <p:cNvSpPr>
            <a:spLocks noGrp="1"/>
          </p:cNvSpPr>
          <p:nvPr>
            <p:ph idx="1"/>
          </p:nvPr>
        </p:nvSpPr>
        <p:spPr/>
        <p:txBody>
          <a:bodyPr>
            <a:normAutofit fontScale="92500"/>
          </a:bodyPr>
          <a:lstStyle/>
          <a:p>
            <a:pPr>
              <a:lnSpc>
                <a:spcPct val="150000"/>
              </a:lnSpc>
            </a:pPr>
            <a:r>
              <a:rPr lang="en-US" sz="2400" dirty="0">
                <a:solidFill>
                  <a:srgbClr val="4D4D4F"/>
                </a:solidFill>
                <a:effectLst/>
                <a:latin typeface="Times New Roman" panose="02020603050405020304" pitchFamily="18" charset="0"/>
                <a:ea typeface="Calibri" panose="020F0502020204030204" pitchFamily="34" charset="0"/>
                <a:cs typeface="Arial" panose="020B0604020202020204" pitchFamily="34" charset="0"/>
              </a:rPr>
              <a:t>• MHC molecules are encoded by </a:t>
            </a:r>
            <a:r>
              <a:rPr lang="en-US" sz="2400" dirty="0">
                <a:solidFill>
                  <a:srgbClr val="4D4D4F"/>
                </a:solidFill>
                <a:effectLst/>
                <a:highlight>
                  <a:srgbClr val="FFFF00"/>
                </a:highlight>
                <a:latin typeface="Times New Roman" panose="02020603050405020304" pitchFamily="18" charset="0"/>
                <a:ea typeface="Calibri" panose="020F0502020204030204" pitchFamily="34" charset="0"/>
                <a:cs typeface="Arial" panose="020B0604020202020204" pitchFamily="34" charset="0"/>
              </a:rPr>
              <a:t>genes</a:t>
            </a:r>
            <a:r>
              <a:rPr lang="en-US" sz="2400" dirty="0">
                <a:solidFill>
                  <a:srgbClr val="4D4D4F"/>
                </a:solidFill>
                <a:effectLst/>
                <a:latin typeface="Times New Roman" panose="02020603050405020304" pitchFamily="18" charset="0"/>
                <a:ea typeface="Calibri" panose="020F0502020204030204" pitchFamily="34" charset="0"/>
                <a:cs typeface="Arial" panose="020B0604020202020204" pitchFamily="34" charset="0"/>
              </a:rPr>
              <a:t> located within the major histocompatibility complex.</a:t>
            </a:r>
          </a:p>
          <a:p>
            <a:pPr>
              <a:lnSpc>
                <a:spcPct val="150000"/>
              </a:lnSpc>
            </a:pPr>
            <a:r>
              <a:rPr lang="en-US" sz="2400" dirty="0">
                <a:solidFill>
                  <a:srgbClr val="000000"/>
                </a:solidFill>
                <a:effectLst/>
                <a:latin typeface="Calibri" panose="020F0502020204030204" pitchFamily="34" charset="0"/>
                <a:ea typeface="Calibri" panose="020F0502020204030204" pitchFamily="34" charset="0"/>
                <a:cs typeface="Arial" panose="020B0604020202020204" pitchFamily="34" charset="0"/>
              </a:rPr>
              <a:t> </a:t>
            </a:r>
            <a:r>
              <a:rPr lang="en-US" sz="2400" u="sng" dirty="0">
                <a:solidFill>
                  <a:srgbClr val="4D4D4F"/>
                </a:solidFill>
                <a:effectLst/>
                <a:latin typeface="Times New Roman" panose="02020603050405020304" pitchFamily="18" charset="0"/>
                <a:ea typeface="Calibri" panose="020F0502020204030204" pitchFamily="34" charset="0"/>
                <a:cs typeface="Arial" panose="020B0604020202020204" pitchFamily="34" charset="0"/>
              </a:rPr>
              <a:t>Multiple</a:t>
            </a:r>
            <a:r>
              <a:rPr lang="en-US" sz="2400" dirty="0">
                <a:solidFill>
                  <a:srgbClr val="4D4D4F"/>
                </a:solidFill>
                <a:effectLst/>
                <a:latin typeface="Times New Roman" panose="02020603050405020304" pitchFamily="18" charset="0"/>
                <a:ea typeface="Calibri" panose="020F0502020204030204" pitchFamily="34" charset="0"/>
                <a:cs typeface="Arial" panose="020B0604020202020204" pitchFamily="34" charset="0"/>
              </a:rPr>
              <a:t> genes code for </a:t>
            </a:r>
            <a:r>
              <a:rPr lang="en-US" sz="2400" u="sng" dirty="0">
                <a:solidFill>
                  <a:srgbClr val="4D4D4F"/>
                </a:solidFill>
                <a:effectLst/>
                <a:latin typeface="Times New Roman" panose="02020603050405020304" pitchFamily="18" charset="0"/>
                <a:ea typeface="Calibri" panose="020F0502020204030204" pitchFamily="34" charset="0"/>
                <a:cs typeface="Arial" panose="020B0604020202020204" pitchFamily="34" charset="0"/>
              </a:rPr>
              <a:t>different</a:t>
            </a:r>
            <a:r>
              <a:rPr lang="en-US" sz="2400" dirty="0">
                <a:solidFill>
                  <a:srgbClr val="4D4D4F"/>
                </a:solidFill>
                <a:effectLst/>
                <a:latin typeface="Times New Roman" panose="02020603050405020304" pitchFamily="18" charset="0"/>
                <a:ea typeface="Calibri" panose="020F0502020204030204" pitchFamily="34" charset="0"/>
                <a:cs typeface="Arial" panose="020B0604020202020204" pitchFamily="34" charset="0"/>
              </a:rPr>
              <a:t> parts of the molecules and several </a:t>
            </a:r>
            <a:r>
              <a:rPr lang="en-US" sz="2400" dirty="0">
                <a:solidFill>
                  <a:srgbClr val="4D4D4F"/>
                </a:solidFill>
                <a:effectLst/>
                <a:highlight>
                  <a:srgbClr val="FFFF00"/>
                </a:highlight>
                <a:latin typeface="Times New Roman" panose="02020603050405020304" pitchFamily="18" charset="0"/>
                <a:ea typeface="Calibri" panose="020F0502020204030204" pitchFamily="34" charset="0"/>
                <a:cs typeface="Arial" panose="020B0604020202020204" pitchFamily="34" charset="0"/>
              </a:rPr>
              <a:t>possible combinations </a:t>
            </a:r>
            <a:r>
              <a:rPr lang="en-US" sz="2400" dirty="0">
                <a:solidFill>
                  <a:srgbClr val="4D4D4F"/>
                </a:solidFill>
                <a:effectLst/>
                <a:latin typeface="Times New Roman" panose="02020603050405020304" pitchFamily="18" charset="0"/>
                <a:ea typeface="Calibri" panose="020F0502020204030204" pitchFamily="34" charset="0"/>
                <a:cs typeface="Arial" panose="020B0604020202020204" pitchFamily="34" charset="0"/>
              </a:rPr>
              <a:t>of gene products exist. </a:t>
            </a:r>
          </a:p>
          <a:p>
            <a:pPr>
              <a:lnSpc>
                <a:spcPct val="150000"/>
              </a:lnSpc>
            </a:pPr>
            <a:r>
              <a:rPr lang="en-US" sz="2400" dirty="0">
                <a:solidFill>
                  <a:srgbClr val="4D4D4F"/>
                </a:solidFill>
                <a:effectLst/>
                <a:latin typeface="Times New Roman" panose="02020603050405020304" pitchFamily="18" charset="0"/>
                <a:ea typeface="Calibri" panose="020F0502020204030204" pitchFamily="34" charset="0"/>
                <a:cs typeface="Arial" panose="020B0604020202020204" pitchFamily="34" charset="0"/>
              </a:rPr>
              <a:t>As a result, the </a:t>
            </a:r>
            <a:r>
              <a:rPr lang="en-US" sz="2400" u="sng" dirty="0">
                <a:solidFill>
                  <a:srgbClr val="4D4D4F"/>
                </a:solidFill>
                <a:effectLst/>
                <a:latin typeface="Times New Roman" panose="02020603050405020304" pitchFamily="18" charset="0"/>
                <a:ea typeface="Calibri" panose="020F0502020204030204" pitchFamily="34" charset="0"/>
                <a:cs typeface="Arial" panose="020B0604020202020204" pitchFamily="34" charset="0"/>
              </a:rPr>
              <a:t>chance of two individuals </a:t>
            </a:r>
            <a:r>
              <a:rPr lang="en-US" sz="2400" dirty="0">
                <a:solidFill>
                  <a:srgbClr val="4D4D4F"/>
                </a:solidFill>
                <a:effectLst/>
                <a:latin typeface="Times New Roman" panose="02020603050405020304" pitchFamily="18" charset="0"/>
                <a:ea typeface="Calibri" panose="020F0502020204030204" pitchFamily="34" charset="0"/>
                <a:cs typeface="Arial" panose="020B0604020202020204" pitchFamily="34" charset="0"/>
              </a:rPr>
              <a:t>expressing identical MHC molecules is low. </a:t>
            </a:r>
          </a:p>
          <a:p>
            <a:pPr>
              <a:lnSpc>
                <a:spcPct val="150000"/>
              </a:lnSpc>
            </a:pPr>
            <a:r>
              <a:rPr lang="en-US" sz="2400" dirty="0">
                <a:solidFill>
                  <a:srgbClr val="4D4D4F"/>
                </a:solidFill>
                <a:effectLst/>
                <a:latin typeface="Times New Roman" panose="02020603050405020304" pitchFamily="18" charset="0"/>
                <a:ea typeface="Calibri" panose="020F0502020204030204" pitchFamily="34" charset="0"/>
                <a:cs typeface="Arial" panose="020B0604020202020204" pitchFamily="34" charset="0"/>
              </a:rPr>
              <a:t>Clinically, MHC molecules are significant as they are the principle mediators involved in </a:t>
            </a:r>
            <a:r>
              <a:rPr lang="en-US" sz="2400" dirty="0">
                <a:solidFill>
                  <a:srgbClr val="4D4D4F"/>
                </a:solidFill>
                <a:effectLst/>
                <a:highlight>
                  <a:srgbClr val="FFFF00"/>
                </a:highlight>
                <a:latin typeface="Times New Roman" panose="02020603050405020304" pitchFamily="18" charset="0"/>
                <a:ea typeface="Calibri" panose="020F0502020204030204" pitchFamily="34" charset="0"/>
                <a:cs typeface="Arial" panose="020B0604020202020204" pitchFamily="34" charset="0"/>
              </a:rPr>
              <a:t>transplant rejection.</a:t>
            </a:r>
            <a:endParaRPr lang="en-US" sz="2400" dirty="0">
              <a:effectLst/>
              <a:highlight>
                <a:srgbClr val="FFFF00"/>
              </a:highlight>
              <a:latin typeface="Calibri" panose="020F0502020204030204" pitchFamily="34" charset="0"/>
              <a:ea typeface="Calibri" panose="020F0502020204030204" pitchFamily="34" charset="0"/>
              <a:cs typeface="Arial" panose="020B0604020202020204" pitchFamily="34" charset="0"/>
            </a:endParaRPr>
          </a:p>
          <a:p>
            <a:pPr>
              <a:lnSpc>
                <a:spcPct val="150000"/>
              </a:lnSpc>
            </a:pPr>
            <a:endParaRPr lang="en-US" sz="3600" dirty="0"/>
          </a:p>
        </p:txBody>
      </p:sp>
    </p:spTree>
    <p:extLst>
      <p:ext uri="{BB962C8B-B14F-4D97-AF65-F5344CB8AC3E}">
        <p14:creationId xmlns:p14="http://schemas.microsoft.com/office/powerpoint/2010/main" val="318194061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AD7F9A-0651-4496-9770-D31FA016010C}"/>
              </a:ext>
            </a:extLst>
          </p:cNvPr>
          <p:cNvSpPr>
            <a:spLocks noGrp="1"/>
          </p:cNvSpPr>
          <p:nvPr>
            <p:ph type="title"/>
          </p:nvPr>
        </p:nvSpPr>
        <p:spPr/>
        <p:txBody>
          <a:bodyPr/>
          <a:lstStyle/>
          <a:p>
            <a:endParaRPr lang="en-US" dirty="0"/>
          </a:p>
        </p:txBody>
      </p:sp>
      <p:sp>
        <p:nvSpPr>
          <p:cNvPr id="3" name="Content Placeholder 2">
            <a:extLst>
              <a:ext uri="{FF2B5EF4-FFF2-40B4-BE49-F238E27FC236}">
                <a16:creationId xmlns:a16="http://schemas.microsoft.com/office/drawing/2014/main" id="{0808F618-2012-4F59-8F8C-F7571659B71F}"/>
              </a:ext>
            </a:extLst>
          </p:cNvPr>
          <p:cNvSpPr>
            <a:spLocks noGrp="1"/>
          </p:cNvSpPr>
          <p:nvPr>
            <p:ph idx="1"/>
          </p:nvPr>
        </p:nvSpPr>
        <p:spPr/>
        <p:txBody>
          <a:bodyPr/>
          <a:lstStyle/>
          <a:p>
            <a:endParaRPr lang="en-US" dirty="0"/>
          </a:p>
        </p:txBody>
      </p:sp>
      <p:pic>
        <p:nvPicPr>
          <p:cNvPr id="4" name="Picture 3" descr="The MHC-II antigen presentation pathways. Major histocompatibility... |  Download Scientific Diagram">
            <a:extLst>
              <a:ext uri="{FF2B5EF4-FFF2-40B4-BE49-F238E27FC236}">
                <a16:creationId xmlns:a16="http://schemas.microsoft.com/office/drawing/2014/main" id="{FEF0F40F-0EBA-42F4-933F-57B8244BC738}"/>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55984" y="-18662"/>
            <a:ext cx="11297816" cy="5994400"/>
          </a:xfrm>
          <a:prstGeom prst="rect">
            <a:avLst/>
          </a:prstGeom>
          <a:noFill/>
          <a:ln>
            <a:noFill/>
          </a:ln>
        </p:spPr>
      </p:pic>
    </p:spTree>
    <p:extLst>
      <p:ext uri="{BB962C8B-B14F-4D97-AF65-F5344CB8AC3E}">
        <p14:creationId xmlns:p14="http://schemas.microsoft.com/office/powerpoint/2010/main" val="426451306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AB1038-09CD-4735-90F5-AAA09BDAF127}"/>
              </a:ext>
            </a:extLst>
          </p:cNvPr>
          <p:cNvSpPr>
            <a:spLocks noGrp="1"/>
          </p:cNvSpPr>
          <p:nvPr>
            <p:ph type="title"/>
          </p:nvPr>
        </p:nvSpPr>
        <p:spPr/>
        <p:txBody>
          <a:bodyPr/>
          <a:lstStyle/>
          <a:p>
            <a:endParaRPr lang="en-US"/>
          </a:p>
        </p:txBody>
      </p:sp>
      <p:graphicFrame>
        <p:nvGraphicFramePr>
          <p:cNvPr id="4" name="Content Placeholder 3">
            <a:extLst>
              <a:ext uri="{FF2B5EF4-FFF2-40B4-BE49-F238E27FC236}">
                <a16:creationId xmlns:a16="http://schemas.microsoft.com/office/drawing/2014/main" id="{DC1D90BE-A354-444B-AAE0-B1B2FD55C383}"/>
              </a:ext>
            </a:extLst>
          </p:cNvPr>
          <p:cNvGraphicFramePr>
            <a:graphicFrameLocks noGrp="1"/>
          </p:cNvGraphicFramePr>
          <p:nvPr>
            <p:ph idx="1"/>
            <p:extLst>
              <p:ext uri="{D42A27DB-BD31-4B8C-83A1-F6EECF244321}">
                <p14:modId xmlns:p14="http://schemas.microsoft.com/office/powerpoint/2010/main" val="1634713280"/>
              </p:ext>
            </p:extLst>
          </p:nvPr>
        </p:nvGraphicFramePr>
        <p:xfrm>
          <a:off x="838200" y="365125"/>
          <a:ext cx="10515600" cy="5604642"/>
        </p:xfrm>
        <a:graphic>
          <a:graphicData uri="http://schemas.openxmlformats.org/drawingml/2006/table">
            <a:tbl>
              <a:tblPr firstRow="1" firstCol="1" bandRow="1">
                <a:tableStyleId>{5C22544A-7EE6-4342-B048-85BDC9FD1C3A}</a:tableStyleId>
              </a:tblPr>
              <a:tblGrid>
                <a:gridCol w="3505200">
                  <a:extLst>
                    <a:ext uri="{9D8B030D-6E8A-4147-A177-3AD203B41FA5}">
                      <a16:colId xmlns:a16="http://schemas.microsoft.com/office/drawing/2014/main" val="1775313831"/>
                    </a:ext>
                  </a:extLst>
                </a:gridCol>
                <a:gridCol w="3505200">
                  <a:extLst>
                    <a:ext uri="{9D8B030D-6E8A-4147-A177-3AD203B41FA5}">
                      <a16:colId xmlns:a16="http://schemas.microsoft.com/office/drawing/2014/main" val="1274669842"/>
                    </a:ext>
                  </a:extLst>
                </a:gridCol>
                <a:gridCol w="3505200">
                  <a:extLst>
                    <a:ext uri="{9D8B030D-6E8A-4147-A177-3AD203B41FA5}">
                      <a16:colId xmlns:a16="http://schemas.microsoft.com/office/drawing/2014/main" val="1779867339"/>
                    </a:ext>
                  </a:extLst>
                </a:gridCol>
              </a:tblGrid>
              <a:tr h="445646">
                <a:tc>
                  <a:txBody>
                    <a:bodyPr/>
                    <a:lstStyle/>
                    <a:p>
                      <a:pPr marL="0" marR="0">
                        <a:lnSpc>
                          <a:spcPct val="150000"/>
                        </a:lnSpc>
                        <a:spcBef>
                          <a:spcPts val="0"/>
                        </a:spcBef>
                        <a:spcAft>
                          <a:spcPts val="0"/>
                        </a:spcAft>
                      </a:pPr>
                      <a:r>
                        <a:rPr lang="en-US" sz="1400">
                          <a:effectLst/>
                        </a:rPr>
                        <a:t>Feature</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marL="0" marR="0">
                        <a:lnSpc>
                          <a:spcPct val="150000"/>
                        </a:lnSpc>
                        <a:spcBef>
                          <a:spcPts val="0"/>
                        </a:spcBef>
                        <a:spcAft>
                          <a:spcPts val="0"/>
                        </a:spcAft>
                      </a:pPr>
                      <a:r>
                        <a:rPr lang="en-US" sz="1400">
                          <a:effectLst/>
                        </a:rPr>
                        <a:t>CLASS I</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marL="0" marR="0">
                        <a:lnSpc>
                          <a:spcPct val="150000"/>
                        </a:lnSpc>
                        <a:spcBef>
                          <a:spcPts val="0"/>
                        </a:spcBef>
                        <a:spcAft>
                          <a:spcPts val="0"/>
                        </a:spcAft>
                      </a:pPr>
                      <a:r>
                        <a:rPr lang="en-US" sz="1400">
                          <a:effectLst/>
                        </a:rPr>
                        <a:t>CLASS II</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1969871625"/>
                  </a:ext>
                </a:extLst>
              </a:tr>
              <a:tr h="445646">
                <a:tc>
                  <a:txBody>
                    <a:bodyPr/>
                    <a:lstStyle/>
                    <a:p>
                      <a:pPr marL="0" marR="0">
                        <a:lnSpc>
                          <a:spcPct val="150000"/>
                        </a:lnSpc>
                        <a:spcBef>
                          <a:spcPts val="0"/>
                        </a:spcBef>
                        <a:spcAft>
                          <a:spcPts val="0"/>
                        </a:spcAft>
                      </a:pPr>
                      <a:r>
                        <a:rPr lang="en-US" sz="1400">
                          <a:effectLst/>
                        </a:rPr>
                        <a:t>Loci include </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marL="0" marR="0">
                        <a:lnSpc>
                          <a:spcPct val="150000"/>
                        </a:lnSpc>
                        <a:spcBef>
                          <a:spcPts val="0"/>
                        </a:spcBef>
                        <a:spcAft>
                          <a:spcPts val="0"/>
                        </a:spcAft>
                      </a:pPr>
                      <a:r>
                        <a:rPr lang="en-US" sz="1400">
                          <a:effectLst/>
                        </a:rPr>
                        <a:t>Typically A, B, and C </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marL="0" marR="0">
                        <a:lnSpc>
                          <a:spcPct val="150000"/>
                        </a:lnSpc>
                        <a:spcBef>
                          <a:spcPts val="0"/>
                        </a:spcBef>
                        <a:spcAft>
                          <a:spcPts val="0"/>
                        </a:spcAft>
                      </a:pPr>
                      <a:r>
                        <a:rPr lang="en-US" sz="1400">
                          <a:effectLst/>
                        </a:rPr>
                        <a:t>DP, DQ, and DR,</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extLst>
                  <a:ext uri="{0D108BD9-81ED-4DB2-BD59-A6C34878D82A}">
                    <a16:rowId xmlns:a16="http://schemas.microsoft.com/office/drawing/2014/main" val="447802805"/>
                  </a:ext>
                </a:extLst>
              </a:tr>
              <a:tr h="942670">
                <a:tc>
                  <a:txBody>
                    <a:bodyPr/>
                    <a:lstStyle/>
                    <a:p>
                      <a:pPr marL="0" marR="0">
                        <a:lnSpc>
                          <a:spcPct val="150000"/>
                        </a:lnSpc>
                        <a:spcBef>
                          <a:spcPts val="0"/>
                        </a:spcBef>
                        <a:spcAft>
                          <a:spcPts val="0"/>
                        </a:spcAft>
                      </a:pPr>
                      <a:r>
                        <a:rPr lang="en-US" sz="1400">
                          <a:effectLst/>
                        </a:rPr>
                        <a:t>Distribution </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marL="0" marR="0">
                        <a:lnSpc>
                          <a:spcPct val="150000"/>
                        </a:lnSpc>
                        <a:spcBef>
                          <a:spcPts val="0"/>
                        </a:spcBef>
                        <a:spcAft>
                          <a:spcPts val="0"/>
                        </a:spcAft>
                      </a:pPr>
                      <a:r>
                        <a:rPr lang="en-US" sz="1400">
                          <a:effectLst/>
                        </a:rPr>
                        <a:t>Most nucleated cells </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marL="0" marR="0">
                        <a:lnSpc>
                          <a:spcPct val="150000"/>
                        </a:lnSpc>
                        <a:spcBef>
                          <a:spcPts val="0"/>
                        </a:spcBef>
                        <a:spcAft>
                          <a:spcPts val="0"/>
                        </a:spcAft>
                      </a:pPr>
                      <a:r>
                        <a:rPr lang="en-US" sz="1400">
                          <a:effectLst/>
                        </a:rPr>
                        <a:t>B cells, macrophages, and dendritic cells</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extLst>
                  <a:ext uri="{0D108BD9-81ED-4DB2-BD59-A6C34878D82A}">
                    <a16:rowId xmlns:a16="http://schemas.microsoft.com/office/drawing/2014/main" val="3705744124"/>
                  </a:ext>
                </a:extLst>
              </a:tr>
              <a:tr h="942670">
                <a:tc>
                  <a:txBody>
                    <a:bodyPr/>
                    <a:lstStyle/>
                    <a:p>
                      <a:pPr marL="0" marR="0">
                        <a:lnSpc>
                          <a:spcPct val="150000"/>
                        </a:lnSpc>
                        <a:spcBef>
                          <a:spcPts val="0"/>
                        </a:spcBef>
                        <a:spcAft>
                          <a:spcPts val="0"/>
                        </a:spcAft>
                      </a:pPr>
                      <a:r>
                        <a:rPr lang="en-US" sz="1400">
                          <a:effectLst/>
                        </a:rPr>
                        <a:t>Function </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marL="0" marR="0">
                        <a:lnSpc>
                          <a:spcPct val="150000"/>
                        </a:lnSpc>
                        <a:spcBef>
                          <a:spcPts val="0"/>
                        </a:spcBef>
                        <a:spcAft>
                          <a:spcPts val="0"/>
                        </a:spcAft>
                      </a:pPr>
                      <a:r>
                        <a:rPr lang="en-US" sz="1400" dirty="0">
                          <a:effectLst/>
                        </a:rPr>
                        <a:t>Present antigen to cytotoxic T cells</a:t>
                      </a:r>
                      <a:endParaRPr lang="en-US" sz="11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marL="0" marR="0">
                        <a:lnSpc>
                          <a:spcPct val="150000"/>
                        </a:lnSpc>
                        <a:spcBef>
                          <a:spcPts val="0"/>
                        </a:spcBef>
                        <a:spcAft>
                          <a:spcPts val="0"/>
                        </a:spcAft>
                      </a:pPr>
                      <a:r>
                        <a:rPr lang="en-US" sz="1400" dirty="0">
                          <a:effectLst/>
                        </a:rPr>
                        <a:t>Present antigen to T helper cells</a:t>
                      </a:r>
                      <a:endParaRPr lang="en-US" sz="11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extLst>
                  <a:ext uri="{0D108BD9-81ED-4DB2-BD59-A6C34878D82A}">
                    <a16:rowId xmlns:a16="http://schemas.microsoft.com/office/drawing/2014/main" val="3089758151"/>
                  </a:ext>
                </a:extLst>
              </a:tr>
              <a:tr h="942670">
                <a:tc>
                  <a:txBody>
                    <a:bodyPr/>
                    <a:lstStyle/>
                    <a:p>
                      <a:pPr marL="0" marR="0">
                        <a:lnSpc>
                          <a:spcPct val="150000"/>
                        </a:lnSpc>
                        <a:spcBef>
                          <a:spcPts val="0"/>
                        </a:spcBef>
                        <a:spcAft>
                          <a:spcPts val="0"/>
                        </a:spcAft>
                      </a:pPr>
                      <a:r>
                        <a:rPr lang="en-US" sz="1400">
                          <a:effectLst/>
                        </a:rPr>
                        <a:t>Result </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marL="0" marR="0">
                        <a:lnSpc>
                          <a:spcPct val="150000"/>
                        </a:lnSpc>
                        <a:spcBef>
                          <a:spcPts val="0"/>
                        </a:spcBef>
                        <a:spcAft>
                          <a:spcPts val="0"/>
                        </a:spcAft>
                      </a:pPr>
                      <a:r>
                        <a:rPr lang="en-US" sz="1400" dirty="0">
                          <a:effectLst/>
                        </a:rPr>
                        <a:t>T-cell–mediated toxicity</a:t>
                      </a:r>
                      <a:endParaRPr lang="en-US" sz="11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marL="0" marR="0">
                        <a:lnSpc>
                          <a:spcPct val="150000"/>
                        </a:lnSpc>
                        <a:spcBef>
                          <a:spcPts val="0"/>
                        </a:spcBef>
                        <a:spcAft>
                          <a:spcPts val="0"/>
                        </a:spcAft>
                      </a:pPr>
                      <a:r>
                        <a:rPr lang="en-US" sz="1400">
                          <a:effectLst/>
                        </a:rPr>
                        <a:t>T-cell–mediated help</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extLst>
                  <a:ext uri="{0D108BD9-81ED-4DB2-BD59-A6C34878D82A}">
                    <a16:rowId xmlns:a16="http://schemas.microsoft.com/office/drawing/2014/main" val="662648378"/>
                  </a:ext>
                </a:extLst>
              </a:tr>
              <a:tr h="942670">
                <a:tc>
                  <a:txBody>
                    <a:bodyPr/>
                    <a:lstStyle/>
                    <a:p>
                      <a:pPr marL="0" marR="0">
                        <a:lnSpc>
                          <a:spcPct val="150000"/>
                        </a:lnSpc>
                        <a:spcBef>
                          <a:spcPts val="0"/>
                        </a:spcBef>
                        <a:spcAft>
                          <a:spcPts val="0"/>
                        </a:spcAft>
                      </a:pPr>
                      <a:r>
                        <a:rPr lang="en-US" sz="1400">
                          <a:effectLst/>
                        </a:rPr>
                        <a:t>Binds protein antigens of</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marL="0" marR="0">
                        <a:lnSpc>
                          <a:spcPct val="150000"/>
                        </a:lnSpc>
                        <a:spcBef>
                          <a:spcPts val="0"/>
                        </a:spcBef>
                        <a:spcAft>
                          <a:spcPts val="0"/>
                        </a:spcAft>
                      </a:pPr>
                      <a:r>
                        <a:rPr lang="en-US" sz="1400">
                          <a:effectLst/>
                        </a:rPr>
                        <a:t>8-10 amino acids residues</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marL="0" marR="0">
                        <a:lnSpc>
                          <a:spcPct val="150000"/>
                        </a:lnSpc>
                        <a:spcBef>
                          <a:spcPts val="0"/>
                        </a:spcBef>
                        <a:spcAft>
                          <a:spcPts val="0"/>
                        </a:spcAft>
                      </a:pPr>
                      <a:r>
                        <a:rPr lang="en-US" sz="1400">
                          <a:effectLst/>
                        </a:rPr>
                        <a:t>12-20 amino acids residues</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extLst>
                  <a:ext uri="{0D108BD9-81ED-4DB2-BD59-A6C34878D82A}">
                    <a16:rowId xmlns:a16="http://schemas.microsoft.com/office/drawing/2014/main" val="3007737986"/>
                  </a:ext>
                </a:extLst>
              </a:tr>
              <a:tr h="942670">
                <a:tc>
                  <a:txBody>
                    <a:bodyPr/>
                    <a:lstStyle/>
                    <a:p>
                      <a:pPr marL="0" marR="0">
                        <a:lnSpc>
                          <a:spcPct val="150000"/>
                        </a:lnSpc>
                        <a:spcBef>
                          <a:spcPts val="0"/>
                        </a:spcBef>
                        <a:spcAft>
                          <a:spcPts val="0"/>
                        </a:spcAft>
                      </a:pPr>
                      <a:r>
                        <a:rPr lang="en-US" sz="1400">
                          <a:effectLst/>
                        </a:rPr>
                        <a:t>Antigen binding domain</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marL="0" marR="0">
                        <a:lnSpc>
                          <a:spcPct val="150000"/>
                        </a:lnSpc>
                        <a:spcBef>
                          <a:spcPts val="0"/>
                        </a:spcBef>
                        <a:spcAft>
                          <a:spcPts val="0"/>
                        </a:spcAft>
                      </a:pPr>
                      <a:r>
                        <a:rPr lang="en-US" sz="1400" dirty="0">
                          <a:effectLst/>
                        </a:rPr>
                        <a:t>α1and α2 domains</a:t>
                      </a:r>
                      <a:endParaRPr lang="en-US" sz="11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marL="0" marR="0">
                        <a:lnSpc>
                          <a:spcPct val="150000"/>
                        </a:lnSpc>
                        <a:spcBef>
                          <a:spcPts val="0"/>
                        </a:spcBef>
                        <a:spcAft>
                          <a:spcPts val="0"/>
                        </a:spcAft>
                      </a:pPr>
                      <a:r>
                        <a:rPr lang="en-US" sz="1400" dirty="0">
                          <a:effectLst/>
                        </a:rPr>
                        <a:t>α</a:t>
                      </a:r>
                      <a:r>
                        <a:rPr lang="en-US" sz="1400" baseline="-25000" dirty="0">
                          <a:effectLst/>
                        </a:rPr>
                        <a:t>1</a:t>
                      </a:r>
                      <a:r>
                        <a:rPr lang="en-US" sz="1400" dirty="0">
                          <a:effectLst/>
                        </a:rPr>
                        <a:t> and β</a:t>
                      </a:r>
                      <a:r>
                        <a:rPr lang="en-US" sz="1400" baseline="-25000" dirty="0">
                          <a:effectLst/>
                        </a:rPr>
                        <a:t>1</a:t>
                      </a:r>
                      <a:r>
                        <a:rPr lang="en-US" sz="1400" dirty="0">
                          <a:effectLst/>
                        </a:rPr>
                        <a:t> domains</a:t>
                      </a:r>
                      <a:endParaRPr lang="en-US" sz="11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extLst>
                  <a:ext uri="{0D108BD9-81ED-4DB2-BD59-A6C34878D82A}">
                    <a16:rowId xmlns:a16="http://schemas.microsoft.com/office/drawing/2014/main" val="1486494009"/>
                  </a:ext>
                </a:extLst>
              </a:tr>
            </a:tbl>
          </a:graphicData>
        </a:graphic>
      </p:graphicFrame>
      <p:sp>
        <p:nvSpPr>
          <p:cNvPr id="5" name="Rectangle 1">
            <a:extLst>
              <a:ext uri="{FF2B5EF4-FFF2-40B4-BE49-F238E27FC236}">
                <a16:creationId xmlns:a16="http://schemas.microsoft.com/office/drawing/2014/main" id="{7929D8BD-F7D3-417E-840D-9D618887FFBB}"/>
              </a:ext>
            </a:extLst>
          </p:cNvPr>
          <p:cNvSpPr>
            <a:spLocks noChangeArrowheads="1"/>
          </p:cNvSpPr>
          <p:nvPr/>
        </p:nvSpPr>
        <p:spPr bwMode="auto">
          <a:xfrm>
            <a:off x="0" y="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eaLnBrk="0" fontAlgn="base" hangingPunct="0">
              <a:spcBef>
                <a:spcPct val="0"/>
              </a:spcBef>
              <a:spcAft>
                <a:spcPct val="0"/>
              </a:spcAft>
              <a:tabLst>
                <a:tab pos="1417638" algn="l"/>
              </a:tabLst>
              <a:defRPr>
                <a:solidFill>
                  <a:schemeClr val="tx1"/>
                </a:solidFill>
                <a:latin typeface="Arial" panose="020B0604020202020204" pitchFamily="34" charset="0"/>
              </a:defRPr>
            </a:lvl1pPr>
            <a:lvl2pPr eaLnBrk="0" fontAlgn="base" hangingPunct="0">
              <a:spcBef>
                <a:spcPct val="0"/>
              </a:spcBef>
              <a:spcAft>
                <a:spcPct val="0"/>
              </a:spcAft>
              <a:tabLst>
                <a:tab pos="1417638" algn="l"/>
              </a:tabLst>
              <a:defRPr>
                <a:solidFill>
                  <a:schemeClr val="tx1"/>
                </a:solidFill>
                <a:latin typeface="Arial" panose="020B0604020202020204" pitchFamily="34" charset="0"/>
              </a:defRPr>
            </a:lvl2pPr>
            <a:lvl3pPr eaLnBrk="0" fontAlgn="base" hangingPunct="0">
              <a:spcBef>
                <a:spcPct val="0"/>
              </a:spcBef>
              <a:spcAft>
                <a:spcPct val="0"/>
              </a:spcAft>
              <a:tabLst>
                <a:tab pos="1417638" algn="l"/>
              </a:tabLst>
              <a:defRPr>
                <a:solidFill>
                  <a:schemeClr val="tx1"/>
                </a:solidFill>
                <a:latin typeface="Arial" panose="020B0604020202020204" pitchFamily="34" charset="0"/>
              </a:defRPr>
            </a:lvl3pPr>
            <a:lvl4pPr eaLnBrk="0" fontAlgn="base" hangingPunct="0">
              <a:spcBef>
                <a:spcPct val="0"/>
              </a:spcBef>
              <a:spcAft>
                <a:spcPct val="0"/>
              </a:spcAft>
              <a:tabLst>
                <a:tab pos="1417638" algn="l"/>
              </a:tabLst>
              <a:defRPr>
                <a:solidFill>
                  <a:schemeClr val="tx1"/>
                </a:solidFill>
                <a:latin typeface="Arial" panose="020B0604020202020204" pitchFamily="34" charset="0"/>
              </a:defRPr>
            </a:lvl4pPr>
            <a:lvl5pPr eaLnBrk="0" fontAlgn="base" hangingPunct="0">
              <a:spcBef>
                <a:spcPct val="0"/>
              </a:spcBef>
              <a:spcAft>
                <a:spcPct val="0"/>
              </a:spcAft>
              <a:tabLst>
                <a:tab pos="1417638" algn="l"/>
              </a:tabLst>
              <a:defRPr>
                <a:solidFill>
                  <a:schemeClr val="tx1"/>
                </a:solidFill>
                <a:latin typeface="Arial" panose="020B0604020202020204" pitchFamily="34" charset="0"/>
              </a:defRPr>
            </a:lvl5pPr>
            <a:lvl6pPr eaLnBrk="0" fontAlgn="base" hangingPunct="0">
              <a:spcBef>
                <a:spcPct val="0"/>
              </a:spcBef>
              <a:spcAft>
                <a:spcPct val="0"/>
              </a:spcAft>
              <a:tabLst>
                <a:tab pos="1417638" algn="l"/>
              </a:tabLst>
              <a:defRPr>
                <a:solidFill>
                  <a:schemeClr val="tx1"/>
                </a:solidFill>
                <a:latin typeface="Arial" panose="020B0604020202020204" pitchFamily="34" charset="0"/>
              </a:defRPr>
            </a:lvl6pPr>
            <a:lvl7pPr eaLnBrk="0" fontAlgn="base" hangingPunct="0">
              <a:spcBef>
                <a:spcPct val="0"/>
              </a:spcBef>
              <a:spcAft>
                <a:spcPct val="0"/>
              </a:spcAft>
              <a:tabLst>
                <a:tab pos="1417638" algn="l"/>
              </a:tabLst>
              <a:defRPr>
                <a:solidFill>
                  <a:schemeClr val="tx1"/>
                </a:solidFill>
                <a:latin typeface="Arial" panose="020B0604020202020204" pitchFamily="34" charset="0"/>
              </a:defRPr>
            </a:lvl7pPr>
            <a:lvl8pPr eaLnBrk="0" fontAlgn="base" hangingPunct="0">
              <a:spcBef>
                <a:spcPct val="0"/>
              </a:spcBef>
              <a:spcAft>
                <a:spcPct val="0"/>
              </a:spcAft>
              <a:tabLst>
                <a:tab pos="1417638" algn="l"/>
              </a:tabLst>
              <a:defRPr>
                <a:solidFill>
                  <a:schemeClr val="tx1"/>
                </a:solidFill>
                <a:latin typeface="Arial" panose="020B0604020202020204" pitchFamily="34" charset="0"/>
              </a:defRPr>
            </a:lvl8pPr>
            <a:lvl9pPr eaLnBrk="0" fontAlgn="base" hangingPunct="0">
              <a:spcBef>
                <a:spcPct val="0"/>
              </a:spcBef>
              <a:spcAft>
                <a:spcPct val="0"/>
              </a:spcAft>
              <a:tabLst>
                <a:tab pos="1417638" algn="l"/>
              </a:tabLs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tab pos="1417638" algn="l"/>
              </a:tabLst>
            </a:pPr>
            <a:r>
              <a:rPr kumimoji="0" lang="en-US" altLang="en-US" sz="1400" b="0" i="0" u="none" strike="noStrike" cap="none" normalizeH="0" baseline="0">
                <a:ln>
                  <a:noFill/>
                </a:ln>
                <a:solidFill>
                  <a:srgbClr val="90498D"/>
                </a:solidFill>
                <a:effectLst/>
                <a:latin typeface="Calibri" panose="020F0502020204030204" pitchFamily="34" charset="0"/>
                <a:ea typeface="Times New Roman" panose="02020603050405020304" pitchFamily="18" charset="0"/>
                <a:cs typeface="Arial" panose="020B0604020202020204" pitchFamily="34" charset="0"/>
              </a:rPr>
              <a:t>Table 1 </a:t>
            </a:r>
            <a:r>
              <a:rPr kumimoji="0" lang="en-US" altLang="en-US" sz="1400" b="0" i="0" u="none" strike="noStrike" cap="none" normalizeH="0" baseline="0">
                <a:ln>
                  <a:noFill/>
                </a:ln>
                <a:solidFill>
                  <a:srgbClr val="949599"/>
                </a:solidFill>
                <a:effectLst/>
                <a:latin typeface="Calibri" panose="020F0502020204030204" pitchFamily="34" charset="0"/>
                <a:ea typeface="Times New Roman" panose="02020603050405020304" pitchFamily="18" charset="0"/>
                <a:cs typeface="Arial" panose="020B0604020202020204" pitchFamily="34" charset="0"/>
              </a:rPr>
              <a:t>: </a:t>
            </a:r>
            <a:r>
              <a:rPr kumimoji="0" lang="en-US" altLang="en-US" sz="1400" b="0" i="0" u="none" strike="noStrike" cap="none" normalizeH="0" baseline="0">
                <a:ln>
                  <a:noFill/>
                </a:ln>
                <a:solidFill>
                  <a:srgbClr val="4D4D4F"/>
                </a:solidFill>
                <a:effectLst/>
                <a:latin typeface="Calibri" panose="020F0502020204030204" pitchFamily="34" charset="0"/>
                <a:ea typeface="Times New Roman" panose="02020603050405020304" pitchFamily="18" charset="0"/>
                <a:cs typeface="Arial" panose="020B0604020202020204" pitchFamily="34" charset="0"/>
              </a:rPr>
              <a:t>Comparison of MHC Class I and Class I Structure</a:t>
            </a:r>
            <a:endParaRPr kumimoji="0" lang="en-US" altLang="en-US" sz="800" b="0" i="0" u="none" strike="noStrike" cap="none" normalizeH="0" baseline="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tab pos="1417638" algn="l"/>
              </a:tabLst>
            </a:pPr>
            <a:endParaRPr kumimoji="0" lang="en-US" altLang="en-US" sz="1800" b="0" i="0" u="none" strike="noStrike" cap="none" normalizeH="0" baseline="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213599784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9C7A3D-7A46-4540-BF3A-C506C6F33E6A}"/>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362FACE2-1787-44E2-AFF6-809471BEB449}"/>
              </a:ext>
            </a:extLst>
          </p:cNvPr>
          <p:cNvSpPr>
            <a:spLocks noGrp="1"/>
          </p:cNvSpPr>
          <p:nvPr>
            <p:ph idx="1"/>
          </p:nvPr>
        </p:nvSpPr>
        <p:spPr/>
        <p:txBody>
          <a:bodyPr>
            <a:normAutofit/>
          </a:bodyPr>
          <a:lstStyle/>
          <a:p>
            <a:pPr marL="0" marR="0" algn="just">
              <a:lnSpc>
                <a:spcPct val="150000"/>
              </a:lnSpc>
              <a:spcBef>
                <a:spcPts val="0"/>
              </a:spcBef>
              <a:spcAft>
                <a:spcPts val="800"/>
              </a:spcAft>
            </a:pPr>
            <a:r>
              <a:rPr lang="en-US" sz="2000" dirty="0">
                <a:solidFill>
                  <a:srgbClr val="4D4D4F"/>
                </a:solidFill>
                <a:effectLst/>
                <a:latin typeface="Times New Roman" panose="02020603050405020304" pitchFamily="18" charset="0"/>
                <a:ea typeface="Calibri" panose="020F0502020204030204" pitchFamily="34" charset="0"/>
                <a:cs typeface="Arial" panose="020B0604020202020204" pitchFamily="34" charset="0"/>
              </a:rPr>
              <a:t>• </a:t>
            </a:r>
            <a:r>
              <a:rPr lang="en-US" sz="2000" dirty="0">
                <a:solidFill>
                  <a:srgbClr val="FF0000"/>
                </a:solidFill>
                <a:effectLst/>
                <a:latin typeface="Times New Roman" panose="02020603050405020304" pitchFamily="18" charset="0"/>
                <a:ea typeface="Calibri" panose="020F0502020204030204" pitchFamily="34" charset="0"/>
                <a:cs typeface="Arial" panose="020B0604020202020204" pitchFamily="34" charset="0"/>
              </a:rPr>
              <a:t>Class I MHC </a:t>
            </a:r>
            <a:r>
              <a:rPr lang="en-US" sz="2000" dirty="0">
                <a:solidFill>
                  <a:srgbClr val="4D4D4F"/>
                </a:solidFill>
                <a:effectLst/>
                <a:latin typeface="Times New Roman" panose="02020603050405020304" pitchFamily="18" charset="0"/>
                <a:ea typeface="Calibri" panose="020F0502020204030204" pitchFamily="34" charset="0"/>
                <a:cs typeface="Arial" panose="020B0604020202020204" pitchFamily="34" charset="0"/>
              </a:rPr>
              <a:t>molecules are found on all </a:t>
            </a:r>
            <a:r>
              <a:rPr lang="en-US" sz="2000" dirty="0">
                <a:solidFill>
                  <a:srgbClr val="FF0000"/>
                </a:solidFill>
                <a:effectLst/>
                <a:latin typeface="Times New Roman" panose="02020603050405020304" pitchFamily="18" charset="0"/>
                <a:ea typeface="Calibri" panose="020F0502020204030204" pitchFamily="34" charset="0"/>
                <a:cs typeface="Arial" panose="020B0604020202020204" pitchFamily="34" charset="0"/>
              </a:rPr>
              <a:t>nucleated</a:t>
            </a:r>
            <a:r>
              <a:rPr lang="en-US" sz="2000" dirty="0">
                <a:solidFill>
                  <a:srgbClr val="4D4D4F"/>
                </a:solidFill>
                <a:effectLst/>
                <a:latin typeface="Times New Roman" panose="02020603050405020304" pitchFamily="18" charset="0"/>
                <a:ea typeface="Calibri" panose="020F0502020204030204" pitchFamily="34" charset="0"/>
                <a:cs typeface="Arial" panose="020B0604020202020204" pitchFamily="34" charset="0"/>
              </a:rPr>
              <a:t> cells. Their </a:t>
            </a:r>
            <a:r>
              <a:rPr lang="en-US" sz="2000" u="sng" dirty="0">
                <a:solidFill>
                  <a:srgbClr val="4D4D4F"/>
                </a:solidFill>
                <a:effectLst/>
                <a:latin typeface="Times New Roman" panose="02020603050405020304" pitchFamily="18" charset="0"/>
                <a:ea typeface="Calibri" panose="020F0502020204030204" pitchFamily="34" charset="0"/>
                <a:cs typeface="Arial" panose="020B0604020202020204" pitchFamily="34" charset="0"/>
              </a:rPr>
              <a:t>function</a:t>
            </a:r>
            <a:r>
              <a:rPr lang="en-US" sz="2000" dirty="0">
                <a:solidFill>
                  <a:srgbClr val="4D4D4F"/>
                </a:solidFill>
                <a:effectLst/>
                <a:latin typeface="Times New Roman" panose="02020603050405020304" pitchFamily="18" charset="0"/>
                <a:ea typeface="Calibri" panose="020F0502020204030204" pitchFamily="34" charset="0"/>
                <a:cs typeface="Arial" panose="020B0604020202020204" pitchFamily="34" charset="0"/>
              </a:rPr>
              <a:t> is to present </a:t>
            </a:r>
            <a:r>
              <a:rPr lang="en-US" sz="2000" dirty="0">
                <a:solidFill>
                  <a:srgbClr val="4D4D4F"/>
                </a:solidFill>
                <a:effectLst/>
                <a:highlight>
                  <a:srgbClr val="FFFF00"/>
                </a:highlight>
                <a:latin typeface="Times New Roman" panose="02020603050405020304" pitchFamily="18" charset="0"/>
                <a:ea typeface="Calibri" panose="020F0502020204030204" pitchFamily="34" charset="0"/>
                <a:cs typeface="Arial" panose="020B0604020202020204" pitchFamily="34" charset="0"/>
              </a:rPr>
              <a:t>endogenous</a:t>
            </a:r>
            <a:r>
              <a:rPr lang="en-US" sz="2000" dirty="0">
                <a:solidFill>
                  <a:srgbClr val="4D4D4F"/>
                </a:solidFill>
                <a:effectLst/>
                <a:latin typeface="Times New Roman" panose="02020603050405020304" pitchFamily="18" charset="0"/>
                <a:ea typeface="Calibri" panose="020F0502020204030204" pitchFamily="34" charset="0"/>
                <a:cs typeface="Arial" panose="020B0604020202020204" pitchFamily="34" charset="0"/>
              </a:rPr>
              <a:t> antigens to </a:t>
            </a:r>
            <a:r>
              <a:rPr lang="en-US" sz="2000" u="sng" dirty="0">
                <a:solidFill>
                  <a:srgbClr val="4D4D4F"/>
                </a:solidFill>
                <a:effectLst/>
                <a:latin typeface="Times New Roman" panose="02020603050405020304" pitchFamily="18" charset="0"/>
                <a:ea typeface="Calibri" panose="020F0502020204030204" pitchFamily="34" charset="0"/>
                <a:cs typeface="Arial" panose="020B0604020202020204" pitchFamily="34" charset="0"/>
              </a:rPr>
              <a:t>CD8+ T cells.</a:t>
            </a:r>
            <a:endParaRPr lang="en-US" sz="2000" u="sng" dirty="0">
              <a:effectLst/>
              <a:latin typeface="Calibri" panose="020F0502020204030204" pitchFamily="34" charset="0"/>
              <a:ea typeface="Calibri" panose="020F0502020204030204" pitchFamily="34" charset="0"/>
              <a:cs typeface="Arial" panose="020B0604020202020204" pitchFamily="34" charset="0"/>
            </a:endParaRPr>
          </a:p>
          <a:p>
            <a:pPr marL="0" marR="0" algn="just">
              <a:lnSpc>
                <a:spcPct val="150000"/>
              </a:lnSpc>
              <a:spcBef>
                <a:spcPts val="0"/>
              </a:spcBef>
              <a:spcAft>
                <a:spcPts val="800"/>
              </a:spcAft>
            </a:pPr>
            <a:r>
              <a:rPr lang="en-US" sz="2000" dirty="0">
                <a:solidFill>
                  <a:srgbClr val="4D4D4F"/>
                </a:solidFill>
                <a:effectLst/>
                <a:latin typeface="Times New Roman" panose="02020603050405020304" pitchFamily="18" charset="0"/>
                <a:ea typeface="Calibri" panose="020F0502020204030204" pitchFamily="34" charset="0"/>
                <a:cs typeface="Arial" panose="020B0604020202020204" pitchFamily="34" charset="0"/>
              </a:rPr>
              <a:t>• </a:t>
            </a:r>
            <a:r>
              <a:rPr lang="en-US" sz="2000" dirty="0">
                <a:solidFill>
                  <a:srgbClr val="7030A0"/>
                </a:solidFill>
                <a:effectLst/>
                <a:latin typeface="Times New Roman" panose="02020603050405020304" pitchFamily="18" charset="0"/>
                <a:ea typeface="Calibri" panose="020F0502020204030204" pitchFamily="34" charset="0"/>
                <a:cs typeface="Arial" panose="020B0604020202020204" pitchFamily="34" charset="0"/>
              </a:rPr>
              <a:t>Class II MHC </a:t>
            </a:r>
            <a:r>
              <a:rPr lang="en-US" sz="2000" dirty="0">
                <a:solidFill>
                  <a:srgbClr val="4D4D4F"/>
                </a:solidFill>
                <a:effectLst/>
                <a:latin typeface="Times New Roman" panose="02020603050405020304" pitchFamily="18" charset="0"/>
                <a:ea typeface="Calibri" panose="020F0502020204030204" pitchFamily="34" charset="0"/>
                <a:cs typeface="Arial" panose="020B0604020202020204" pitchFamily="34" charset="0"/>
              </a:rPr>
              <a:t>molecules are largely restricted to professional </a:t>
            </a:r>
            <a:r>
              <a:rPr lang="en-US" sz="2000" dirty="0">
                <a:solidFill>
                  <a:srgbClr val="7030A0"/>
                </a:solidFill>
                <a:effectLst/>
                <a:latin typeface="Times New Roman" panose="02020603050405020304" pitchFamily="18" charset="0"/>
                <a:ea typeface="Calibri" panose="020F0502020204030204" pitchFamily="34" charset="0"/>
                <a:cs typeface="Arial" panose="020B0604020202020204" pitchFamily="34" charset="0"/>
              </a:rPr>
              <a:t>antigen-presenting cells </a:t>
            </a:r>
            <a:r>
              <a:rPr lang="en-US" sz="2000" dirty="0">
                <a:solidFill>
                  <a:srgbClr val="4D4D4F"/>
                </a:solidFill>
                <a:effectLst/>
                <a:latin typeface="Times New Roman" panose="02020603050405020304" pitchFamily="18" charset="0"/>
                <a:ea typeface="Calibri" panose="020F0502020204030204" pitchFamily="34" charset="0"/>
                <a:cs typeface="Arial" panose="020B0604020202020204" pitchFamily="34" charset="0"/>
              </a:rPr>
              <a:t>such as dendritic cells, macrophages, and B cells. Their </a:t>
            </a:r>
            <a:r>
              <a:rPr lang="en-US" sz="2000" u="sng" dirty="0">
                <a:solidFill>
                  <a:srgbClr val="4D4D4F"/>
                </a:solidFill>
                <a:effectLst/>
                <a:latin typeface="Times New Roman" panose="02020603050405020304" pitchFamily="18" charset="0"/>
                <a:ea typeface="Calibri" panose="020F0502020204030204" pitchFamily="34" charset="0"/>
                <a:cs typeface="Arial" panose="020B0604020202020204" pitchFamily="34" charset="0"/>
              </a:rPr>
              <a:t>function</a:t>
            </a:r>
            <a:r>
              <a:rPr lang="en-US" sz="2000" dirty="0">
                <a:solidFill>
                  <a:srgbClr val="4D4D4F"/>
                </a:solidFill>
                <a:effectLst/>
                <a:latin typeface="Times New Roman" panose="02020603050405020304" pitchFamily="18" charset="0"/>
                <a:ea typeface="Calibri" panose="020F0502020204030204" pitchFamily="34" charset="0"/>
                <a:cs typeface="Arial" panose="020B0604020202020204" pitchFamily="34" charset="0"/>
              </a:rPr>
              <a:t> is to present </a:t>
            </a:r>
            <a:r>
              <a:rPr lang="en-US" sz="2000" dirty="0">
                <a:solidFill>
                  <a:srgbClr val="4D4D4F"/>
                </a:solidFill>
                <a:effectLst/>
                <a:highlight>
                  <a:srgbClr val="FFFF00"/>
                </a:highlight>
                <a:latin typeface="Times New Roman" panose="02020603050405020304" pitchFamily="18" charset="0"/>
                <a:ea typeface="Calibri" panose="020F0502020204030204" pitchFamily="34" charset="0"/>
                <a:cs typeface="Arial" panose="020B0604020202020204" pitchFamily="34" charset="0"/>
              </a:rPr>
              <a:t>exogenous</a:t>
            </a:r>
            <a:r>
              <a:rPr lang="en-US" sz="2000" dirty="0">
                <a:solidFill>
                  <a:srgbClr val="4D4D4F"/>
                </a:solidFill>
                <a:effectLst/>
                <a:latin typeface="Times New Roman" panose="02020603050405020304" pitchFamily="18" charset="0"/>
                <a:ea typeface="Calibri" panose="020F0502020204030204" pitchFamily="34" charset="0"/>
                <a:cs typeface="Arial" panose="020B0604020202020204" pitchFamily="34" charset="0"/>
              </a:rPr>
              <a:t> antigens to </a:t>
            </a:r>
            <a:r>
              <a:rPr lang="en-US" sz="2000" u="sng" dirty="0">
                <a:solidFill>
                  <a:srgbClr val="4D4D4F"/>
                </a:solidFill>
                <a:effectLst/>
                <a:latin typeface="Times New Roman" panose="02020603050405020304" pitchFamily="18" charset="0"/>
                <a:ea typeface="Calibri" panose="020F0502020204030204" pitchFamily="34" charset="0"/>
                <a:cs typeface="Arial" panose="020B0604020202020204" pitchFamily="34" charset="0"/>
              </a:rPr>
              <a:t>CD4+ T cells.</a:t>
            </a:r>
            <a:endParaRPr lang="en-US" sz="2000" u="sng" dirty="0">
              <a:effectLst/>
              <a:latin typeface="Calibri" panose="020F0502020204030204" pitchFamily="34" charset="0"/>
              <a:ea typeface="Calibri" panose="020F0502020204030204" pitchFamily="34" charset="0"/>
              <a:cs typeface="Arial" panose="020B0604020202020204" pitchFamily="34" charset="0"/>
            </a:endParaRPr>
          </a:p>
          <a:p>
            <a:pPr marL="0" marR="0" algn="just">
              <a:lnSpc>
                <a:spcPct val="150000"/>
              </a:lnSpc>
              <a:spcBef>
                <a:spcPts val="0"/>
              </a:spcBef>
              <a:spcAft>
                <a:spcPts val="800"/>
              </a:spcAft>
            </a:pPr>
            <a:r>
              <a:rPr lang="en-US" sz="2000" dirty="0">
                <a:solidFill>
                  <a:srgbClr val="4D4D4F"/>
                </a:solidFill>
                <a:effectLst/>
                <a:latin typeface="Times New Roman" panose="02020603050405020304" pitchFamily="18" charset="0"/>
                <a:ea typeface="Calibri" panose="020F0502020204030204" pitchFamily="34" charset="0"/>
                <a:cs typeface="Arial" panose="020B0604020202020204" pitchFamily="34" charset="0"/>
              </a:rPr>
              <a:t>• </a:t>
            </a:r>
            <a:r>
              <a:rPr lang="en-US" sz="2000" dirty="0">
                <a:solidFill>
                  <a:srgbClr val="00B0F0"/>
                </a:solidFill>
                <a:effectLst/>
                <a:latin typeface="Times New Roman" panose="02020603050405020304" pitchFamily="18" charset="0"/>
                <a:ea typeface="Calibri" panose="020F0502020204030204" pitchFamily="34" charset="0"/>
                <a:cs typeface="Arial" panose="020B0604020202020204" pitchFamily="34" charset="0"/>
              </a:rPr>
              <a:t>The class III</a:t>
            </a:r>
            <a:r>
              <a:rPr lang="en-US" sz="2000" dirty="0">
                <a:solidFill>
                  <a:srgbClr val="4D4D4F"/>
                </a:solidFill>
                <a:effectLst/>
                <a:latin typeface="Times New Roman" panose="02020603050405020304" pitchFamily="18" charset="0"/>
                <a:ea typeface="Calibri" panose="020F0502020204030204" pitchFamily="34" charset="0"/>
                <a:cs typeface="Arial" panose="020B0604020202020204" pitchFamily="34" charset="0"/>
              </a:rPr>
              <a:t> region of the MHC contains a mixture of genes, some of which encode </a:t>
            </a:r>
            <a:r>
              <a:rPr lang="en-US" sz="2000" u="sng" dirty="0">
                <a:solidFill>
                  <a:srgbClr val="4D4D4F"/>
                </a:solidFill>
                <a:effectLst/>
                <a:latin typeface="Times New Roman" panose="02020603050405020304" pitchFamily="18" charset="0"/>
                <a:ea typeface="Calibri" panose="020F0502020204030204" pitchFamily="34" charset="0"/>
                <a:cs typeface="Arial" panose="020B0604020202020204" pitchFamily="34" charset="0"/>
              </a:rPr>
              <a:t>complement</a:t>
            </a:r>
            <a:r>
              <a:rPr lang="en-US" sz="2000" dirty="0">
                <a:solidFill>
                  <a:srgbClr val="4D4D4F"/>
                </a:solidFill>
                <a:effectLst/>
                <a:latin typeface="Times New Roman" panose="02020603050405020304" pitchFamily="18" charset="0"/>
                <a:ea typeface="Calibri" panose="020F0502020204030204" pitchFamily="34" charset="0"/>
                <a:cs typeface="Arial" panose="020B0604020202020204" pitchFamily="34" charset="0"/>
              </a:rPr>
              <a:t> components.</a:t>
            </a:r>
            <a:endParaRPr lang="en-US" sz="2000" dirty="0">
              <a:effectLst/>
              <a:latin typeface="Calibri" panose="020F0502020204030204" pitchFamily="34" charset="0"/>
              <a:ea typeface="Calibri" panose="020F0502020204030204" pitchFamily="34" charset="0"/>
              <a:cs typeface="Arial" panose="020B0604020202020204" pitchFamily="34" charset="0"/>
            </a:endParaRPr>
          </a:p>
          <a:p>
            <a:endParaRPr lang="en-US" sz="3200" dirty="0"/>
          </a:p>
        </p:txBody>
      </p:sp>
    </p:spTree>
    <p:extLst>
      <p:ext uri="{BB962C8B-B14F-4D97-AF65-F5344CB8AC3E}">
        <p14:creationId xmlns:p14="http://schemas.microsoft.com/office/powerpoint/2010/main" val="421980647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317FB3-6BB2-4914-8577-C2416AB3B421}"/>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4F7330D1-4CBF-4609-B49D-CDA8A43B4092}"/>
              </a:ext>
            </a:extLst>
          </p:cNvPr>
          <p:cNvSpPr>
            <a:spLocks noGrp="1"/>
          </p:cNvSpPr>
          <p:nvPr>
            <p:ph idx="1"/>
          </p:nvPr>
        </p:nvSpPr>
        <p:spPr/>
        <p:txBody>
          <a:bodyPr>
            <a:normAutofit/>
          </a:bodyPr>
          <a:lstStyle/>
          <a:p>
            <a:pPr>
              <a:lnSpc>
                <a:spcPct val="150000"/>
              </a:lnSpc>
            </a:pPr>
            <a:r>
              <a:rPr lang="en-US" sz="2000" dirty="0">
                <a:solidFill>
                  <a:srgbClr val="4D4D4F"/>
                </a:solidFill>
                <a:effectLst/>
                <a:latin typeface="Times New Roman" panose="02020603050405020304" pitchFamily="18" charset="0"/>
                <a:ea typeface="Calibri" panose="020F0502020204030204" pitchFamily="34" charset="0"/>
              </a:rPr>
              <a:t> These antigen-presenting receptors are </a:t>
            </a:r>
            <a:r>
              <a:rPr lang="en-US" sz="2000" dirty="0">
                <a:solidFill>
                  <a:srgbClr val="00B0F0"/>
                </a:solidFill>
                <a:effectLst/>
                <a:latin typeface="Times New Roman" panose="02020603050405020304" pitchFamily="18" charset="0"/>
                <a:ea typeface="Calibri" panose="020F0502020204030204" pitchFamily="34" charset="0"/>
              </a:rPr>
              <a:t>glycoproteins</a:t>
            </a:r>
            <a:r>
              <a:rPr lang="en-US" sz="2000" dirty="0">
                <a:solidFill>
                  <a:srgbClr val="4D4D4F"/>
                </a:solidFill>
                <a:effectLst/>
                <a:latin typeface="Times New Roman" panose="02020603050405020304" pitchFamily="18" charset="0"/>
                <a:ea typeface="Calibri" panose="020F0502020204030204" pitchFamily="34" charset="0"/>
              </a:rPr>
              <a:t> encoded by </a:t>
            </a:r>
            <a:r>
              <a:rPr lang="en-US" sz="2000" dirty="0">
                <a:solidFill>
                  <a:srgbClr val="4D4D4F"/>
                </a:solidFill>
                <a:effectLst/>
                <a:highlight>
                  <a:srgbClr val="00FF00"/>
                </a:highlight>
                <a:latin typeface="Times New Roman" panose="02020603050405020304" pitchFamily="18" charset="0"/>
                <a:ea typeface="Calibri" panose="020F0502020204030204" pitchFamily="34" charset="0"/>
              </a:rPr>
              <a:t>genes</a:t>
            </a:r>
            <a:r>
              <a:rPr lang="en-US" sz="2000" dirty="0">
                <a:solidFill>
                  <a:srgbClr val="4D4D4F"/>
                </a:solidFill>
                <a:effectLst/>
                <a:latin typeface="Times New Roman" panose="02020603050405020304" pitchFamily="18" charset="0"/>
                <a:ea typeface="Calibri" panose="020F0502020204030204" pitchFamily="34" charset="0"/>
              </a:rPr>
              <a:t> located in a large </a:t>
            </a:r>
            <a:r>
              <a:rPr lang="en-US" sz="2000" dirty="0">
                <a:solidFill>
                  <a:srgbClr val="4D4D4F"/>
                </a:solidFill>
                <a:effectLst/>
                <a:highlight>
                  <a:srgbClr val="00FF00"/>
                </a:highlight>
                <a:latin typeface="Times New Roman" panose="02020603050405020304" pitchFamily="18" charset="0"/>
                <a:ea typeface="Calibri" panose="020F0502020204030204" pitchFamily="34" charset="0"/>
              </a:rPr>
              <a:t>gene  cluster  </a:t>
            </a:r>
            <a:r>
              <a:rPr lang="en-US" sz="2000" dirty="0">
                <a:solidFill>
                  <a:srgbClr val="4D4D4F"/>
                </a:solidFill>
                <a:effectLst/>
                <a:latin typeface="Times New Roman" panose="02020603050405020304" pitchFamily="18" charset="0"/>
                <a:ea typeface="Calibri" panose="020F0502020204030204" pitchFamily="34" charset="0"/>
              </a:rPr>
              <a:t>called the major  histocompatibility complex (MHC). </a:t>
            </a:r>
          </a:p>
          <a:p>
            <a:pPr>
              <a:lnSpc>
                <a:spcPct val="150000"/>
              </a:lnSpc>
            </a:pPr>
            <a:r>
              <a:rPr lang="en-US" sz="2000" dirty="0">
                <a:solidFill>
                  <a:srgbClr val="4D4D4F"/>
                </a:solidFill>
                <a:effectLst/>
                <a:latin typeface="Times New Roman" panose="02020603050405020304" pitchFamily="18" charset="0"/>
                <a:ea typeface="Calibri" panose="020F0502020204030204" pitchFamily="34" charset="0"/>
              </a:rPr>
              <a:t>The receptors are therefore called MHC molecules.</a:t>
            </a:r>
          </a:p>
          <a:p>
            <a:pPr>
              <a:lnSpc>
                <a:spcPct val="150000"/>
              </a:lnSpc>
            </a:pPr>
            <a:r>
              <a:rPr lang="en-US" sz="2000" dirty="0">
                <a:solidFill>
                  <a:srgbClr val="4D4D4F"/>
                </a:solidFill>
                <a:effectLst/>
                <a:latin typeface="Times New Roman" panose="02020603050405020304" pitchFamily="18" charset="0"/>
                <a:ea typeface="Calibri" panose="020F0502020204030204" pitchFamily="34" charset="0"/>
              </a:rPr>
              <a:t> Antigen </a:t>
            </a:r>
            <a:r>
              <a:rPr lang="en-US" sz="2000" u="sng" dirty="0">
                <a:solidFill>
                  <a:srgbClr val="4D4D4F"/>
                </a:solidFill>
                <a:effectLst/>
                <a:latin typeface="Times New Roman" panose="02020603050405020304" pitchFamily="18" charset="0"/>
                <a:ea typeface="Calibri" panose="020F0502020204030204" pitchFamily="34" charset="0"/>
              </a:rPr>
              <a:t>fragments</a:t>
            </a:r>
            <a:r>
              <a:rPr lang="en-US" sz="2000" dirty="0">
                <a:solidFill>
                  <a:srgbClr val="4D4D4F"/>
                </a:solidFill>
                <a:effectLst/>
                <a:latin typeface="Times New Roman" panose="02020603050405020304" pitchFamily="18" charset="0"/>
                <a:ea typeface="Calibri" panose="020F0502020204030204" pitchFamily="34" charset="0"/>
              </a:rPr>
              <a:t> can </a:t>
            </a:r>
            <a:r>
              <a:rPr lang="en-US" sz="2000" u="sng" dirty="0">
                <a:solidFill>
                  <a:srgbClr val="4D4D4F"/>
                </a:solidFill>
                <a:effectLst/>
                <a:latin typeface="Times New Roman" panose="02020603050405020304" pitchFamily="18" charset="0"/>
                <a:ea typeface="Calibri" panose="020F0502020204030204" pitchFamily="34" charset="0"/>
              </a:rPr>
              <a:t>trigger</a:t>
            </a:r>
            <a:r>
              <a:rPr lang="en-US" sz="2000" dirty="0">
                <a:solidFill>
                  <a:srgbClr val="4D4D4F"/>
                </a:solidFill>
                <a:effectLst/>
                <a:latin typeface="Times New Roman" panose="02020603050405020304" pitchFamily="18" charset="0"/>
                <a:ea typeface="Calibri" panose="020F0502020204030204" pitchFamily="34" charset="0"/>
              </a:rPr>
              <a:t> an immune response </a:t>
            </a:r>
            <a:r>
              <a:rPr lang="en-US" sz="2000" dirty="0">
                <a:solidFill>
                  <a:srgbClr val="00B0F0"/>
                </a:solidFill>
                <a:effectLst/>
                <a:latin typeface="Times New Roman" panose="02020603050405020304" pitchFamily="18" charset="0"/>
                <a:ea typeface="Calibri" panose="020F0502020204030204" pitchFamily="34" charset="0"/>
              </a:rPr>
              <a:t>only after they have bound </a:t>
            </a:r>
            <a:r>
              <a:rPr lang="en-US" sz="2000" dirty="0">
                <a:solidFill>
                  <a:srgbClr val="4D4D4F"/>
                </a:solidFill>
                <a:effectLst/>
                <a:latin typeface="Times New Roman" panose="02020603050405020304" pitchFamily="18" charset="0"/>
                <a:ea typeface="Calibri" panose="020F0502020204030204" pitchFamily="34" charset="0"/>
              </a:rPr>
              <a:t>to MHC molecules</a:t>
            </a:r>
            <a:r>
              <a:rPr lang="en-US" sz="2000" dirty="0">
                <a:solidFill>
                  <a:srgbClr val="242021"/>
                </a:solidFill>
                <a:effectLst/>
                <a:latin typeface="Times New Roman" panose="02020603050405020304" pitchFamily="18" charset="0"/>
                <a:ea typeface="Calibri" panose="020F0502020204030204" pitchFamily="34" charset="0"/>
              </a:rPr>
              <a:t>, and these antigen-MHC complexes have </a:t>
            </a:r>
            <a:r>
              <a:rPr lang="en-US" sz="2000" u="sng" dirty="0">
                <a:solidFill>
                  <a:srgbClr val="242021"/>
                </a:solidFill>
                <a:effectLst/>
                <a:latin typeface="Times New Roman" panose="02020603050405020304" pitchFamily="18" charset="0"/>
                <a:ea typeface="Calibri" panose="020F0502020204030204" pitchFamily="34" charset="0"/>
              </a:rPr>
              <a:t>bound to T cell antigen receptors</a:t>
            </a:r>
            <a:r>
              <a:rPr lang="en-US" sz="2000" dirty="0">
                <a:solidFill>
                  <a:srgbClr val="242021"/>
                </a:solidFill>
                <a:effectLst/>
                <a:latin typeface="Times New Roman" panose="02020603050405020304" pitchFamily="18" charset="0"/>
                <a:ea typeface="Calibri" panose="020F0502020204030204" pitchFamily="34" charset="0"/>
              </a:rPr>
              <a:t>. </a:t>
            </a:r>
          </a:p>
          <a:p>
            <a:pPr>
              <a:lnSpc>
                <a:spcPct val="150000"/>
              </a:lnSpc>
            </a:pPr>
            <a:r>
              <a:rPr lang="en-US" sz="2000" dirty="0">
                <a:solidFill>
                  <a:srgbClr val="242021"/>
                </a:solidFill>
                <a:effectLst/>
                <a:latin typeface="Times New Roman" panose="02020603050405020304" pitchFamily="18" charset="0"/>
                <a:ea typeface="Calibri" panose="020F0502020204030204" pitchFamily="34" charset="0"/>
              </a:rPr>
              <a:t>Since the MHC molecules serve as specific antigen receptors, MHC genes determine which antigens can </a:t>
            </a:r>
            <a:r>
              <a:rPr lang="en-US" sz="2000" dirty="0">
                <a:solidFill>
                  <a:srgbClr val="242021"/>
                </a:solidFill>
                <a:effectLst/>
                <a:highlight>
                  <a:srgbClr val="00FFFF"/>
                </a:highlight>
                <a:latin typeface="Times New Roman" panose="02020603050405020304" pitchFamily="18" charset="0"/>
                <a:ea typeface="Calibri" panose="020F0502020204030204" pitchFamily="34" charset="0"/>
              </a:rPr>
              <a:t>trigger adaptive immunity. </a:t>
            </a:r>
            <a:endParaRPr lang="en-US" sz="3200" dirty="0">
              <a:highlight>
                <a:srgbClr val="00FFFF"/>
              </a:highlight>
            </a:endParaRPr>
          </a:p>
        </p:txBody>
      </p:sp>
    </p:spTree>
    <p:extLst>
      <p:ext uri="{BB962C8B-B14F-4D97-AF65-F5344CB8AC3E}">
        <p14:creationId xmlns:p14="http://schemas.microsoft.com/office/powerpoint/2010/main" val="114587741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352FF3-EF29-437D-B0BB-F877B214E71A}"/>
              </a:ext>
            </a:extLst>
          </p:cNvPr>
          <p:cNvSpPr>
            <a:spLocks noGrp="1"/>
          </p:cNvSpPr>
          <p:nvPr>
            <p:ph type="title"/>
          </p:nvPr>
        </p:nvSpPr>
        <p:spPr/>
        <p:txBody>
          <a:bodyPr/>
          <a:lstStyle/>
          <a:p>
            <a:endParaRPr lang="en-US" dirty="0"/>
          </a:p>
        </p:txBody>
      </p:sp>
      <p:sp>
        <p:nvSpPr>
          <p:cNvPr id="3" name="Content Placeholder 2">
            <a:extLst>
              <a:ext uri="{FF2B5EF4-FFF2-40B4-BE49-F238E27FC236}">
                <a16:creationId xmlns:a16="http://schemas.microsoft.com/office/drawing/2014/main" id="{3780B6C3-18C4-47B0-ADA8-613168B985DE}"/>
              </a:ext>
            </a:extLst>
          </p:cNvPr>
          <p:cNvSpPr>
            <a:spLocks noGrp="1"/>
          </p:cNvSpPr>
          <p:nvPr>
            <p:ph idx="1"/>
          </p:nvPr>
        </p:nvSpPr>
        <p:spPr/>
        <p:txBody>
          <a:bodyPr>
            <a:normAutofit/>
          </a:bodyPr>
          <a:lstStyle/>
          <a:p>
            <a:pPr algn="just">
              <a:lnSpc>
                <a:spcPct val="150000"/>
              </a:lnSpc>
            </a:pPr>
            <a:r>
              <a:rPr lang="en-US" sz="2400" dirty="0">
                <a:solidFill>
                  <a:srgbClr val="242021"/>
                </a:solidFill>
                <a:effectLst/>
                <a:latin typeface="Times New Roman" panose="02020603050405020304" pitchFamily="18" charset="0"/>
                <a:ea typeface="Calibri" panose="020F0502020204030204" pitchFamily="34" charset="0"/>
              </a:rPr>
              <a:t>All  vertebrates </a:t>
            </a:r>
            <a:r>
              <a:rPr lang="en-US" sz="2400" u="sng" dirty="0">
                <a:solidFill>
                  <a:srgbClr val="242021"/>
                </a:solidFill>
                <a:effectLst/>
                <a:latin typeface="Times New Roman" panose="02020603050405020304" pitchFamily="18" charset="0"/>
                <a:ea typeface="Calibri" panose="020F0502020204030204" pitchFamily="34" charset="0"/>
              </a:rPr>
              <a:t>possess</a:t>
            </a:r>
            <a:r>
              <a:rPr lang="en-US" sz="2400" dirty="0">
                <a:solidFill>
                  <a:srgbClr val="242021"/>
                </a:solidFill>
                <a:effectLst/>
                <a:latin typeface="Times New Roman" panose="02020603050405020304" pitchFamily="18" charset="0"/>
                <a:ea typeface="Calibri" panose="020F0502020204030204" pitchFamily="34" charset="0"/>
              </a:rPr>
              <a:t> cell-surface  proteins  coded  for  by  genes  clustered  within  an MHC.</a:t>
            </a:r>
          </a:p>
          <a:p>
            <a:pPr algn="just">
              <a:lnSpc>
                <a:spcPct val="150000"/>
              </a:lnSpc>
            </a:pPr>
            <a:r>
              <a:rPr lang="en-US" sz="2400" dirty="0">
                <a:solidFill>
                  <a:srgbClr val="242021"/>
                </a:solidFill>
                <a:effectLst/>
                <a:latin typeface="Times New Roman" panose="02020603050405020304" pitchFamily="18" charset="0"/>
                <a:ea typeface="Calibri" panose="020F0502020204030204" pitchFamily="34" charset="0"/>
              </a:rPr>
              <a:t> Each MHC has a fairly consistent structure consisting of about </a:t>
            </a:r>
            <a:r>
              <a:rPr lang="en-US" sz="2400" dirty="0">
                <a:solidFill>
                  <a:srgbClr val="00B0F0"/>
                </a:solidFill>
                <a:effectLst/>
                <a:latin typeface="Times New Roman" panose="02020603050405020304" pitchFamily="18" charset="0"/>
                <a:ea typeface="Calibri" panose="020F0502020204030204" pitchFamily="34" charset="0"/>
              </a:rPr>
              <a:t>200 expressed genes </a:t>
            </a:r>
            <a:r>
              <a:rPr lang="en-US" sz="2400" dirty="0">
                <a:solidFill>
                  <a:srgbClr val="242021"/>
                </a:solidFill>
                <a:effectLst/>
                <a:latin typeface="Times New Roman" panose="02020603050405020304" pitchFamily="18" charset="0"/>
                <a:ea typeface="Calibri" panose="020F0502020204030204" pitchFamily="34" charset="0"/>
              </a:rPr>
              <a:t>distributed over  DNA  and  divided  into  </a:t>
            </a:r>
            <a:r>
              <a:rPr lang="en-US" sz="2400" dirty="0">
                <a:solidFill>
                  <a:srgbClr val="242021"/>
                </a:solidFill>
                <a:effectLst/>
                <a:highlight>
                  <a:srgbClr val="FF00FF"/>
                </a:highlight>
                <a:latin typeface="Times New Roman" panose="02020603050405020304" pitchFamily="18" charset="0"/>
                <a:ea typeface="Calibri" panose="020F0502020204030204" pitchFamily="34" charset="0"/>
              </a:rPr>
              <a:t>three  regions </a:t>
            </a:r>
            <a:r>
              <a:rPr lang="en-US" sz="2400" dirty="0">
                <a:solidFill>
                  <a:srgbClr val="242021"/>
                </a:solidFill>
                <a:effectLst/>
                <a:latin typeface="Times New Roman" panose="02020603050405020304" pitchFamily="18" charset="0"/>
                <a:ea typeface="Calibri" panose="020F0502020204030204" pitchFamily="34" charset="0"/>
              </a:rPr>
              <a:t> containing  different classes of MHC gene loci (I, II, and III)</a:t>
            </a:r>
            <a:endParaRPr lang="en-US" sz="2400" dirty="0"/>
          </a:p>
          <a:p>
            <a:pPr algn="just">
              <a:lnSpc>
                <a:spcPct val="150000"/>
              </a:lnSpc>
            </a:pPr>
            <a:endParaRPr lang="en-US" sz="2400" dirty="0">
              <a:effectLst/>
              <a:latin typeface="Calibri" panose="020F0502020204030204" pitchFamily="34" charset="0"/>
              <a:ea typeface="Calibri" panose="020F0502020204030204" pitchFamily="34" charset="0"/>
              <a:cs typeface="Arial" panose="020B0604020202020204" pitchFamily="34" charset="0"/>
            </a:endParaRPr>
          </a:p>
          <a:p>
            <a:pPr algn="just">
              <a:lnSpc>
                <a:spcPct val="150000"/>
              </a:lnSpc>
            </a:pPr>
            <a:endParaRPr lang="en-US" sz="3600" dirty="0"/>
          </a:p>
        </p:txBody>
      </p:sp>
    </p:spTree>
    <p:extLst>
      <p:ext uri="{BB962C8B-B14F-4D97-AF65-F5344CB8AC3E}">
        <p14:creationId xmlns:p14="http://schemas.microsoft.com/office/powerpoint/2010/main" val="120489890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B8B975-3ACB-4C95-A3D4-2088449AF0F2}"/>
              </a:ext>
            </a:extLst>
          </p:cNvPr>
          <p:cNvSpPr>
            <a:spLocks noGrp="1"/>
          </p:cNvSpPr>
          <p:nvPr>
            <p:ph type="title"/>
          </p:nvPr>
        </p:nvSpPr>
        <p:spPr/>
        <p:txBody>
          <a:bodyPr/>
          <a:lstStyle/>
          <a:p>
            <a:r>
              <a:rPr lang="en-US" dirty="0"/>
              <a:t>.</a:t>
            </a:r>
          </a:p>
        </p:txBody>
      </p:sp>
      <p:sp>
        <p:nvSpPr>
          <p:cNvPr id="3" name="Content Placeholder 2">
            <a:extLst>
              <a:ext uri="{FF2B5EF4-FFF2-40B4-BE49-F238E27FC236}">
                <a16:creationId xmlns:a16="http://schemas.microsoft.com/office/drawing/2014/main" id="{F5253E4C-FECB-4C2F-B28E-5CE1A2634AB7}"/>
              </a:ext>
            </a:extLst>
          </p:cNvPr>
          <p:cNvSpPr>
            <a:spLocks noGrp="1"/>
          </p:cNvSpPr>
          <p:nvPr>
            <p:ph idx="1"/>
          </p:nvPr>
        </p:nvSpPr>
        <p:spPr/>
        <p:txBody>
          <a:bodyPr/>
          <a:lstStyle/>
          <a:p>
            <a:endParaRPr lang="en-US"/>
          </a:p>
        </p:txBody>
      </p:sp>
      <p:pic>
        <p:nvPicPr>
          <p:cNvPr id="4" name="Picture 3" descr="The Major Histocompatibility Complex | Veterian Key">
            <a:extLst>
              <a:ext uri="{FF2B5EF4-FFF2-40B4-BE49-F238E27FC236}">
                <a16:creationId xmlns:a16="http://schemas.microsoft.com/office/drawing/2014/main" id="{8914A635-A5E5-4345-88F7-D043F7AAC2FA}"/>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1091681" y="793102"/>
            <a:ext cx="8761445" cy="5243804"/>
          </a:xfrm>
          <a:prstGeom prst="rect">
            <a:avLst/>
          </a:prstGeom>
          <a:noFill/>
          <a:ln>
            <a:noFill/>
          </a:ln>
        </p:spPr>
      </p:pic>
    </p:spTree>
    <p:extLst>
      <p:ext uri="{BB962C8B-B14F-4D97-AF65-F5344CB8AC3E}">
        <p14:creationId xmlns:p14="http://schemas.microsoft.com/office/powerpoint/2010/main" val="144864535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CCE8F2-93B9-4814-8F8D-E39348606812}"/>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284F512C-FAA6-45D5-9E42-BBE5BF390F1E}"/>
              </a:ext>
            </a:extLst>
          </p:cNvPr>
          <p:cNvSpPr>
            <a:spLocks noGrp="1"/>
          </p:cNvSpPr>
          <p:nvPr>
            <p:ph idx="1"/>
          </p:nvPr>
        </p:nvSpPr>
        <p:spPr/>
        <p:txBody>
          <a:bodyPr/>
          <a:lstStyle/>
          <a:p>
            <a:pPr marL="0" marR="0">
              <a:lnSpc>
                <a:spcPct val="150000"/>
              </a:lnSpc>
              <a:spcBef>
                <a:spcPts val="0"/>
              </a:spcBef>
              <a:spcAft>
                <a:spcPts val="800"/>
              </a:spcAft>
            </a:pPr>
            <a:r>
              <a:rPr lang="en-US" sz="1800" dirty="0">
                <a:solidFill>
                  <a:srgbClr val="242021"/>
                </a:solidFill>
                <a:effectLst/>
                <a:latin typeface="Times New Roman" panose="02020603050405020304" pitchFamily="18" charset="0"/>
                <a:ea typeface="Calibri" panose="020F0502020204030204" pitchFamily="34" charset="0"/>
                <a:cs typeface="Arial" panose="020B0604020202020204" pitchFamily="34" charset="0"/>
              </a:rPr>
              <a:t>Classical class I loci code for the MHC molecules expressed on most </a:t>
            </a:r>
            <a:r>
              <a:rPr lang="en-US" sz="1800" dirty="0">
                <a:solidFill>
                  <a:srgbClr val="00B0F0"/>
                </a:solidFill>
                <a:effectLst/>
                <a:latin typeface="Times New Roman" panose="02020603050405020304" pitchFamily="18" charset="0"/>
                <a:ea typeface="Calibri" panose="020F0502020204030204" pitchFamily="34" charset="0"/>
                <a:cs typeface="Arial" panose="020B0604020202020204" pitchFamily="34" charset="0"/>
              </a:rPr>
              <a:t>nucleated</a:t>
            </a:r>
            <a:r>
              <a:rPr lang="en-US" sz="1800" dirty="0">
                <a:solidFill>
                  <a:srgbClr val="242021"/>
                </a:solidFill>
                <a:effectLst/>
                <a:latin typeface="Times New Roman" panose="02020603050405020304" pitchFamily="18" charset="0"/>
                <a:ea typeface="Calibri" panose="020F0502020204030204" pitchFamily="34" charset="0"/>
                <a:cs typeface="Arial" panose="020B0604020202020204" pitchFamily="34" charset="0"/>
              </a:rPr>
              <a:t> cells. Class I genes can be subdivided into those that are  highly  polymorphic  (</a:t>
            </a:r>
            <a:r>
              <a:rPr lang="en-US" sz="1800" dirty="0">
                <a:solidFill>
                  <a:srgbClr val="242021"/>
                </a:solidFill>
                <a:effectLst/>
                <a:highlight>
                  <a:srgbClr val="FFFF00"/>
                </a:highlight>
                <a:latin typeface="Times New Roman" panose="02020603050405020304" pitchFamily="18" charset="0"/>
                <a:ea typeface="Calibri" panose="020F0502020204030204" pitchFamily="34" charset="0"/>
                <a:cs typeface="Arial" panose="020B0604020202020204" pitchFamily="34" charset="0"/>
              </a:rPr>
              <a:t>class  </a:t>
            </a:r>
            <a:r>
              <a:rPr lang="en-US" sz="1800" dirty="0" err="1">
                <a:solidFill>
                  <a:srgbClr val="242021"/>
                </a:solidFill>
                <a:effectLst/>
                <a:highlight>
                  <a:srgbClr val="FFFF00"/>
                </a:highlight>
                <a:latin typeface="Times New Roman" panose="02020603050405020304" pitchFamily="18" charset="0"/>
                <a:ea typeface="Calibri" panose="020F0502020204030204" pitchFamily="34" charset="0"/>
                <a:cs typeface="Arial" panose="020B0604020202020204" pitchFamily="34" charset="0"/>
              </a:rPr>
              <a:t>Ia</a:t>
            </a:r>
            <a:r>
              <a:rPr lang="en-US" sz="1800" dirty="0">
                <a:solidFill>
                  <a:srgbClr val="242021"/>
                </a:solidFill>
                <a:effectLst/>
                <a:highlight>
                  <a:srgbClr val="FFFF00"/>
                </a:highlight>
                <a:latin typeface="Times New Roman" panose="02020603050405020304" pitchFamily="18" charset="0"/>
                <a:ea typeface="Calibri" panose="020F0502020204030204" pitchFamily="34" charset="0"/>
                <a:cs typeface="Arial" panose="020B0604020202020204" pitchFamily="34" charset="0"/>
              </a:rPr>
              <a:t>  genes</a:t>
            </a:r>
            <a:r>
              <a:rPr lang="en-US" sz="1800" dirty="0">
                <a:solidFill>
                  <a:srgbClr val="242021"/>
                </a:solidFill>
                <a:effectLst/>
                <a:latin typeface="Times New Roman" panose="02020603050405020304" pitchFamily="18" charset="0"/>
                <a:ea typeface="Calibri" panose="020F0502020204030204" pitchFamily="34" charset="0"/>
                <a:cs typeface="Arial" panose="020B0604020202020204" pitchFamily="34" charset="0"/>
              </a:rPr>
              <a:t>)  and  those  that  show very little polymorphism </a:t>
            </a:r>
            <a:r>
              <a:rPr lang="en-US" sz="1800" u="sng" dirty="0">
                <a:solidFill>
                  <a:srgbClr val="242021"/>
                </a:solidFill>
                <a:effectLst/>
                <a:latin typeface="Times New Roman" panose="02020603050405020304" pitchFamily="18" charset="0"/>
                <a:ea typeface="Calibri" panose="020F0502020204030204" pitchFamily="34" charset="0"/>
                <a:cs typeface="Arial" panose="020B0604020202020204" pitchFamily="34" charset="0"/>
              </a:rPr>
              <a:t>(class </a:t>
            </a:r>
            <a:r>
              <a:rPr lang="en-US" sz="1800" u="sng" dirty="0" err="1">
                <a:solidFill>
                  <a:srgbClr val="242021"/>
                </a:solidFill>
                <a:effectLst/>
                <a:latin typeface="Times New Roman" panose="02020603050405020304" pitchFamily="18" charset="0"/>
                <a:ea typeface="Calibri" panose="020F0502020204030204" pitchFamily="34" charset="0"/>
                <a:cs typeface="Arial" panose="020B0604020202020204" pitchFamily="34" charset="0"/>
              </a:rPr>
              <a:t>Ib</a:t>
            </a:r>
            <a:r>
              <a:rPr lang="en-US" sz="1800" u="sng" dirty="0">
                <a:solidFill>
                  <a:srgbClr val="242021"/>
                </a:solidFill>
                <a:effectLst/>
                <a:latin typeface="Times New Roman" panose="02020603050405020304" pitchFamily="18" charset="0"/>
                <a:ea typeface="Calibri" panose="020F0502020204030204" pitchFamily="34" charset="0"/>
                <a:cs typeface="Arial" panose="020B0604020202020204" pitchFamily="34" charset="0"/>
              </a:rPr>
              <a:t>, </a:t>
            </a:r>
            <a:r>
              <a:rPr lang="en-US" sz="1800" u="sng" dirty="0" err="1">
                <a:solidFill>
                  <a:srgbClr val="242021"/>
                </a:solidFill>
                <a:effectLst/>
                <a:latin typeface="Times New Roman" panose="02020603050405020304" pitchFamily="18" charset="0"/>
                <a:ea typeface="Calibri" panose="020F0502020204030204" pitchFamily="34" charset="0"/>
                <a:cs typeface="Arial" panose="020B0604020202020204" pitchFamily="34" charset="0"/>
              </a:rPr>
              <a:t>Ic</a:t>
            </a:r>
            <a:r>
              <a:rPr lang="en-US" sz="1800" u="sng" dirty="0">
                <a:solidFill>
                  <a:srgbClr val="242021"/>
                </a:solidFill>
                <a:effectLst/>
                <a:latin typeface="Times New Roman" panose="02020603050405020304" pitchFamily="18" charset="0"/>
                <a:ea typeface="Calibri" panose="020F0502020204030204" pitchFamily="34" charset="0"/>
                <a:cs typeface="Arial" panose="020B0604020202020204" pitchFamily="34" charset="0"/>
              </a:rPr>
              <a:t>, or Id genes). </a:t>
            </a:r>
            <a:r>
              <a:rPr lang="en-US" sz="1800" dirty="0">
                <a:solidFill>
                  <a:srgbClr val="242021"/>
                </a:solidFill>
                <a:effectLst/>
                <a:latin typeface="Times New Roman" panose="02020603050405020304" pitchFamily="18" charset="0"/>
                <a:ea typeface="Calibri" panose="020F0502020204030204" pitchFamily="34" charset="0"/>
                <a:cs typeface="Arial" panose="020B0604020202020204" pitchFamily="34" charset="0"/>
              </a:rPr>
              <a:t>(Polymorphism refers to structural variations between proteins.) </a:t>
            </a:r>
            <a:endParaRPr lang="en-US" sz="1800" dirty="0">
              <a:effectLst/>
              <a:latin typeface="Calibri" panose="020F0502020204030204" pitchFamily="34" charset="0"/>
              <a:ea typeface="Calibri" panose="020F0502020204030204" pitchFamily="34" charset="0"/>
              <a:cs typeface="Arial" panose="020B0604020202020204" pitchFamily="34" charset="0"/>
            </a:endParaRPr>
          </a:p>
          <a:p>
            <a:pPr marL="0" marR="0">
              <a:lnSpc>
                <a:spcPct val="150000"/>
              </a:lnSpc>
              <a:spcBef>
                <a:spcPts val="0"/>
              </a:spcBef>
              <a:spcAft>
                <a:spcPts val="800"/>
              </a:spcAft>
            </a:pPr>
            <a:r>
              <a:rPr lang="en-US" sz="1800" dirty="0">
                <a:solidFill>
                  <a:srgbClr val="242021"/>
                </a:solidFill>
                <a:effectLst/>
                <a:latin typeface="Times New Roman" panose="02020603050405020304" pitchFamily="18" charset="0"/>
                <a:ea typeface="Calibri" panose="020F0502020204030204" pitchFamily="34" charset="0"/>
                <a:cs typeface="Arial" panose="020B0604020202020204" pitchFamily="34" charset="0"/>
              </a:rPr>
              <a:t> Genes in class II loci, on the other hand, encode polymorphic  MHC  molecules  mainly  restricted  to  </a:t>
            </a:r>
            <a:r>
              <a:rPr lang="en-US" sz="1800" dirty="0">
                <a:solidFill>
                  <a:srgbClr val="00B0F0"/>
                </a:solidFill>
                <a:effectLst/>
                <a:latin typeface="Times New Roman" panose="02020603050405020304" pitchFamily="18" charset="0"/>
                <a:ea typeface="Calibri" panose="020F0502020204030204" pitchFamily="34" charset="0"/>
                <a:cs typeface="Arial" panose="020B0604020202020204" pitchFamily="34" charset="0"/>
              </a:rPr>
              <a:t>professional antigen-presenting cells </a:t>
            </a:r>
            <a:r>
              <a:rPr lang="en-US" sz="1800" dirty="0">
                <a:solidFill>
                  <a:srgbClr val="242021"/>
                </a:solidFill>
                <a:effectLst/>
                <a:latin typeface="Times New Roman" panose="02020603050405020304" pitchFamily="18" charset="0"/>
                <a:ea typeface="Calibri" panose="020F0502020204030204" pitchFamily="34" charset="0"/>
                <a:cs typeface="Arial" panose="020B0604020202020204" pitchFamily="34" charset="0"/>
              </a:rPr>
              <a:t>(dendritic cells, macrophages, and B cells).</a:t>
            </a:r>
            <a:endParaRPr lang="en-US" sz="1800" dirty="0">
              <a:effectLst/>
              <a:latin typeface="Calibri" panose="020F0502020204030204" pitchFamily="34" charset="0"/>
              <a:ea typeface="Calibri" panose="020F0502020204030204" pitchFamily="34" charset="0"/>
              <a:cs typeface="Arial" panose="020B0604020202020204" pitchFamily="34" charset="0"/>
            </a:endParaRPr>
          </a:p>
          <a:p>
            <a:endParaRPr lang="en-US" dirty="0"/>
          </a:p>
        </p:txBody>
      </p:sp>
    </p:spTree>
    <p:extLst>
      <p:ext uri="{BB962C8B-B14F-4D97-AF65-F5344CB8AC3E}">
        <p14:creationId xmlns:p14="http://schemas.microsoft.com/office/powerpoint/2010/main" val="230819769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037FB6-BB56-4348-BB39-A3AC0B7936A1}"/>
              </a:ext>
            </a:extLst>
          </p:cNvPr>
          <p:cNvSpPr>
            <a:spLocks noGrp="1"/>
          </p:cNvSpPr>
          <p:nvPr>
            <p:ph type="title"/>
          </p:nvPr>
        </p:nvSpPr>
        <p:spPr/>
        <p:txBody>
          <a:bodyPr/>
          <a:lstStyle/>
          <a:p>
            <a:endParaRPr lang="en-US"/>
          </a:p>
        </p:txBody>
      </p:sp>
      <p:pic>
        <p:nvPicPr>
          <p:cNvPr id="3074" name="Picture 2" descr="histocompatibility gene - Liberal Dictionary">
            <a:extLst>
              <a:ext uri="{FF2B5EF4-FFF2-40B4-BE49-F238E27FC236}">
                <a16:creationId xmlns:a16="http://schemas.microsoft.com/office/drawing/2014/main" id="{DB9B24A1-111B-4A50-8601-F2C92F7F8910}"/>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838200" y="1709965"/>
            <a:ext cx="10082635" cy="376200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875077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688</TotalTime>
  <Words>2071</Words>
  <Application>Microsoft Office PowerPoint</Application>
  <PresentationFormat>Widescreen</PresentationFormat>
  <Paragraphs>123</Paragraphs>
  <Slides>31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31</vt:i4>
      </vt:variant>
    </vt:vector>
  </HeadingPairs>
  <TitlesOfParts>
    <vt:vector size="36" baseType="lpstr">
      <vt:lpstr>Arial</vt:lpstr>
      <vt:lpstr>Calibri</vt:lpstr>
      <vt:lpstr>Calibri Light</vt:lpstr>
      <vt:lpstr>Times New Roman</vt:lpstr>
      <vt:lpstr>Office Theme</vt:lpstr>
      <vt:lpstr>The Major Histocompatibility Complex (MHC)</vt:lpstr>
      <vt:lpstr>PowerPoint Presentation</vt:lpstr>
      <vt:lpstr>PowerPoint Presentation</vt:lpstr>
      <vt:lpstr>PowerPoint Presentation</vt:lpstr>
      <vt:lpstr>PowerPoint Presentation</vt:lpstr>
      <vt:lpstr>PowerPoint Presentation</vt:lpstr>
      <vt:lpstr>.</vt:lpstr>
      <vt:lpstr>PowerPoint Presentation</vt:lpstr>
      <vt:lpstr>PowerPoint Presentation</vt:lpstr>
      <vt:lpstr>.</vt:lpstr>
      <vt:lpstr>PowerPoint Presentation</vt:lpstr>
      <vt:lpstr>MHC Class Ia Molecules </vt:lpstr>
      <vt:lpstr>Structure</vt:lpstr>
      <vt:lpstr>.</vt:lpstr>
      <vt:lpstr>PowerPoint Presentation</vt:lpstr>
      <vt:lpstr>Gene Arrangement</vt:lpstr>
      <vt:lpstr>Polymorphism </vt:lpstr>
      <vt:lpstr>Nonpolymorphic MHC Class I Molecules </vt:lpstr>
      <vt:lpstr>PowerPoint Presentation</vt:lpstr>
      <vt:lpstr>MHC Class II Molecules </vt:lpstr>
      <vt:lpstr>Structure</vt:lpstr>
      <vt:lpstr>.</vt:lpstr>
      <vt:lpstr>Gene Arrangement</vt:lpstr>
      <vt:lpstr>Polymorphism </vt:lpstr>
      <vt:lpstr>MHC Class III Molecules </vt:lpstr>
      <vt:lpstr>Antigen processing, Presentation and MHC- association</vt:lpstr>
      <vt:lpstr>PowerPoint Presentation</vt:lpstr>
      <vt:lpstr>.</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Major Histocompatibility Complex </dc:title>
  <dc:creator>balsam miri</dc:creator>
  <cp:lastModifiedBy>balsam miri</cp:lastModifiedBy>
  <cp:revision>33</cp:revision>
  <dcterms:created xsi:type="dcterms:W3CDTF">2021-05-23T17:13:52Z</dcterms:created>
  <dcterms:modified xsi:type="dcterms:W3CDTF">2021-05-24T04:42:01Z</dcterms:modified>
</cp:coreProperties>
</file>