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06" autoAdjust="0"/>
    <p:restoredTop sz="94728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fld id="{9EA09E2D-80B0-45BA-A43B-5371500A72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/>
            </a:lvl1pPr>
          </a:lstStyle>
          <a:p>
            <a:fld id="{21FC4820-EE3B-44CD-ACE7-BFDA0A967F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296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96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158D9EE-7CB3-4EFB-B985-A864171C87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3836D-7667-41C5-BC6A-718E37BF3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5A92-F2AD-4522-B493-E3D57DB07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9FD7D-9922-454E-8F79-81E882EFD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C21EA-1F17-4CC3-BFB9-7B5566F36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0682B-F1D1-4E37-9EBC-DD14B0296E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1A993-6859-4CFE-8CC6-50C375D1D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51A8-E0D1-4AD9-BCC4-77ECB5C2B1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4E07-FA6F-4AAF-A2F3-A11C3B8EC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1F6FB-48C7-4A16-968B-FDAB8BD73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6484-F846-42DC-9B90-4A7BEA7983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A7C96B9-3E4D-4EE1-98E3-BD702A4A3F6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/>
              <a:t/>
            </a:r>
            <a:br>
              <a:rPr lang="en-US" sz="3200" b="0" dirty="0"/>
            </a:br>
            <a:r>
              <a:rPr lang="en-US" sz="4000" b="0" dirty="0"/>
              <a:t>Anesthesia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b="1" dirty="0"/>
              <a:t>Anesthesia means loss of sensation and reflex response by using an agent which depress the activity of the nervous system either locally or generally     </a:t>
            </a:r>
          </a:p>
          <a:p>
            <a:pPr algn="just">
              <a:buFont typeface="Wingdings" pitchFamily="2" charset="2"/>
              <a:buNone/>
            </a:pPr>
            <a:endParaRPr lang="en-US" b="1" dirty="0"/>
          </a:p>
          <a:p>
            <a:pPr algn="ctr">
              <a:buFont typeface="Wingdings" pitchFamily="2" charset="2"/>
              <a:buNone/>
            </a:pPr>
            <a:r>
              <a:rPr lang="en-US" b="1" dirty="0"/>
              <a:t>By </a:t>
            </a:r>
            <a:r>
              <a:rPr lang="en-US" b="1" dirty="0" err="1" smtClean="0"/>
              <a:t>Dr.Ahmed</a:t>
            </a:r>
            <a:r>
              <a:rPr lang="en-US" b="1" dirty="0" smtClean="0"/>
              <a:t> </a:t>
            </a:r>
            <a:r>
              <a:rPr lang="en-US" b="1" dirty="0" err="1" smtClean="0"/>
              <a:t>Munahi</a:t>
            </a:r>
            <a:r>
              <a:rPr lang="en-US" b="1" dirty="0" smtClean="0"/>
              <a:t>                                              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toxicity of local anesthetics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 Local damage of the tissues due to high concentration or direct intraneural injection</a:t>
            </a:r>
          </a:p>
          <a:p>
            <a:r>
              <a:rPr lang="en-US"/>
              <a:t>2-Systematic toxicity due to over dosage or direct intravenous injection manifested by direct myocardial depression , severe hypotention, cardiac arrest , convulsion and respiratory failure.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Surface anesthesia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1- Freezing of the superficial layer of the skin by ethyl chloride spray, carbon           dioxide snow or ice                              </a:t>
            </a:r>
          </a:p>
          <a:p>
            <a:r>
              <a:rPr lang="en-US"/>
              <a:t>2- Application of lidocaine ointment on painful eczematous area.                </a:t>
            </a:r>
          </a:p>
          <a:p>
            <a:r>
              <a:rPr lang="en-US"/>
              <a:t>3- Instillation of the eye by local anesthetic solution as xylocain 2%.</a:t>
            </a:r>
          </a:p>
          <a:p>
            <a:r>
              <a:rPr lang="en-US"/>
              <a:t>4- Intrasynovial anesthesia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Instillation anesthesia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Indications</a:t>
            </a:r>
          </a:p>
          <a:p>
            <a:pPr>
              <a:buFont typeface="Wingdings" pitchFamily="2" charset="2"/>
              <a:buNone/>
            </a:pPr>
            <a:r>
              <a:rPr lang="en-US"/>
              <a:t>1- Examination of the eye.</a:t>
            </a:r>
          </a:p>
          <a:p>
            <a:pPr>
              <a:buFont typeface="Wingdings" pitchFamily="2" charset="2"/>
              <a:buNone/>
            </a:pPr>
            <a:r>
              <a:rPr lang="en-US"/>
              <a:t>2- Removal of the foreign bodies.</a:t>
            </a:r>
          </a:p>
          <a:p>
            <a:pPr>
              <a:buFont typeface="Wingdings" pitchFamily="2" charset="2"/>
              <a:buNone/>
            </a:pPr>
            <a:r>
              <a:rPr lang="en-US"/>
              <a:t>3- Conjunctival scraping.</a:t>
            </a:r>
          </a:p>
          <a:p>
            <a:pPr>
              <a:buFont typeface="Wingdings" pitchFamily="2" charset="2"/>
              <a:buNone/>
            </a:pPr>
            <a:r>
              <a:rPr lang="en-US"/>
              <a:t>4- Removal of hypertrophied glandsof the third eye lid.</a:t>
            </a:r>
          </a:p>
          <a:p>
            <a:pPr>
              <a:buFont typeface="Wingdings" pitchFamily="2" charset="2"/>
              <a:buNone/>
            </a:pPr>
            <a:r>
              <a:rPr lang="en-US"/>
              <a:t>5- Subconjunctival injection.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Topical anesthetics for instillation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1- Lidocaine 2-5 %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2- Proparacaine 0.5 %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3- Tetracaine     0.5 %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4- Butacaine     0.5 % </a:t>
            </a:r>
          </a:p>
          <a:p>
            <a:pPr algn="just">
              <a:buFont typeface="Wingdings" pitchFamily="2" charset="2"/>
              <a:buNone/>
            </a:pPr>
            <a:r>
              <a:rPr lang="en-US" b="1"/>
              <a:t>         </a:t>
            </a:r>
            <a:r>
              <a:rPr lang="en-US" sz="2800" b="1"/>
              <a:t>These topical anesthetics gives 15 minutes aneshesia after single instillation and 2hrs. Anesthesia after   3-5  series of instillations with one minute intervales.</a:t>
            </a:r>
            <a:r>
              <a:rPr lang="en-US" b="1"/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Intrasynovial anesthesia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Indication                         </a:t>
            </a:r>
          </a:p>
          <a:p>
            <a:r>
              <a:rPr lang="en-US"/>
              <a:t>1- diagnosis of lameness caused by joint disorder.                                              </a:t>
            </a:r>
          </a:p>
          <a:p>
            <a:r>
              <a:rPr lang="en-US"/>
              <a:t>2- To relief pain caused by arthritis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/>
              <a:t>The technique of intrasynovial anesthesia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1- Preparation of the site of arthrocentesis for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aseptic injection.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2- Insertion of the injectable needle intra-articularly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3- Aspiration of the excessive synovial fluid to prevent excessive dilution of the local anesthetic.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4- Injection of local anesthetic dose 5-10 ml.according to the size of joint.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5- The onset of the effect begin after 10 minutes &amp; persist for 60 minutes.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Intra articular injection of radiocarpal &amp; intercarpal joints </a:t>
            </a:r>
          </a:p>
        </p:txBody>
      </p:sp>
      <p:pic>
        <p:nvPicPr>
          <p:cNvPr id="24579" name="Picture 3" descr="Carpal join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628775"/>
            <a:ext cx="3889375" cy="4824413"/>
          </a:xfrm>
        </p:spPr>
      </p:pic>
      <p:pic>
        <p:nvPicPr>
          <p:cNvPr id="24580" name="Picture 4" descr="Carpal jo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700213"/>
            <a:ext cx="4103688" cy="47529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Infiltration anesthesia</a:t>
            </a:r>
            <a:br>
              <a:rPr lang="en-US" sz="4000"/>
            </a:br>
            <a:r>
              <a:rPr lang="en-US" sz="4000"/>
              <a:t>I-  Types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1- Linear infiltration.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2- Field  infiltration. 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4716463" y="2060575"/>
            <a:ext cx="27352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156325" y="3357563"/>
            <a:ext cx="1152525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555875" y="4724400"/>
            <a:ext cx="2808288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 rot="4312543">
            <a:off x="6191250" y="4978401"/>
            <a:ext cx="1368425" cy="1295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95288" y="45085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95288" y="4508500"/>
            <a:ext cx="11525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643438" y="357346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Indications of infiltration anesthesia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1- It is indicated with or without sedation for surgical interference in ruminant animals for examples;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Rumenotomy, Ceasarean, Removal of neoplasm, Cyst or Fibrosed bursa (Fibrous bursitis )and surgical treatment of hernia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2- Surgical operation require standing position such as Medial pattler desmotomy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Technique of infiltration anesthesia</a:t>
            </a:r>
            <a:br>
              <a:rPr lang="en-US" sz="4000"/>
            </a:br>
            <a:r>
              <a:rPr lang="en-US" sz="4000"/>
              <a:t>I- Linear type</a:t>
            </a:r>
            <a:br>
              <a:rPr lang="en-US" sz="4000"/>
            </a:br>
            <a:endParaRPr lang="en-US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1- Preparation of the area to be anesthetized for aseptic interference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2- Define the intended line of the incision by one of the following methods;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A- Scratching of the skin by the tip of the injectable needle.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B- Intradermal injection of 1 ml. of local anesthetic at both ends of the line to make blebs.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C- Using of Surgical marker.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/>
              <a:t>The importance of anesthesia in    veterinary practice</a:t>
            </a:r>
            <a:r>
              <a:rPr lang="en-US" sz="400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1- Relief of pain from acutely inflammed area.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2- Surgical interference without pain.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3- Diagnosis of obscure cases of lameness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II- Field type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 In this type the local anesthetic is infiltrated  at the periphery of the operated area  in form circle , Quadrilateral, Triangle or Inverted L by the same technique of linear infiltration.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/>
              <a:t>Infiltration anesthesia</a:t>
            </a:r>
          </a:p>
        </p:txBody>
      </p:sp>
      <p:pic>
        <p:nvPicPr>
          <p:cNvPr id="29699" name="Picture 3" descr="L infiltr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3670300" cy="4392613"/>
          </a:xfrm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195513" y="38608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9701" name="Picture 5" descr="Infil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700213"/>
            <a:ext cx="4679950" cy="41624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The subjects of anesthesia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1- Local anesthesia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2- Regional anesthesia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3- Tranquillization &amp; sedation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4- Narcosis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3- General anesthesia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r>
              <a:rPr lang="en-US" b="0"/>
              <a:t>Local anesthesia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916113"/>
            <a:ext cx="8208962" cy="4537075"/>
          </a:xfrm>
        </p:spPr>
        <p:txBody>
          <a:bodyPr/>
          <a:lstStyle/>
          <a:p>
            <a:r>
              <a:rPr lang="en-US" b="1"/>
              <a:t>Def. Loss of sensation in a limited body area through transient paralytic action on sensory nerve and nerve endings.            </a:t>
            </a:r>
          </a:p>
          <a:p>
            <a:r>
              <a:rPr lang="en-US" b="1"/>
              <a:t>Types:                                                       </a:t>
            </a:r>
          </a:p>
          <a:p>
            <a:r>
              <a:rPr lang="en-US" b="1"/>
              <a:t>I- Topical or surface anesthesia.</a:t>
            </a:r>
          </a:p>
          <a:p>
            <a:r>
              <a:rPr lang="en-US" b="1"/>
              <a:t>II- Infiltration anesthesia.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Local anesthetic agents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1- Procaine hydrochloride (Novocaine)</a:t>
            </a:r>
          </a:p>
          <a:p>
            <a:pPr>
              <a:buFont typeface="Wingdings" pitchFamily="2" charset="2"/>
              <a:buNone/>
            </a:pPr>
            <a:r>
              <a:rPr lang="en-US"/>
              <a:t>2- Lidocaine (xylocaine ,lignocaine )    </a:t>
            </a:r>
          </a:p>
          <a:p>
            <a:pPr>
              <a:buFont typeface="Wingdings" pitchFamily="2" charset="2"/>
              <a:buNone/>
            </a:pPr>
            <a:r>
              <a:rPr lang="en-US"/>
              <a:t>3- Ophthaine , Novasine 0.5-1% in form eye drops.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/>
              <a:t>4- Ethyl chloride spray                          </a:t>
            </a:r>
          </a:p>
          <a:p>
            <a:pPr>
              <a:buFont typeface="Wingdings" pitchFamily="2" charset="2"/>
              <a:buNone/>
            </a:pPr>
            <a:r>
              <a:rPr lang="en-US"/>
              <a:t>5- Mepivacaine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Procaine hydrochloride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1- It presents as white powder                      2- It used as freshly prepared watery solution..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3- It causes local vasodilatation and poorly absorped from the the surface of the mucous membranes or skin so it is not used for topical analgesia.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4- It is less toxic than cocaine and completely detoxicated by the liver.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5- It used for induction of local infiltration anesthesia &amp; epidural analgesia.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6- Its analgesic effect begin 10 minutes after injection and continue for  60 – 90 minutes.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7- To prolong its effect , Epinephrine is added in concentration 1/ 100,000 to its solution .The addition of the vasoconstrictor is contra indicated in extremities.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Lidocaine ( xylocaine, lignocaine)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1- It is more potent than procaine and has the ability to pentrate the tissues and    absorped by the surface of mucous membranes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2- It is used as topical anesthetic in form jell or ointment.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3-It is commonly used for induction of local infiltration &amp; epidural anesthesia.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4- It used in concentration 1-2%.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5- It does not causes local vaso dilatation.</a:t>
            </a:r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Mepivacaine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1- it is more potent than procain </a:t>
            </a:r>
          </a:p>
          <a:p>
            <a:pPr>
              <a:buFont typeface="Wingdings" pitchFamily="2" charset="2"/>
              <a:buNone/>
            </a:pPr>
            <a:r>
              <a:rPr lang="en-US"/>
              <a:t>2- It used in concentration 1-2 % for infiltration and nerve block anesthesia.</a:t>
            </a:r>
          </a:p>
          <a:p>
            <a:pPr>
              <a:buFont typeface="Wingdings" pitchFamily="2" charset="2"/>
              <a:buNone/>
            </a:pPr>
            <a:r>
              <a:rPr lang="en-US"/>
              <a:t>3- It is less toxic </a:t>
            </a:r>
          </a:p>
          <a:p>
            <a:pPr>
              <a:buFont typeface="Wingdings" pitchFamily="2" charset="2"/>
              <a:buNone/>
            </a:pPr>
            <a:r>
              <a:rPr lang="en-US"/>
              <a:t>4- It does not couse local vasodilatation.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mode of action of the local anesthetics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                    It acts by interference with  transmission of impulses by preventing the increase in membrane permeability of the nerve cell to sodium 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theme/theme1.xml><?xml version="1.0" encoding="utf-8"?>
<a:theme xmlns:a="http://schemas.openxmlformats.org/drawingml/2006/main" name="Local-anesthesia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Local-anesthesia</Template>
  <TotalTime>0</TotalTime>
  <Words>839</Words>
  <Application>Microsoft PowerPoint</Application>
  <PresentationFormat>On-screen Show (4:3)</PresentationFormat>
  <Paragraphs>98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Local-anesthesia</vt:lpstr>
      <vt:lpstr> Anesthesia </vt:lpstr>
      <vt:lpstr>The importance of anesthesia in    veterinary practice </vt:lpstr>
      <vt:lpstr>The subjects of anesthesia</vt:lpstr>
      <vt:lpstr>Local anesthesia </vt:lpstr>
      <vt:lpstr>Local anesthetic agents</vt:lpstr>
      <vt:lpstr>Procaine hydrochloride</vt:lpstr>
      <vt:lpstr>Lidocaine ( xylocaine, lignocaine)</vt:lpstr>
      <vt:lpstr>Mepivacaine</vt:lpstr>
      <vt:lpstr>The mode of action of the local anesthetics</vt:lpstr>
      <vt:lpstr>The toxicity of local anesthetics</vt:lpstr>
      <vt:lpstr>Surface anesthesia</vt:lpstr>
      <vt:lpstr>Instillation anesthesia</vt:lpstr>
      <vt:lpstr>Topical anesthetics for instillation</vt:lpstr>
      <vt:lpstr>Intrasynovial anesthesia</vt:lpstr>
      <vt:lpstr>The technique of intrasynovial anesthesia</vt:lpstr>
      <vt:lpstr>Intra articular injection of radiocarpal &amp; intercarpal joints </vt:lpstr>
      <vt:lpstr>Infiltration anesthesia I-  Types</vt:lpstr>
      <vt:lpstr>Indications of infiltration anesthesia</vt:lpstr>
      <vt:lpstr>Technique of infiltration anesthesia I- Linear type </vt:lpstr>
      <vt:lpstr>II- Field type </vt:lpstr>
      <vt:lpstr>Infiltration anesthesia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2012-05-06T17:46:19Z</dcterms:created>
  <dcterms:modified xsi:type="dcterms:W3CDTF">2012-05-06T17:48:16Z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