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27/10/1442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 cell receptor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Assist. Prof. dr. </a:t>
            </a:r>
            <a:r>
              <a:rPr lang="en-US" dirty="0" err="1" smtClean="0"/>
              <a:t>Hayder</a:t>
            </a:r>
            <a:r>
              <a:rPr lang="en-US" dirty="0" smtClean="0"/>
              <a:t> </a:t>
            </a:r>
            <a:r>
              <a:rPr lang="en-US" dirty="0" err="1" smtClean="0"/>
              <a:t>naji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63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335846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AlrightSans-Medium"/>
              </a:rPr>
              <a:t>Constant Regions </a:t>
            </a:r>
            <a:r>
              <a:rPr lang="en-US" sz="2400" dirty="0">
                <a:latin typeface="AGaramondPro-Regular"/>
              </a:rPr>
              <a:t>The number of constant domains differs</a:t>
            </a:r>
          </a:p>
          <a:p>
            <a:pPr algn="l"/>
            <a:r>
              <a:rPr lang="en-US" sz="2400" dirty="0">
                <a:latin typeface="AGaramondPro-Regular"/>
              </a:rPr>
              <a:t>between immunoglobulin classes. For example, there are three</a:t>
            </a:r>
          </a:p>
          <a:p>
            <a:pPr algn="l"/>
            <a:r>
              <a:rPr lang="en-US" sz="2400" dirty="0">
                <a:latin typeface="AGaramondPro-Regular"/>
              </a:rPr>
              <a:t>constant domains in a </a:t>
            </a:r>
            <a:r>
              <a:rPr lang="en-US" sz="2400" dirty="0">
                <a:latin typeface="SymbolNew-Medium"/>
              </a:rPr>
              <a:t>γ </a:t>
            </a:r>
            <a:r>
              <a:rPr lang="en-US" sz="2400" dirty="0">
                <a:latin typeface="AGaramondPro-Regular"/>
              </a:rPr>
              <a:t>heavy chain; they are labeled, from</a:t>
            </a:r>
          </a:p>
          <a:p>
            <a:pPr algn="l"/>
            <a:r>
              <a:rPr lang="en-US" sz="2400" dirty="0">
                <a:latin typeface="AGaramondPro-Regular"/>
              </a:rPr>
              <a:t>the N-terminal end, as C</a:t>
            </a:r>
            <a:r>
              <a:rPr lang="en-US" sz="1000" dirty="0">
                <a:latin typeface="AGaramondPro-Regular"/>
              </a:rPr>
              <a:t>H</a:t>
            </a:r>
            <a:r>
              <a:rPr lang="en-US" sz="2400" dirty="0">
                <a:latin typeface="AGaramondPro-Regular"/>
              </a:rPr>
              <a:t>1, C</a:t>
            </a:r>
            <a:r>
              <a:rPr lang="en-US" sz="1000" dirty="0">
                <a:latin typeface="AGaramondPro-Regular"/>
              </a:rPr>
              <a:t>H</a:t>
            </a:r>
            <a:r>
              <a:rPr lang="en-US" sz="2400" dirty="0">
                <a:latin typeface="AGaramondPro-Regular"/>
              </a:rPr>
              <a:t>2, and C</a:t>
            </a:r>
            <a:r>
              <a:rPr lang="en-US" sz="1000" dirty="0">
                <a:latin typeface="AGaramondPro-Regular"/>
              </a:rPr>
              <a:t>H</a:t>
            </a:r>
            <a:r>
              <a:rPr lang="en-US" sz="2400" dirty="0">
                <a:latin typeface="AGaramondPro-Regular"/>
              </a:rPr>
              <a:t>3</a:t>
            </a:r>
            <a:r>
              <a:rPr lang="en-US" sz="2400" dirty="0" smtClean="0">
                <a:latin typeface="AGaramondPro-Regular"/>
              </a:rPr>
              <a:t>.</a:t>
            </a:r>
          </a:p>
          <a:p>
            <a:pPr algn="l"/>
            <a:endParaRPr lang="en-US" sz="2400" dirty="0">
              <a:latin typeface="AGaramondPro-Regular"/>
            </a:endParaRPr>
          </a:p>
          <a:p>
            <a:pPr algn="l"/>
            <a:r>
              <a:rPr lang="en-US" sz="2400" dirty="0" smtClean="0">
                <a:latin typeface="AGaramondPro-Regular"/>
              </a:rPr>
              <a:t> </a:t>
            </a:r>
            <a:r>
              <a:rPr lang="en-US" sz="2400" dirty="0">
                <a:latin typeface="AGaramondPro-Regular"/>
              </a:rPr>
              <a:t>A similar </a:t>
            </a:r>
            <a:r>
              <a:rPr lang="en-US" sz="2400" dirty="0" smtClean="0">
                <a:latin typeface="AGaramondPro-Regular"/>
              </a:rPr>
              <a:t>arrangement is </a:t>
            </a:r>
            <a:r>
              <a:rPr lang="en-US" sz="2400" dirty="0">
                <a:latin typeface="AGaramondPro-Regular"/>
              </a:rPr>
              <a:t>found in </a:t>
            </a:r>
            <a:r>
              <a:rPr lang="en-US" sz="2400" dirty="0">
                <a:latin typeface="SymbolNew-Medium"/>
              </a:rPr>
              <a:t>α </a:t>
            </a:r>
            <a:r>
              <a:rPr lang="en-US" sz="2400" dirty="0">
                <a:latin typeface="AGaramondPro-Regular"/>
              </a:rPr>
              <a:t>and most </a:t>
            </a:r>
            <a:r>
              <a:rPr lang="en-US" sz="2400" dirty="0">
                <a:latin typeface="SymbolNew-Medium"/>
              </a:rPr>
              <a:t>δ </a:t>
            </a:r>
            <a:r>
              <a:rPr lang="en-US" sz="2400" dirty="0">
                <a:latin typeface="AGaramondPro-Regular"/>
              </a:rPr>
              <a:t>chains, whereas </a:t>
            </a:r>
            <a:r>
              <a:rPr lang="en-US" sz="2400" dirty="0">
                <a:latin typeface="SymbolNew-Medium"/>
              </a:rPr>
              <a:t>μ </a:t>
            </a:r>
            <a:r>
              <a:rPr lang="en-US" sz="2400" dirty="0">
                <a:latin typeface="AGaramondPro-Regular"/>
              </a:rPr>
              <a:t>and </a:t>
            </a:r>
            <a:r>
              <a:rPr lang="en-US" sz="2400" dirty="0">
                <a:latin typeface="SymbolNew-Medium"/>
              </a:rPr>
              <a:t>ε </a:t>
            </a:r>
            <a:r>
              <a:rPr lang="en-US" sz="2400" dirty="0" smtClean="0">
                <a:latin typeface="AGaramondPro-Regular"/>
              </a:rPr>
              <a:t>chains have </a:t>
            </a:r>
            <a:r>
              <a:rPr lang="en-US" sz="2400" dirty="0">
                <a:latin typeface="AGaramondPro-Regular"/>
              </a:rPr>
              <a:t>an additional constant domain called C</a:t>
            </a:r>
            <a:r>
              <a:rPr lang="en-US" sz="1000" dirty="0">
                <a:latin typeface="AGaramondPro-Regular"/>
              </a:rPr>
              <a:t>H</a:t>
            </a:r>
            <a:r>
              <a:rPr lang="en-US" sz="2400" dirty="0">
                <a:latin typeface="AGaramondPro-Regular"/>
              </a:rPr>
              <a:t>4.</a:t>
            </a:r>
          </a:p>
          <a:p>
            <a:pPr algn="l"/>
            <a:endParaRPr lang="en-US" sz="2400" dirty="0" smtClean="0">
              <a:latin typeface="AGaramondPro-Regular"/>
            </a:endParaRPr>
          </a:p>
          <a:p>
            <a:pPr algn="l"/>
            <a:r>
              <a:rPr lang="en-US" sz="2400" dirty="0" smtClean="0">
                <a:latin typeface="AGaramondPro-Regular"/>
              </a:rPr>
              <a:t>Since </a:t>
            </a:r>
            <a:r>
              <a:rPr lang="en-US" sz="2400" dirty="0">
                <a:latin typeface="AGaramondPro-Regular"/>
              </a:rPr>
              <a:t>heavy chains are paired, the domains in each chain</a:t>
            </a:r>
          </a:p>
          <a:p>
            <a:pPr algn="l"/>
            <a:r>
              <a:rPr lang="en-US" sz="2400" dirty="0">
                <a:latin typeface="AGaramondPro-Regular"/>
              </a:rPr>
              <a:t>come together to form structures by which antibody molecules</a:t>
            </a:r>
          </a:p>
          <a:p>
            <a:pPr algn="l"/>
            <a:r>
              <a:rPr lang="en-US" sz="2400" dirty="0">
                <a:latin typeface="AGaramondPro-Regular"/>
              </a:rPr>
              <a:t>can exert their biological functions. Thus V</a:t>
            </a:r>
            <a:r>
              <a:rPr lang="en-US" sz="1000" dirty="0">
                <a:latin typeface="AGaramondPro-Regular"/>
              </a:rPr>
              <a:t>H </a:t>
            </a:r>
            <a:r>
              <a:rPr lang="en-US" sz="2400" dirty="0">
                <a:latin typeface="AGaramondPro-Regular"/>
              </a:rPr>
              <a:t>and V</a:t>
            </a:r>
            <a:r>
              <a:rPr lang="en-US" sz="1000" dirty="0">
                <a:latin typeface="AGaramondPro-Regular"/>
              </a:rPr>
              <a:t>L </a:t>
            </a:r>
            <a:r>
              <a:rPr lang="en-US" sz="2400" dirty="0">
                <a:latin typeface="AGaramondPro-Regular"/>
              </a:rPr>
              <a:t>together</a:t>
            </a:r>
          </a:p>
          <a:p>
            <a:pPr algn="l"/>
            <a:r>
              <a:rPr lang="en-US" sz="2400" dirty="0">
                <a:latin typeface="AGaramondPro-Regular"/>
              </a:rPr>
              <a:t>form an antigen-binding site, and C</a:t>
            </a:r>
            <a:r>
              <a:rPr lang="en-US" sz="1000" dirty="0">
                <a:latin typeface="AGaramondPro-Regular"/>
              </a:rPr>
              <a:t>H</a:t>
            </a:r>
            <a:r>
              <a:rPr lang="en-US" sz="2400" dirty="0">
                <a:latin typeface="AGaramondPro-Regular"/>
              </a:rPr>
              <a:t>1 and C</a:t>
            </a:r>
            <a:r>
              <a:rPr lang="en-US" sz="1000" dirty="0">
                <a:latin typeface="AGaramondPro-Regular"/>
              </a:rPr>
              <a:t>L </a:t>
            </a:r>
            <a:r>
              <a:rPr lang="en-US" sz="2400" dirty="0">
                <a:latin typeface="AGaramondPro-Regular"/>
              </a:rPr>
              <a:t>together stabilize</a:t>
            </a:r>
          </a:p>
          <a:p>
            <a:pPr algn="l"/>
            <a:r>
              <a:rPr lang="en-US" sz="2400" dirty="0">
                <a:latin typeface="AGaramondPro-Regular"/>
              </a:rPr>
              <a:t>the antigen-binding site.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832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74345"/>
            <a:ext cx="83529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2000" dirty="0">
                <a:solidFill>
                  <a:prstClr val="black"/>
                </a:solidFill>
                <a:latin typeface="AGaramondPro-Regular"/>
              </a:rPr>
              <a:t>The paired C</a:t>
            </a:r>
            <a:r>
              <a:rPr lang="en-US" sz="900" dirty="0">
                <a:solidFill>
                  <a:prstClr val="black"/>
                </a:solidFill>
                <a:latin typeface="AGaramondPro-Regular"/>
              </a:rPr>
              <a:t>H</a:t>
            </a:r>
            <a:r>
              <a:rPr lang="en-US" sz="2000" dirty="0">
                <a:solidFill>
                  <a:prstClr val="black"/>
                </a:solidFill>
                <a:latin typeface="AGaramondPro-Regular"/>
              </a:rPr>
              <a:t>2 domains of </a:t>
            </a:r>
            <a:r>
              <a:rPr lang="en-US" sz="2000" dirty="0" smtClean="0">
                <a:solidFill>
                  <a:prstClr val="black"/>
                </a:solidFill>
                <a:latin typeface="AGaramondPro-Regular"/>
              </a:rPr>
              <a:t>IgG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GaramondPro-Regular"/>
              </a:rPr>
              <a:t>contain </a:t>
            </a:r>
            <a:r>
              <a:rPr lang="en-US" sz="2000" dirty="0">
                <a:solidFill>
                  <a:srgbClr val="FF0000"/>
                </a:solidFill>
                <a:latin typeface="AGaramondPro-Regular"/>
              </a:rPr>
              <a:t>a site that activates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the classical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pathway of the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complement system 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and a </a:t>
            </a:r>
            <a:r>
              <a:rPr lang="en-US" sz="2000" dirty="0">
                <a:solidFill>
                  <a:srgbClr val="FF0000"/>
                </a:solidFill>
                <a:latin typeface="AGaramondPro-Regular"/>
              </a:rPr>
              <a:t>site that binds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to Fc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receptors on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phagocytic cells (</a:t>
            </a:r>
            <a:r>
              <a:rPr lang="en-US" sz="2000" dirty="0">
                <a:solidFill>
                  <a:srgbClr val="0000FF"/>
                </a:solidFill>
                <a:latin typeface="AGaramondPro-Regular"/>
              </a:rPr>
              <a:t>Figure 15-5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). The heavy chain also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regulates the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transfer of IgG into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colostrum and antibody-mediated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cellular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cytotoxicity.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 When immunoglobulin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molecules act as BCRs, part of their Fc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region is embedded in the B cell surface membrane. These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cell-bound immunoglobulins differ from the secreted form in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that they have a small transmembrane domain located at their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C-terminus. This contains hydrophobic amino acids that associate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with the cell-membrane lipids.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3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8071"/>
            <a:ext cx="7992888" cy="5897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76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31694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AlrightSans-Medium"/>
              </a:rPr>
              <a:t>Hinge Region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One important feature of the immunoglobulins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is that the Fab regions, which contain the antigen-binding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sites, can swing freely around the center of the molecule as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if hinged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This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hinge consists of a short domain of about 12 amino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acids located between the C</a:t>
            </a:r>
            <a:r>
              <a:rPr lang="en-US" sz="1000" dirty="0">
                <a:solidFill>
                  <a:srgbClr val="000000"/>
                </a:solidFill>
                <a:latin typeface="AGaramondPro-Regular"/>
              </a:rPr>
              <a:t>H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1 and C</a:t>
            </a:r>
            <a:r>
              <a:rPr lang="en-US" sz="1000" dirty="0">
                <a:solidFill>
                  <a:srgbClr val="000000"/>
                </a:solidFill>
                <a:latin typeface="AGaramondPro-Regular"/>
              </a:rPr>
              <a:t>H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2 domains. The hinge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region contains many hydrophilic and proline residues that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cause the peptide chain to unfold and make this region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readily accessible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to proteases (</a:t>
            </a:r>
            <a:r>
              <a:rPr lang="en-US" sz="2400" dirty="0">
                <a:solidFill>
                  <a:srgbClr val="0000FF"/>
                </a:solidFill>
                <a:latin typeface="AGaramondPro-Regular"/>
              </a:rPr>
              <a:t>Figure 16-10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).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endParaRPr lang="en-US" sz="24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This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region also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contains all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the </a:t>
            </a:r>
            <a:r>
              <a:rPr lang="en-US" sz="2400" dirty="0" err="1">
                <a:solidFill>
                  <a:srgbClr val="000000"/>
                </a:solidFill>
                <a:latin typeface="AGaramondPro-Regular"/>
              </a:rPr>
              <a:t>interchain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 disulfide bonds. Proline, because of its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configuration, produces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 90-degree bend when inserted in a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polypeptide chain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Because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amino acids can rotate around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peptide bonds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, the effect of closely spaced proline residues is to produce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 universal joint around which the immunoglobulin chains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can swing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freely. The </a:t>
            </a:r>
            <a:r>
              <a:rPr lang="en-US" sz="2400" dirty="0">
                <a:solidFill>
                  <a:srgbClr val="000000"/>
                </a:solidFill>
                <a:latin typeface="SymbolNew-Medium"/>
              </a:rPr>
              <a:t>μ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chains of IgM do not possess a hinge region.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91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0"/>
            <a:ext cx="8784976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dirty="0">
                <a:solidFill>
                  <a:srgbClr val="2680B3"/>
                </a:solidFill>
                <a:latin typeface="AlrightSans-Medium"/>
              </a:rPr>
              <a:t>Co-stimulation of B Cells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Although the binding of antigen to a BCR is an essential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first step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in triggering a B cell response, it is usually insufficient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to trigger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antibody formation. Complete activation of a B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cell requires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additional stimulation by helper T cells and cytokines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AGaramondPro-Regular"/>
              </a:rPr>
              <a:t>Figure 15-7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).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endParaRPr lang="en-US" sz="24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In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order to do this, however, the helper T cells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must themselves be presented with antigen. This antigen can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be presented by one of the professional antigen-presenting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cells, a dendritic cell, a macrophage, or even from a B cell.</a:t>
            </a:r>
          </a:p>
          <a:p>
            <a:pPr algn="l"/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Thus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 B cell can capture and process antigen, present it to a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T cell, and then receive co-stimulation from the same T cell.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B cells thus play </a:t>
            </a:r>
            <a:r>
              <a:rPr lang="en-US" sz="2400" dirty="0">
                <a:solidFill>
                  <a:srgbClr val="FF0000"/>
                </a:solidFill>
                <a:latin typeface="AGaramondPro-Regular"/>
              </a:rPr>
              <a:t>two roles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They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respond to antigen by making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antibodies while at the same acting as antigen-processing cells.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The helper T cells provide the B cell with co-stimulatory signals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from cytokines as well as through interacting receptor pairs.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753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99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88640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5AC01A"/>
                </a:solidFill>
                <a:latin typeface="AlrightSans-Bold"/>
              </a:rPr>
              <a:t>Antigen Presentation by B Cells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 cells are effective antigen-presenting cells. Following antigen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binding, the BCR may be internalized and degraded or transported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to an intracellular compartment, where major histocompatibility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(MHC) class II molecules and antigen fragments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combine. These antigen-MHC class II complexes are carried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to the B cell surface, where they are presented to helper T cells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AGaramondPro-Regular"/>
              </a:rPr>
              <a:t>Figure 15-8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). </a:t>
            </a:r>
            <a:endParaRPr lang="en-US" sz="20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This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activates the T cells that then provide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co-stimulation to the B cell and permit its full activation. Since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all the antigen receptors on a single B cell are identical, each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 cell can bind only one antigen. This makes them much more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efficient antigen-presenting cells than macrophages that must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present any foreign material that comes their way. </a:t>
            </a:r>
            <a:endParaRPr lang="en-US" sz="20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endParaRPr lang="en-US" sz="20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This is especially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true in a primed animal, in which large numbers of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 cells can bind and present a specific antigen. As a result, B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cells can activate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Th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cells with </a:t>
            </a:r>
            <a:r>
              <a:rPr lang="en-US" sz="900" dirty="0" smtClean="0">
                <a:solidFill>
                  <a:srgbClr val="000000"/>
                </a:solidFill>
                <a:latin typeface="AGaramond-Regular"/>
              </a:rPr>
              <a:t>1/1000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of the antigen concentration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required to activate macrophages.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4935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2" y="260648"/>
            <a:ext cx="9060067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93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404664"/>
            <a:ext cx="835292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5AC01A"/>
                </a:solidFill>
                <a:latin typeface="AlrightSans-Bold"/>
              </a:rPr>
              <a:t>Cytokine Secretion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Th2 cells secrete cytokines that activate B cells and trigger their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differentiation. The four most important are interleukin-4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(IL-4), IL-5, IL-6 and IL-13.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IL-4 is mainly produced by activated Th2 cells and mast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cells. It stimulates the growth and differentiation of B cells. It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also enhances their expression of MHC class II and Fc receptors.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IL-4 also induces immunoglobulin class switching in B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cells. For example, it stimulates IgA and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IgE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production (</a:t>
            </a:r>
            <a:r>
              <a:rPr lang="en-US" sz="2000" dirty="0">
                <a:solidFill>
                  <a:srgbClr val="0000FF"/>
                </a:solidFill>
                <a:latin typeface="AGaramondPro-Regular"/>
              </a:rPr>
              <a:t>Table</a:t>
            </a:r>
          </a:p>
          <a:p>
            <a:pPr algn="l"/>
            <a:r>
              <a:rPr lang="en-US" sz="2000" dirty="0">
                <a:solidFill>
                  <a:srgbClr val="0000FF"/>
                </a:solidFill>
                <a:latin typeface="AGaramondPro-Regular"/>
              </a:rPr>
              <a:t>15-1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). The actions of IL-4 are neutralized by IFN-</a:t>
            </a:r>
            <a:r>
              <a:rPr lang="en-US" sz="2000" dirty="0">
                <a:solidFill>
                  <a:srgbClr val="000000"/>
                </a:solidFill>
                <a:latin typeface="SymbolNew-Medium"/>
              </a:rPr>
              <a:t>γ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, which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inhibits both IgA and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IgE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synthesis as well as B cell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proliferation.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IL-5 promotes the differentiation of activated B cells into</a:t>
            </a: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plasma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cells. It stimulates IgG and IgM production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and </a:t>
            </a:r>
            <a:r>
              <a:rPr lang="en-US" sz="2000" dirty="0" smtClean="0">
                <a:latin typeface="AGaramondPro-Regular"/>
              </a:rPr>
              <a:t>enhances </a:t>
            </a:r>
            <a:r>
              <a:rPr lang="en-US" sz="2000" dirty="0">
                <a:latin typeface="AGaramondPro-Regular"/>
              </a:rPr>
              <a:t>IL-4-induced </a:t>
            </a:r>
            <a:r>
              <a:rPr lang="en-US" sz="2000" dirty="0" err="1">
                <a:latin typeface="AGaramondPro-Regular"/>
              </a:rPr>
              <a:t>IgE</a:t>
            </a:r>
            <a:r>
              <a:rPr lang="en-US" sz="2000" dirty="0">
                <a:latin typeface="AGaramondPro-Regular"/>
              </a:rPr>
              <a:t> production. IL-5 selectively </a:t>
            </a:r>
            <a:r>
              <a:rPr lang="en-US" sz="2000" dirty="0" smtClean="0">
                <a:latin typeface="AGaramondPro-Regular"/>
              </a:rPr>
              <a:t>stimulates IgA </a:t>
            </a:r>
            <a:r>
              <a:rPr lang="en-US" sz="2000" dirty="0">
                <a:latin typeface="AGaramondPro-Regular"/>
              </a:rPr>
              <a:t>production in mucosal B cells.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35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3568" y="548680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AGaramondPro-Regular"/>
              </a:rPr>
              <a:t>IL-6 is needed for the final differentiation of activated B</a:t>
            </a:r>
          </a:p>
          <a:p>
            <a:pPr algn="l"/>
            <a:r>
              <a:rPr lang="en-US" sz="2000" dirty="0">
                <a:latin typeface="AGaramondPro-Regular"/>
              </a:rPr>
              <a:t>cells into plasma cells. It acts together with IL-5 to promote</a:t>
            </a:r>
          </a:p>
          <a:p>
            <a:pPr algn="l"/>
            <a:r>
              <a:rPr lang="en-US" sz="2000" dirty="0">
                <a:latin typeface="AGaramondPro-Regular"/>
              </a:rPr>
              <a:t>IgA production and with IL-1 to promote IgM production.</a:t>
            </a:r>
          </a:p>
          <a:p>
            <a:pPr algn="l"/>
            <a:endParaRPr lang="en-US" sz="2000" dirty="0" smtClean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IL-13 </a:t>
            </a:r>
            <a:r>
              <a:rPr lang="en-US" sz="2000" dirty="0">
                <a:latin typeface="AGaramondPro-Regular"/>
              </a:rPr>
              <a:t>has biological activities similar to those of IL-4</a:t>
            </a:r>
          </a:p>
          <a:p>
            <a:pPr algn="l"/>
            <a:r>
              <a:rPr lang="en-US" sz="2000" dirty="0">
                <a:latin typeface="AGaramondPro-Regular"/>
              </a:rPr>
              <a:t>because it acts through a receptor (IL-13R) that shares a</a:t>
            </a:r>
          </a:p>
          <a:p>
            <a:pPr algn="l"/>
            <a:r>
              <a:rPr lang="en-US" sz="2000" dirty="0">
                <a:latin typeface="AGaramondPro-Regular"/>
              </a:rPr>
              <a:t>common </a:t>
            </a:r>
            <a:r>
              <a:rPr lang="en-US" sz="2000" dirty="0">
                <a:latin typeface="SymbolNew-Medium"/>
              </a:rPr>
              <a:t>α </a:t>
            </a:r>
            <a:r>
              <a:rPr lang="en-US" sz="2000" dirty="0">
                <a:latin typeface="AGaramondPro-Regular"/>
              </a:rPr>
              <a:t>chain with the IL-4R. It has similar effects to IL-4</a:t>
            </a:r>
          </a:p>
          <a:p>
            <a:pPr algn="l"/>
            <a:r>
              <a:rPr lang="en-US" sz="2000" dirty="0">
                <a:latin typeface="AGaramondPro-Regular"/>
              </a:rPr>
              <a:t>on B cells, stimulating their proliferation and increasing</a:t>
            </a:r>
          </a:p>
          <a:p>
            <a:pPr algn="l"/>
            <a:r>
              <a:rPr lang="en-US" sz="2000" dirty="0">
                <a:latin typeface="AGaramondPro-Regular"/>
              </a:rPr>
              <a:t>immunoglobulin secretion. IL-13 is required for optimal</a:t>
            </a:r>
          </a:p>
          <a:p>
            <a:pPr algn="l"/>
            <a:r>
              <a:rPr lang="en-US" sz="2000" dirty="0">
                <a:latin typeface="AGaramondPro-Regular"/>
              </a:rPr>
              <a:t>induction of </a:t>
            </a:r>
            <a:r>
              <a:rPr lang="en-US" sz="2000" dirty="0" err="1">
                <a:latin typeface="AGaramondPro-Regular"/>
              </a:rPr>
              <a:t>IgE</a:t>
            </a:r>
            <a:r>
              <a:rPr lang="en-US" sz="2000" dirty="0">
                <a:latin typeface="AGaramondPro-Regular"/>
              </a:rPr>
              <a:t>, especially if IL-4 is low or absent.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590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27584" y="474345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rgbClr val="2680B3"/>
                </a:solidFill>
                <a:latin typeface="AlrightSans-Medium"/>
              </a:rPr>
              <a:t>B Cell Antigen Receptors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Each B cell is covered with about 200,000 to 500,000 identical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antigen receptors (BCRs), many more than the 30,000 antigen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receptors (TCRs) expressed on each T cell. </a:t>
            </a:r>
            <a:endParaRPr lang="en-US" sz="20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endParaRPr lang="en-US" sz="20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Each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BCR is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constructed from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multiple peptide chains and, like the TCR,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can be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divided into antigen-binding and signaling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components. </a:t>
            </a: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Unlike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the TCR, however, the BCR can also bind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antigens when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in solution. Antibodies are simply soluble BCRs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secreted into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body fluids; they all belong to the family of proteins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called immunoglobulins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023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89531" y="260648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5AC01A"/>
                </a:solidFill>
                <a:latin typeface="AlrightSans-Bold"/>
              </a:rPr>
              <a:t>Antigen-Binding Component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The antigen-binding component of the BCR (or immunoglobulin)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is a glycoprotein of 160 to 180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kDa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consisting of four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linked peptide chains. These chains consist of two identical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pairs—a pair of heavy chains, each 60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kDa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in size, and a pair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of light chains, about 25 </a:t>
            </a:r>
            <a:r>
              <a:rPr lang="en-US" sz="2000" dirty="0" err="1">
                <a:solidFill>
                  <a:srgbClr val="000000"/>
                </a:solidFill>
                <a:latin typeface="AGaramondPro-Regular"/>
              </a:rPr>
              <a:t>kDa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 each </a:t>
            </a:r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. 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000" dirty="0" smtClean="0">
                <a:solidFill>
                  <a:srgbClr val="000000"/>
                </a:solidFill>
                <a:latin typeface="AGaramondPro-Regular"/>
              </a:rPr>
              <a:t>The light chains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are linked by disulfide bonds to the heavy chains so that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the complete molecule is shaped like the letter </a:t>
            </a:r>
            <a:r>
              <a:rPr lang="en-US" sz="2000" dirty="0">
                <a:solidFill>
                  <a:srgbClr val="000000"/>
                </a:solidFill>
                <a:latin typeface="AlrightSans-Regular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. The tail of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AlrightSans-Regular"/>
              </a:rPr>
              <a:t>Y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(called the Fc region) is formed from paired heavy chains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and is attached to the B cell surface. The arms of the </a:t>
            </a:r>
            <a:r>
              <a:rPr lang="en-US" sz="2000" dirty="0">
                <a:solidFill>
                  <a:srgbClr val="000000"/>
                </a:solidFill>
                <a:latin typeface="AlrightSans-Regular"/>
              </a:rPr>
              <a:t>Y 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(called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the Fab regions) are formed by paired light and heavy chains,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and they bind antigens (</a:t>
            </a:r>
            <a:r>
              <a:rPr lang="en-US" sz="2000" dirty="0">
                <a:solidFill>
                  <a:srgbClr val="0000FF"/>
                </a:solidFill>
                <a:latin typeface="AGaramondPro-Regular"/>
              </a:rPr>
              <a:t>Figure 15-2</a:t>
            </a:r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). The antigen-binding sites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are formed by the grooves between the light and heavy chains.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AGaramondPro-Regular"/>
              </a:rPr>
              <a:t>Thus each BCR has two identical antigen-binding sites.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75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3501"/>
            <a:ext cx="6840760" cy="6597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85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5897"/>
            <a:ext cx="7416823" cy="5622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428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33265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AlrightSans-Medium"/>
              </a:rPr>
              <a:t>Light Chains </a:t>
            </a:r>
            <a:r>
              <a:rPr lang="en-US" sz="2000" dirty="0">
                <a:latin typeface="AGaramondPro-Regular"/>
              </a:rPr>
              <a:t>Light chains are constructed from two domains</a:t>
            </a:r>
          </a:p>
          <a:p>
            <a:pPr algn="l"/>
            <a:r>
              <a:rPr lang="en-US" sz="2000" dirty="0">
                <a:latin typeface="AGaramondPro-Regular"/>
              </a:rPr>
              <a:t>each containing about 110 amino acids. The amino acid</a:t>
            </a:r>
          </a:p>
          <a:p>
            <a:pPr algn="l"/>
            <a:r>
              <a:rPr lang="en-US" sz="2000" dirty="0">
                <a:latin typeface="AGaramondPro-Regular"/>
              </a:rPr>
              <a:t>sequences in the C-terminal domains from different B cells are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  <a:latin typeface="AGaramondPro-Regular"/>
              </a:rPr>
              <a:t>identical</a:t>
            </a:r>
            <a:r>
              <a:rPr lang="en-US" sz="2000" dirty="0">
                <a:latin typeface="AGaramondPro-Regular"/>
              </a:rPr>
              <a:t> and form a constant domain (C</a:t>
            </a:r>
            <a:r>
              <a:rPr lang="en-US" sz="900" dirty="0">
                <a:latin typeface="AGaramondPro-Regular"/>
              </a:rPr>
              <a:t>L</a:t>
            </a:r>
            <a:r>
              <a:rPr lang="en-US" sz="2000" dirty="0">
                <a:latin typeface="AGaramondPro-Regular"/>
              </a:rPr>
              <a:t>). </a:t>
            </a:r>
            <a:endParaRPr lang="en-US" sz="2000" dirty="0" smtClean="0">
              <a:latin typeface="AGaramondPro-Regular"/>
            </a:endParaRPr>
          </a:p>
          <a:p>
            <a:pPr algn="l"/>
            <a:endParaRPr lang="en-US" sz="2000" dirty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In </a:t>
            </a:r>
            <a:r>
              <a:rPr lang="en-US" sz="2000" dirty="0">
                <a:latin typeface="AGaramondPro-Regular"/>
              </a:rPr>
              <a:t>contrast, </a:t>
            </a:r>
            <a:r>
              <a:rPr lang="en-US" sz="2000" dirty="0" smtClean="0">
                <a:latin typeface="AGaramondPro-Regular"/>
              </a:rPr>
              <a:t>the </a:t>
            </a:r>
            <a:r>
              <a:rPr lang="en-US" sz="2000" dirty="0">
                <a:latin typeface="AGaramondPro-Regular"/>
              </a:rPr>
              <a:t>sequences in the </a:t>
            </a:r>
            <a:r>
              <a:rPr lang="en-US" sz="2000" dirty="0">
                <a:solidFill>
                  <a:srgbClr val="FF0000"/>
                </a:solidFill>
                <a:latin typeface="AGaramondPro-Regular"/>
              </a:rPr>
              <a:t>N-terminal domains differ </a:t>
            </a:r>
            <a:r>
              <a:rPr lang="en-US" sz="2000" dirty="0">
                <a:latin typeface="AGaramondPro-Regular"/>
              </a:rPr>
              <a:t>in each cell </a:t>
            </a:r>
            <a:r>
              <a:rPr lang="en-US" sz="2000" dirty="0" smtClean="0">
                <a:latin typeface="AGaramondPro-Regular"/>
              </a:rPr>
              <a:t>examined and </a:t>
            </a:r>
            <a:r>
              <a:rPr lang="en-US" sz="2000" dirty="0">
                <a:latin typeface="AGaramondPro-Regular"/>
              </a:rPr>
              <a:t>so form variable domains (V</a:t>
            </a:r>
            <a:r>
              <a:rPr lang="en-US" sz="900" dirty="0">
                <a:latin typeface="AGaramondPro-Regular"/>
              </a:rPr>
              <a:t>L</a:t>
            </a:r>
            <a:r>
              <a:rPr lang="en-US" sz="2000" dirty="0">
                <a:latin typeface="AGaramondPro-Regular"/>
              </a:rPr>
              <a:t>). Mammals make two</a:t>
            </a:r>
          </a:p>
          <a:p>
            <a:pPr algn="l"/>
            <a:r>
              <a:rPr lang="en-US" sz="2000" dirty="0">
                <a:latin typeface="AGaramondPro-Regular"/>
              </a:rPr>
              <a:t>types of light chains, called </a:t>
            </a:r>
            <a:r>
              <a:rPr lang="en-US" sz="2000" dirty="0">
                <a:latin typeface="SymbolNew-Medium"/>
              </a:rPr>
              <a:t>κ </a:t>
            </a:r>
            <a:r>
              <a:rPr lang="en-US" sz="2000" dirty="0">
                <a:latin typeface="AGaramondPro-Regular"/>
              </a:rPr>
              <a:t>(kappa) and </a:t>
            </a:r>
            <a:r>
              <a:rPr lang="en-US" sz="2000" dirty="0">
                <a:latin typeface="SymbolNew-Medium"/>
              </a:rPr>
              <a:t>λ </a:t>
            </a:r>
            <a:r>
              <a:rPr lang="en-US" sz="2000" dirty="0">
                <a:latin typeface="AGaramondPro-Regular"/>
              </a:rPr>
              <a:t>(lambda). Although</a:t>
            </a:r>
          </a:p>
          <a:p>
            <a:pPr algn="l"/>
            <a:r>
              <a:rPr lang="en-US" sz="2000" dirty="0">
                <a:latin typeface="AGaramondPro-Regular"/>
              </a:rPr>
              <a:t>their amino acid sequences are different, they are functionally</a:t>
            </a:r>
          </a:p>
          <a:p>
            <a:pPr algn="l"/>
            <a:r>
              <a:rPr lang="en-US" sz="2000" dirty="0">
                <a:latin typeface="AGaramondPro-Regular"/>
              </a:rPr>
              <a:t>identical. </a:t>
            </a:r>
            <a:endParaRPr lang="en-US" sz="2000" dirty="0" smtClean="0">
              <a:latin typeface="AGaramondPro-Regular"/>
            </a:endParaRPr>
          </a:p>
          <a:p>
            <a:pPr algn="l"/>
            <a:endParaRPr lang="en-US" sz="2000" dirty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The </a:t>
            </a:r>
            <a:r>
              <a:rPr lang="en-US" sz="2000" dirty="0">
                <a:latin typeface="AGaramondPro-Regular"/>
              </a:rPr>
              <a:t>ratio of </a:t>
            </a:r>
            <a:r>
              <a:rPr lang="en-US" sz="2000" dirty="0">
                <a:latin typeface="SymbolNew-Medium"/>
              </a:rPr>
              <a:t>κ </a:t>
            </a:r>
            <a:r>
              <a:rPr lang="en-US" sz="2000" dirty="0">
                <a:latin typeface="AGaramondPro-Regular"/>
              </a:rPr>
              <a:t>to </a:t>
            </a:r>
            <a:r>
              <a:rPr lang="en-US" sz="2000" dirty="0">
                <a:latin typeface="SymbolNew-Medium"/>
              </a:rPr>
              <a:t>λ </a:t>
            </a:r>
            <a:r>
              <a:rPr lang="en-US" sz="2000" dirty="0">
                <a:latin typeface="AGaramondPro-Regular"/>
              </a:rPr>
              <a:t>chains in BCRs varies among</a:t>
            </a:r>
          </a:p>
          <a:p>
            <a:pPr algn="l"/>
            <a:r>
              <a:rPr lang="en-US" sz="2000" dirty="0">
                <a:latin typeface="AGaramondPro-Regular"/>
              </a:rPr>
              <a:t>mammals, ranging from mice and rats, which have more than</a:t>
            </a:r>
          </a:p>
          <a:p>
            <a:pPr algn="l"/>
            <a:r>
              <a:rPr lang="en-US" sz="2000" dirty="0">
                <a:latin typeface="AGaramondPro-Regular"/>
              </a:rPr>
              <a:t>95% </a:t>
            </a:r>
            <a:r>
              <a:rPr lang="en-US" sz="2000" dirty="0">
                <a:latin typeface="SymbolNew-Medium"/>
              </a:rPr>
              <a:t>κ </a:t>
            </a:r>
            <a:r>
              <a:rPr lang="en-US" sz="2000" dirty="0">
                <a:latin typeface="AGaramondPro-Regular"/>
              </a:rPr>
              <a:t>chains, to cattle and horses, which have 95% </a:t>
            </a:r>
            <a:r>
              <a:rPr lang="en-US" sz="2000" dirty="0">
                <a:latin typeface="SymbolNew-Medium"/>
              </a:rPr>
              <a:t>λ </a:t>
            </a:r>
            <a:r>
              <a:rPr lang="en-US" sz="2000" dirty="0">
                <a:latin typeface="AGaramondPro-Regular"/>
              </a:rPr>
              <a:t>chains.</a:t>
            </a:r>
          </a:p>
          <a:p>
            <a:pPr algn="l"/>
            <a:r>
              <a:rPr lang="en-US" sz="2000" dirty="0">
                <a:latin typeface="AGaramondPro-Regular"/>
              </a:rPr>
              <a:t>Primates such as the rhesus monkey and the baboon have 50%</a:t>
            </a:r>
          </a:p>
          <a:p>
            <a:pPr algn="l"/>
            <a:r>
              <a:rPr lang="en-US" sz="2000" dirty="0">
                <a:latin typeface="AGaramondPro-Regular"/>
              </a:rPr>
              <a:t>of each, whereas humans have 70% </a:t>
            </a:r>
            <a:r>
              <a:rPr lang="en-US" sz="2000" dirty="0">
                <a:latin typeface="SymbolNew-Medium"/>
              </a:rPr>
              <a:t>κ </a:t>
            </a:r>
            <a:r>
              <a:rPr lang="en-US" sz="2000" dirty="0">
                <a:latin typeface="AGaramondPro-Regular"/>
              </a:rPr>
              <a:t>chains. Carnivores such</a:t>
            </a:r>
          </a:p>
          <a:p>
            <a:pPr algn="l"/>
            <a:r>
              <a:rPr lang="en-US" sz="2000" dirty="0">
                <a:latin typeface="AGaramondPro-Regular"/>
              </a:rPr>
              <a:t>as cats and dogs have 90% </a:t>
            </a:r>
            <a:r>
              <a:rPr lang="en-US" sz="2000" dirty="0">
                <a:latin typeface="SymbolNew-Medium"/>
              </a:rPr>
              <a:t>λ </a:t>
            </a:r>
            <a:r>
              <a:rPr lang="en-US" sz="2000" dirty="0">
                <a:latin typeface="AGaramondPro-Regular"/>
              </a:rPr>
              <a:t>chains.</a:t>
            </a:r>
          </a:p>
          <a:p>
            <a:pPr algn="l"/>
            <a:r>
              <a:rPr lang="en-US" sz="2000" dirty="0" smtClean="0">
                <a:latin typeface="AGaramondPro-Regular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73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260649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dirty="0">
                <a:solidFill>
                  <a:prstClr val="black"/>
                </a:solidFill>
                <a:latin typeface="AlrightSans-Medium"/>
              </a:rPr>
              <a:t>Heavy Chains </a:t>
            </a:r>
            <a:r>
              <a:rPr lang="en-US" sz="2000" dirty="0">
                <a:solidFill>
                  <a:prstClr val="black"/>
                </a:solidFill>
                <a:latin typeface="AGaramondPro-Regular"/>
              </a:rPr>
              <a:t>Immunoglobulin heavy chains contain 400 to</a:t>
            </a:r>
          </a:p>
          <a:p>
            <a:pPr algn="l"/>
            <a:r>
              <a:rPr lang="en-US" sz="2000" dirty="0">
                <a:solidFill>
                  <a:prstClr val="black"/>
                </a:solidFill>
                <a:latin typeface="AGaramondPro-Regular"/>
              </a:rPr>
              <a:t>500 amino acids. They consist of four or five domains each </a:t>
            </a:r>
            <a:r>
              <a:rPr lang="en-US" sz="2000" dirty="0" smtClean="0">
                <a:solidFill>
                  <a:prstClr val="black"/>
                </a:solidFill>
                <a:latin typeface="AGaramondPro-Regular"/>
              </a:rPr>
              <a:t>of</a:t>
            </a:r>
            <a:r>
              <a:rPr lang="en-US" sz="2000" dirty="0">
                <a:latin typeface="AGaramondPro-Regular"/>
              </a:rPr>
              <a:t> about 110 amino acids. The N-terminal domain has a highly</a:t>
            </a:r>
          </a:p>
          <a:p>
            <a:pPr algn="l"/>
            <a:r>
              <a:rPr lang="en-US" sz="2000" dirty="0">
                <a:latin typeface="AGaramondPro-Regular"/>
              </a:rPr>
              <a:t>variable sequence and is the variable (V</a:t>
            </a:r>
            <a:r>
              <a:rPr lang="en-US" sz="800" dirty="0">
                <a:latin typeface="AGaramondPro-Regular"/>
              </a:rPr>
              <a:t>H</a:t>
            </a:r>
            <a:r>
              <a:rPr lang="en-US" sz="2000" dirty="0">
                <a:latin typeface="AGaramondPro-Regular"/>
              </a:rPr>
              <a:t>) domain. The remaining</a:t>
            </a:r>
          </a:p>
          <a:p>
            <a:pPr algn="l"/>
            <a:r>
              <a:rPr lang="en-US" sz="2000" dirty="0">
                <a:latin typeface="AGaramondPro-Regular"/>
              </a:rPr>
              <a:t>three or four domains show few sequence differences and</a:t>
            </a:r>
          </a:p>
          <a:p>
            <a:pPr algn="l"/>
            <a:r>
              <a:rPr lang="en-US" sz="2000" dirty="0">
                <a:latin typeface="AGaramondPro-Regular"/>
              </a:rPr>
              <a:t>form constant (C</a:t>
            </a:r>
            <a:r>
              <a:rPr lang="en-US" sz="800" dirty="0">
                <a:latin typeface="AGaramondPro-Regular"/>
              </a:rPr>
              <a:t>H</a:t>
            </a:r>
            <a:r>
              <a:rPr lang="en-US" sz="2000" dirty="0">
                <a:latin typeface="AGaramondPro-Regular"/>
              </a:rPr>
              <a:t>) domains.</a:t>
            </a:r>
          </a:p>
          <a:p>
            <a:pPr algn="l"/>
            <a:endParaRPr lang="en-US" sz="2000" dirty="0" smtClean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B </a:t>
            </a:r>
            <a:r>
              <a:rPr lang="en-US" sz="2000" dirty="0">
                <a:latin typeface="AGaramondPro-Regular"/>
              </a:rPr>
              <a:t>cells make five different classes of heavy chain that differ</a:t>
            </a:r>
          </a:p>
          <a:p>
            <a:pPr algn="l"/>
            <a:r>
              <a:rPr lang="en-US" sz="2000" dirty="0">
                <a:latin typeface="AGaramondPro-Regular"/>
              </a:rPr>
              <a:t>in their sequence and domain structure. As a result, each of</a:t>
            </a:r>
          </a:p>
          <a:p>
            <a:pPr algn="l"/>
            <a:r>
              <a:rPr lang="en-US" sz="2000" dirty="0">
                <a:latin typeface="AGaramondPro-Regular"/>
              </a:rPr>
              <a:t>these classes </a:t>
            </a:r>
            <a:r>
              <a:rPr lang="en-US" sz="2000" dirty="0">
                <a:solidFill>
                  <a:srgbClr val="FF0000"/>
                </a:solidFill>
                <a:latin typeface="AGaramondPro-Regular"/>
              </a:rPr>
              <a:t>has a different biological activity</a:t>
            </a:r>
            <a:r>
              <a:rPr lang="en-US" sz="2000" dirty="0">
                <a:latin typeface="AGaramondPro-Regular"/>
              </a:rPr>
              <a:t>. </a:t>
            </a:r>
            <a:endParaRPr lang="en-US" sz="2000" dirty="0" smtClean="0">
              <a:latin typeface="AGaramondPro-Regular"/>
            </a:endParaRPr>
          </a:p>
          <a:p>
            <a:pPr algn="l"/>
            <a:endParaRPr lang="en-US" sz="2000" dirty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The </a:t>
            </a:r>
            <a:r>
              <a:rPr lang="en-US" sz="2000" dirty="0">
                <a:latin typeface="AGaramondPro-Regular"/>
              </a:rPr>
              <a:t>five </a:t>
            </a:r>
            <a:r>
              <a:rPr lang="en-US" sz="2000" dirty="0" smtClean="0">
                <a:latin typeface="AGaramondPro-Regular"/>
              </a:rPr>
              <a:t>different immunoglobulin </a:t>
            </a:r>
            <a:r>
              <a:rPr lang="en-US" sz="2000" dirty="0">
                <a:latin typeface="AGaramondPro-Regular"/>
              </a:rPr>
              <a:t>heavy chains are called </a:t>
            </a:r>
            <a:r>
              <a:rPr lang="en-US" sz="2000" dirty="0">
                <a:latin typeface="SymbolNew-Medium"/>
              </a:rPr>
              <a:t>α</a:t>
            </a:r>
            <a:r>
              <a:rPr lang="en-US" sz="2000" dirty="0">
                <a:latin typeface="AGaramondPro-Regular"/>
              </a:rPr>
              <a:t>, </a:t>
            </a:r>
            <a:r>
              <a:rPr lang="en-US" sz="2000" dirty="0">
                <a:latin typeface="SymbolNew-Medium"/>
              </a:rPr>
              <a:t>γ</a:t>
            </a:r>
            <a:r>
              <a:rPr lang="en-US" sz="2000" dirty="0">
                <a:latin typeface="AGaramondPro-Regular"/>
              </a:rPr>
              <a:t>, </a:t>
            </a:r>
            <a:r>
              <a:rPr lang="en-US" sz="2000" dirty="0">
                <a:latin typeface="SymbolNew-Medium"/>
              </a:rPr>
              <a:t>δ</a:t>
            </a:r>
            <a:r>
              <a:rPr lang="en-US" sz="2000" dirty="0">
                <a:latin typeface="AGaramondPro-Regular"/>
              </a:rPr>
              <a:t>, </a:t>
            </a:r>
            <a:r>
              <a:rPr lang="en-US" sz="2000" dirty="0">
                <a:latin typeface="SymbolNew-Medium"/>
              </a:rPr>
              <a:t>ε</a:t>
            </a:r>
            <a:r>
              <a:rPr lang="en-US" sz="2000" dirty="0">
                <a:latin typeface="AGaramondPro-Regular"/>
              </a:rPr>
              <a:t>, and </a:t>
            </a:r>
            <a:r>
              <a:rPr lang="en-US" sz="2000" dirty="0">
                <a:latin typeface="SymbolNew-Medium"/>
              </a:rPr>
              <a:t>μ</a:t>
            </a:r>
            <a:r>
              <a:rPr lang="en-US" sz="2000" dirty="0">
                <a:latin typeface="AGaramondPro-Regular"/>
              </a:rPr>
              <a:t>.</a:t>
            </a:r>
          </a:p>
          <a:p>
            <a:pPr algn="l"/>
            <a:endParaRPr lang="en-US" sz="2000" dirty="0" smtClean="0">
              <a:latin typeface="AGaramondPro-Regular"/>
            </a:endParaRPr>
          </a:p>
          <a:p>
            <a:pPr algn="l"/>
            <a:r>
              <a:rPr lang="en-US" sz="2000" dirty="0" smtClean="0">
                <a:latin typeface="AGaramondPro-Regular"/>
              </a:rPr>
              <a:t>These </a:t>
            </a:r>
            <a:r>
              <a:rPr lang="en-US" sz="2000" dirty="0">
                <a:latin typeface="AGaramondPro-Regular"/>
              </a:rPr>
              <a:t>heavy chains determine the immunoglobulin class (or</a:t>
            </a:r>
          </a:p>
          <a:p>
            <a:pPr algn="l"/>
            <a:r>
              <a:rPr lang="en-US" sz="2000" dirty="0">
                <a:latin typeface="AGaramondPro-Regular"/>
              </a:rPr>
              <a:t>isotype). Thus immunoglobulin molecules that use </a:t>
            </a:r>
            <a:r>
              <a:rPr lang="en-US" sz="2000" dirty="0">
                <a:latin typeface="SymbolNew-Medium"/>
              </a:rPr>
              <a:t>α </a:t>
            </a:r>
            <a:r>
              <a:rPr lang="en-US" sz="2000" dirty="0">
                <a:latin typeface="AGaramondPro-Regular"/>
              </a:rPr>
              <a:t>heavy</a:t>
            </a:r>
          </a:p>
          <a:p>
            <a:pPr algn="l"/>
            <a:r>
              <a:rPr lang="en-US" sz="2000" dirty="0">
                <a:latin typeface="AGaramondPro-Regular"/>
              </a:rPr>
              <a:t>chains are called immunoglobulin A (IgA), and those that use</a:t>
            </a:r>
          </a:p>
          <a:p>
            <a:pPr algn="l"/>
            <a:r>
              <a:rPr lang="en-US" sz="2000" dirty="0">
                <a:latin typeface="SymbolNew-Medium"/>
              </a:rPr>
              <a:t>γ </a:t>
            </a:r>
            <a:r>
              <a:rPr lang="en-US" sz="2000" dirty="0">
                <a:latin typeface="AGaramondPro-Regular"/>
              </a:rPr>
              <a:t>chains are called IgG; </a:t>
            </a:r>
            <a:r>
              <a:rPr lang="en-US" sz="2000" dirty="0">
                <a:latin typeface="SymbolNew-Medium"/>
              </a:rPr>
              <a:t>μ </a:t>
            </a:r>
            <a:r>
              <a:rPr lang="en-US" sz="2000" dirty="0">
                <a:latin typeface="AGaramondPro-Regular"/>
              </a:rPr>
              <a:t>chains are used in IgM, </a:t>
            </a:r>
            <a:r>
              <a:rPr lang="en-US" sz="2000" dirty="0">
                <a:latin typeface="SymbolNew-Medium"/>
              </a:rPr>
              <a:t>δ </a:t>
            </a:r>
            <a:r>
              <a:rPr lang="en-US" sz="2000" dirty="0">
                <a:latin typeface="AGaramondPro-Regular"/>
              </a:rPr>
              <a:t>chains in</a:t>
            </a:r>
          </a:p>
          <a:p>
            <a:pPr algn="l"/>
            <a:r>
              <a:rPr lang="en-US" sz="2000" dirty="0" err="1">
                <a:latin typeface="AGaramondPro-Regular"/>
              </a:rPr>
              <a:t>IgD</a:t>
            </a:r>
            <a:r>
              <a:rPr lang="en-US" sz="2000" dirty="0">
                <a:latin typeface="AGaramondPro-Regular"/>
              </a:rPr>
              <a:t>, and </a:t>
            </a:r>
            <a:r>
              <a:rPr lang="en-US" sz="2000" dirty="0">
                <a:latin typeface="SymbolNew-Medium"/>
              </a:rPr>
              <a:t>ε </a:t>
            </a:r>
            <a:r>
              <a:rPr lang="en-US" sz="2000" dirty="0">
                <a:latin typeface="AGaramondPro-Regular"/>
              </a:rPr>
              <a:t>chains in </a:t>
            </a:r>
            <a:r>
              <a:rPr lang="en-US" sz="2000" dirty="0" err="1">
                <a:latin typeface="AGaramondPro-Regular"/>
              </a:rPr>
              <a:t>IgE</a:t>
            </a:r>
            <a:r>
              <a:rPr lang="en-US" sz="2000" dirty="0">
                <a:latin typeface="AGaramondPro-Regular"/>
              </a:rPr>
              <a:t>.</a:t>
            </a:r>
            <a:r>
              <a:rPr lang="en-US" sz="2000" dirty="0" smtClean="0">
                <a:solidFill>
                  <a:prstClr val="black"/>
                </a:solidFill>
                <a:latin typeface="AGaramondPro-Regular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40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16632"/>
            <a:ext cx="884877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AlrightSans-Medium"/>
              </a:rPr>
              <a:t>Variable Regions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When the amino acid sequences of V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domains from light and heavy chains are examined in detail,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AGaramondPro-Regular"/>
              </a:rPr>
              <a:t>two features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become apparent.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endParaRPr lang="en-US" sz="2400" dirty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FF0000"/>
                </a:solidFill>
                <a:latin typeface="AGaramondPro-Regular"/>
              </a:rPr>
              <a:t>First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, their sequence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variation is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largely confined to three regions, each consisting of 6 to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10 amino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acids, within the variable domain (</a:t>
            </a:r>
            <a:r>
              <a:rPr lang="en-US" sz="2400" dirty="0">
                <a:solidFill>
                  <a:srgbClr val="0000FF"/>
                </a:solidFill>
                <a:latin typeface="AGaramondPro-Regular"/>
              </a:rPr>
              <a:t>Figure 15-3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).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These regions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are said to be hypervariable. Between the three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hypervariable regions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are relatively constant sequences called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framework regions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The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hypervariable regions on paired light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and heavy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chains determine the shape of the antigen-binding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site and </a:t>
            </a:r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thus the specificity of antigen binding. </a:t>
            </a:r>
            <a:endParaRPr lang="en-US" sz="2400" dirty="0" smtClean="0">
              <a:solidFill>
                <a:srgbClr val="000000"/>
              </a:solidFill>
              <a:latin typeface="AGaramondPro-Regular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581128"/>
            <a:ext cx="5472608" cy="1972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409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16632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2400" dirty="0">
                <a:solidFill>
                  <a:srgbClr val="000000"/>
                </a:solidFill>
                <a:latin typeface="AGaramondPro-Regular"/>
              </a:rPr>
              <a:t>Since the shape of the antibody-binding site is complementary to the conformation of the antigenic determinant, the hypervariable sequences are also called complementarity determining regions (CDRs). Each V-domain is folded in such a way that its three CDRs come into close contact with the </a:t>
            </a:r>
            <a:r>
              <a:rPr lang="en-US" sz="2400" dirty="0" smtClean="0">
                <a:solidFill>
                  <a:srgbClr val="000000"/>
                </a:solidFill>
                <a:latin typeface="AGaramondPro-Regular"/>
              </a:rPr>
              <a:t>antigen.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6768752" cy="428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00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1703</Words>
  <Application>Microsoft Office PowerPoint</Application>
  <PresentationFormat>عرض على الشاشة (3:4)‏</PresentationFormat>
  <Paragraphs>155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B cell receptor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 cell receptor</dc:title>
  <dc:creator>SONY</dc:creator>
  <cp:lastModifiedBy>SONY</cp:lastModifiedBy>
  <cp:revision>17</cp:revision>
  <dcterms:created xsi:type="dcterms:W3CDTF">2021-06-03T10:05:15Z</dcterms:created>
  <dcterms:modified xsi:type="dcterms:W3CDTF">2021-06-07T08:02:41Z</dcterms:modified>
</cp:coreProperties>
</file>