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7" r:id="rId3"/>
    <p:sldId id="268" r:id="rId4"/>
    <p:sldId id="269" r:id="rId5"/>
    <p:sldId id="270" r:id="rId6"/>
    <p:sldId id="281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34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 varScale="1">
        <p:scale>
          <a:sx n="66" d="100"/>
          <a:sy n="66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1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286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effectLst/>
              </a:rPr>
              <a:t>Wounds</a:t>
            </a:r>
            <a:br>
              <a:rPr lang="en-US" dirty="0">
                <a:effectLst/>
              </a:rPr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762000"/>
            <a:ext cx="8763000" cy="5791200"/>
          </a:xfrm>
        </p:spPr>
        <p:txBody>
          <a:bodyPr>
            <a:normAutofit fontScale="92500" lnSpcReduction="10000"/>
          </a:bodyPr>
          <a:lstStyle/>
          <a:p>
            <a:pPr marL="45720" indent="0" algn="just" rtl="0">
              <a:buNone/>
            </a:pPr>
            <a:r>
              <a:rPr lang="en-US" b="1" u="sng" dirty="0"/>
              <a:t>Wounds: </a:t>
            </a:r>
            <a:r>
              <a:rPr lang="en-US" dirty="0"/>
              <a:t> are discontinuity of the skin or tissue </a:t>
            </a:r>
            <a:r>
              <a:rPr lang="en-US" dirty="0" smtClean="0"/>
              <a:t>(</a:t>
            </a:r>
            <a:r>
              <a:rPr lang="en-US" dirty="0"/>
              <a:t>either it is surgical or accidental).</a:t>
            </a:r>
          </a:p>
          <a:p>
            <a:pPr marL="45720" indent="0" algn="just" rtl="0">
              <a:buNone/>
            </a:pPr>
            <a:r>
              <a:rPr lang="en-US" b="1" dirty="0"/>
              <a:t> </a:t>
            </a:r>
            <a:endParaRPr lang="en-US" dirty="0"/>
          </a:p>
          <a:p>
            <a:pPr marL="45720" indent="0" algn="just" rtl="0">
              <a:buNone/>
            </a:pPr>
            <a:r>
              <a:rPr lang="en-US" b="1" u="sng" dirty="0"/>
              <a:t>Classification of wound :</a:t>
            </a:r>
            <a:endParaRPr lang="en-US" dirty="0"/>
          </a:p>
          <a:p>
            <a:pPr marL="45720" indent="0" algn="just" rtl="0">
              <a:buNone/>
            </a:pPr>
            <a:r>
              <a:rPr lang="en-US" dirty="0"/>
              <a:t>1- According to involvement of skin .</a:t>
            </a:r>
          </a:p>
          <a:p>
            <a:pPr marL="45720" indent="0" algn="just" rtl="0">
              <a:buNone/>
            </a:pPr>
            <a:r>
              <a:rPr lang="en-US" dirty="0"/>
              <a:t>     a- Closed wound ---skin not open e.g. Contusion .</a:t>
            </a:r>
          </a:p>
          <a:p>
            <a:pPr marL="45720" indent="0" algn="just" rtl="0">
              <a:buNone/>
            </a:pPr>
            <a:r>
              <a:rPr lang="en-US" dirty="0"/>
              <a:t>     b-Open wound --- Skin was cut      1-incised     2-lacearation   </a:t>
            </a:r>
          </a:p>
          <a:p>
            <a:pPr marL="45720" indent="0" algn="just" rtl="0">
              <a:buNone/>
            </a:pPr>
            <a:r>
              <a:rPr lang="en-US" dirty="0"/>
              <a:t>        </a:t>
            </a:r>
            <a:r>
              <a:rPr lang="en-US" dirty="0" smtClean="0"/>
              <a:t>Or a- </a:t>
            </a:r>
            <a:r>
              <a:rPr lang="en-US" dirty="0"/>
              <a:t>Simple ---only the skin was involved </a:t>
            </a:r>
          </a:p>
          <a:p>
            <a:pPr marL="45720" indent="0" algn="just" rtl="0">
              <a:buNone/>
            </a:pPr>
            <a:r>
              <a:rPr lang="en-US" dirty="0"/>
              <a:t>   </a:t>
            </a:r>
            <a:r>
              <a:rPr lang="en-US" dirty="0" smtClean="0"/>
              <a:t>          b- Compound </a:t>
            </a:r>
            <a:r>
              <a:rPr lang="en-US" dirty="0"/>
              <a:t>–when the skin and the deeper tissue are involved </a:t>
            </a:r>
            <a:r>
              <a:rPr lang="en-US" dirty="0" smtClean="0"/>
              <a:t>    ( </a:t>
            </a:r>
            <a:r>
              <a:rPr lang="en-US" dirty="0"/>
              <a:t>like muscle, nerve , tendons and bones are involved)</a:t>
            </a:r>
          </a:p>
          <a:p>
            <a:pPr marL="45720" indent="0" algn="just" rtl="0">
              <a:buNone/>
            </a:pPr>
            <a:r>
              <a:rPr lang="en-US" dirty="0"/>
              <a:t>2-According to the depth    a- Superficial    e.g. abrasion      b- deep</a:t>
            </a:r>
          </a:p>
          <a:p>
            <a:pPr marL="45720" indent="0" algn="just" rtl="0">
              <a:buNone/>
            </a:pPr>
            <a:r>
              <a:rPr lang="en-US" dirty="0"/>
              <a:t>3-According to presence or absence of infection.</a:t>
            </a:r>
          </a:p>
          <a:p>
            <a:pPr marL="45720" indent="0" algn="just" rtl="0">
              <a:buNone/>
            </a:pPr>
            <a:r>
              <a:rPr lang="en-US" dirty="0"/>
              <a:t>    a-Aseptic  or clean---  e.g. Surgical wound .</a:t>
            </a:r>
          </a:p>
          <a:p>
            <a:pPr marL="45720" indent="0" algn="just" rtl="0">
              <a:buNone/>
            </a:pPr>
            <a:r>
              <a:rPr lang="en-US" dirty="0"/>
              <a:t>    b-Suspicious   ----e.g. like gun shot wound </a:t>
            </a:r>
          </a:p>
          <a:p>
            <a:pPr marL="45720" indent="0" algn="just" rtl="0">
              <a:buNone/>
            </a:pPr>
            <a:r>
              <a:rPr lang="en-US" dirty="0"/>
              <a:t>    c-Septic or infected ---presence of pus/ or infection</a:t>
            </a:r>
          </a:p>
          <a:p>
            <a:pPr marL="45720" indent="0" algn="just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826594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" y="152400"/>
            <a:ext cx="8839200" cy="6553200"/>
          </a:xfrm>
        </p:spPr>
        <p:txBody>
          <a:bodyPr>
            <a:normAutofit/>
          </a:bodyPr>
          <a:lstStyle/>
          <a:p>
            <a:pPr marL="45720" indent="0" algn="just" rtl="0">
              <a:buNone/>
            </a:pPr>
            <a:endParaRPr lang="en-US" sz="2400" b="1" dirty="0" smtClean="0"/>
          </a:p>
          <a:p>
            <a:pPr marL="45720" indent="0" algn="just" rtl="0">
              <a:buNone/>
            </a:pPr>
            <a:endParaRPr lang="en-US" sz="2400" b="1" dirty="0"/>
          </a:p>
          <a:p>
            <a:pPr marL="45720" indent="0" algn="just" rtl="0">
              <a:buNone/>
            </a:pPr>
            <a:r>
              <a:rPr lang="en-US" sz="2400" b="1" dirty="0" smtClean="0"/>
              <a:t>3</a:t>
            </a:r>
            <a:r>
              <a:rPr lang="en-US" sz="2400" dirty="0" smtClean="0"/>
              <a:t>-</a:t>
            </a:r>
            <a:r>
              <a:rPr lang="en-US" sz="2400" b="1" dirty="0" smtClean="0"/>
              <a:t>Obesity</a:t>
            </a:r>
            <a:r>
              <a:rPr lang="en-US" sz="2400" dirty="0" smtClean="0"/>
              <a:t> </a:t>
            </a:r>
            <a:r>
              <a:rPr lang="en-US" sz="2400" dirty="0"/>
              <a:t>---holding power  of the tissue ,the tissue of obese animal are usually friable and don’t  suture well </a:t>
            </a:r>
            <a:r>
              <a:rPr lang="en-US" sz="2400" dirty="0" smtClean="0"/>
              <a:t>and delay </a:t>
            </a:r>
            <a:r>
              <a:rPr lang="en-US" sz="2400" dirty="0"/>
              <a:t>wound healing .</a:t>
            </a:r>
          </a:p>
          <a:p>
            <a:pPr marL="45720" indent="0" algn="just" rtl="0">
              <a:buNone/>
            </a:pPr>
            <a:endParaRPr lang="en-US" sz="2400" dirty="0"/>
          </a:p>
          <a:p>
            <a:pPr marL="45720" indent="0" algn="just" rtl="0">
              <a:buNone/>
            </a:pPr>
            <a:r>
              <a:rPr lang="en-US" sz="2400" b="1" dirty="0" smtClean="0"/>
              <a:t>4</a:t>
            </a:r>
            <a:r>
              <a:rPr lang="en-US" sz="2400" dirty="0" smtClean="0"/>
              <a:t>- </a:t>
            </a:r>
            <a:r>
              <a:rPr lang="en-US" sz="2400" b="1" dirty="0"/>
              <a:t>Genetic factors</a:t>
            </a:r>
            <a:r>
              <a:rPr lang="en-US" sz="2400" dirty="0"/>
              <a:t> (or disease ) ---like </a:t>
            </a:r>
            <a:r>
              <a:rPr lang="en-US" sz="2400" dirty="0" err="1"/>
              <a:t>haemophilia</a:t>
            </a:r>
            <a:r>
              <a:rPr lang="en-US" sz="2400" dirty="0"/>
              <a:t>, genetic coagulation defect .</a:t>
            </a:r>
          </a:p>
          <a:p>
            <a:pPr marL="45720" indent="0" algn="just" rtl="0">
              <a:buNone/>
            </a:pPr>
            <a:r>
              <a:rPr lang="en-US" sz="2400" b="1" dirty="0"/>
              <a:t>5</a:t>
            </a:r>
            <a:r>
              <a:rPr lang="en-US" sz="2400" dirty="0"/>
              <a:t>- </a:t>
            </a:r>
            <a:r>
              <a:rPr lang="en-US" sz="2400" b="1" dirty="0"/>
              <a:t>Anemia </a:t>
            </a:r>
            <a:r>
              <a:rPr lang="en-US" sz="2400" dirty="0"/>
              <a:t>---- delay healing by reduced oxygen carrying capacity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154166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" y="152400"/>
            <a:ext cx="8839200" cy="6400800"/>
          </a:xfrm>
        </p:spPr>
        <p:txBody>
          <a:bodyPr/>
          <a:lstStyle/>
          <a:p>
            <a:pPr marL="45720" indent="0" algn="just" rtl="0">
              <a:buNone/>
            </a:pPr>
            <a:endParaRPr lang="en-US" b="1" dirty="0" smtClean="0"/>
          </a:p>
          <a:p>
            <a:pPr marL="45720" indent="0" algn="just" rtl="0">
              <a:buNone/>
            </a:pPr>
            <a:endParaRPr lang="en-US" b="1" dirty="0"/>
          </a:p>
          <a:p>
            <a:pPr marL="45720" indent="0" algn="just" rtl="0">
              <a:buNone/>
            </a:pPr>
            <a:r>
              <a:rPr lang="en-US" b="1" dirty="0" smtClean="0"/>
              <a:t>6</a:t>
            </a:r>
            <a:r>
              <a:rPr lang="en-US" dirty="0" smtClean="0"/>
              <a:t>-</a:t>
            </a:r>
            <a:r>
              <a:rPr lang="en-US" b="1" dirty="0" smtClean="0"/>
              <a:t>Leukopenia</a:t>
            </a:r>
            <a:r>
              <a:rPr lang="en-US" dirty="0" smtClean="0"/>
              <a:t> </a:t>
            </a:r>
            <a:r>
              <a:rPr lang="en-US" dirty="0"/>
              <a:t>--- ↓ WBC ---increase in wound infection.</a:t>
            </a:r>
          </a:p>
          <a:p>
            <a:pPr marL="45720" indent="0" algn="just" rtl="0">
              <a:buNone/>
            </a:pPr>
            <a:r>
              <a:rPr lang="en-US" b="1" dirty="0"/>
              <a:t>7-</a:t>
            </a:r>
            <a:r>
              <a:rPr lang="en-US" dirty="0"/>
              <a:t> </a:t>
            </a:r>
            <a:r>
              <a:rPr lang="en-US" b="1" dirty="0" err="1"/>
              <a:t>Neoplasia</a:t>
            </a:r>
            <a:r>
              <a:rPr lang="en-US" dirty="0"/>
              <a:t>-</a:t>
            </a:r>
          </a:p>
          <a:p>
            <a:pPr marL="45720" indent="0" algn="just" rtl="0">
              <a:buNone/>
            </a:pPr>
            <a:r>
              <a:rPr lang="en-US" b="1" dirty="0"/>
              <a:t>8-Fluid and electrolyte imbalance</a:t>
            </a:r>
            <a:r>
              <a:rPr lang="en-US" dirty="0"/>
              <a:t>---dehydration---delayed healing.</a:t>
            </a:r>
          </a:p>
          <a:p>
            <a:pPr marL="45720" indent="0" algn="just" rtl="0">
              <a:buNone/>
            </a:pPr>
            <a:r>
              <a:rPr lang="en-US" b="1" dirty="0"/>
              <a:t>9</a:t>
            </a:r>
            <a:r>
              <a:rPr lang="en-US" dirty="0"/>
              <a:t>-</a:t>
            </a:r>
            <a:r>
              <a:rPr lang="en-US" b="1" dirty="0"/>
              <a:t>Steroid administration</a:t>
            </a:r>
            <a:r>
              <a:rPr lang="en-US" dirty="0"/>
              <a:t> ---delay healing </a:t>
            </a:r>
            <a:r>
              <a:rPr lang="en-US" dirty="0" smtClean="0"/>
              <a:t>(also NSAIDs drugs).</a:t>
            </a:r>
            <a:endParaRPr lang="en-US" dirty="0"/>
          </a:p>
          <a:p>
            <a:pPr marL="45720" indent="0" algn="just" rtl="0">
              <a:buNone/>
            </a:pPr>
            <a:r>
              <a:rPr lang="en-US" b="1" dirty="0"/>
              <a:t>10</a:t>
            </a:r>
            <a:r>
              <a:rPr lang="en-US" dirty="0"/>
              <a:t>- </a:t>
            </a:r>
            <a:r>
              <a:rPr lang="en-US" b="1" dirty="0"/>
              <a:t>Irradiation</a:t>
            </a:r>
            <a:r>
              <a:rPr lang="en-US" dirty="0"/>
              <a:t> –ionized radiation –delay healing</a:t>
            </a:r>
            <a:r>
              <a:rPr lang="en-US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58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" y="228600"/>
            <a:ext cx="8839200" cy="6400800"/>
          </a:xfrm>
        </p:spPr>
        <p:txBody>
          <a:bodyPr/>
          <a:lstStyle/>
          <a:p>
            <a:pPr marL="45720" indent="0" algn="just" rtl="0">
              <a:buNone/>
            </a:pP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Local 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factors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45720" indent="0" algn="just" rtl="0">
              <a:buNone/>
            </a:pPr>
            <a:endParaRPr lang="en-US" b="1" dirty="0" smtClean="0"/>
          </a:p>
          <a:p>
            <a:pPr marL="45720" indent="0" algn="just" rtl="0">
              <a:buNone/>
            </a:pPr>
            <a:r>
              <a:rPr lang="en-US" b="1" dirty="0" smtClean="0"/>
              <a:t>1- </a:t>
            </a:r>
            <a:r>
              <a:rPr lang="en-US" b="1" dirty="0"/>
              <a:t>Vascularity </a:t>
            </a:r>
            <a:r>
              <a:rPr lang="en-US" dirty="0" smtClean="0"/>
              <a:t>impairment </a:t>
            </a:r>
            <a:r>
              <a:rPr lang="en-US" dirty="0"/>
              <a:t>of the blood supply </a:t>
            </a:r>
            <a:r>
              <a:rPr lang="en-US" dirty="0" smtClean="0"/>
              <a:t>(</a:t>
            </a:r>
            <a:r>
              <a:rPr lang="en-US" dirty="0" err="1"/>
              <a:t>hypovolemia</a:t>
            </a:r>
            <a:r>
              <a:rPr lang="en-US" dirty="0"/>
              <a:t> , delay in new capillary formation) , thrombosis, edema, contusion, drug induced ( vasoconstriction e.g. epinephrine. ).</a:t>
            </a:r>
          </a:p>
          <a:p>
            <a:pPr marL="45720" indent="0" algn="just" rtl="0">
              <a:buNone/>
            </a:pPr>
            <a:r>
              <a:rPr lang="en-US" b="1" dirty="0"/>
              <a:t>2-Trauma</a:t>
            </a:r>
            <a:r>
              <a:rPr lang="en-US" dirty="0"/>
              <a:t>--- repeated trauma ( rough handling of the tissue ), prolonged the first stage of wound healing and reduce the tensile strength and delay healing.</a:t>
            </a:r>
          </a:p>
          <a:p>
            <a:pPr marL="45720" indent="0" algn="just" rtl="0">
              <a:buNone/>
            </a:pPr>
            <a:r>
              <a:rPr lang="en-US" b="1" dirty="0"/>
              <a:t>3-Haematoma</a:t>
            </a:r>
            <a:r>
              <a:rPr lang="en-US" dirty="0"/>
              <a:t> ( collection of blood within or around the wound )—if affected the local blood supply , and it become good media for bacteria growth.</a:t>
            </a:r>
          </a:p>
          <a:p>
            <a:pPr marL="45720" indent="0" algn="just" rtl="0">
              <a:buNone/>
            </a:pPr>
            <a:r>
              <a:rPr lang="en-US" b="1" dirty="0"/>
              <a:t>4- Duration of operation</a:t>
            </a:r>
            <a:r>
              <a:rPr lang="en-US" dirty="0"/>
              <a:t> ---if the operation take more time make dryness of the tissue and more contamination.</a:t>
            </a:r>
          </a:p>
          <a:p>
            <a:pPr marL="45720" indent="0" algn="just" rtl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100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" y="152400"/>
            <a:ext cx="8839200" cy="6477000"/>
          </a:xfrm>
        </p:spPr>
        <p:txBody>
          <a:bodyPr>
            <a:normAutofit/>
          </a:bodyPr>
          <a:lstStyle/>
          <a:p>
            <a:pPr marL="45720" indent="0" algn="just" rtl="0">
              <a:buNone/>
            </a:pPr>
            <a:r>
              <a:rPr lang="en-US" b="1" dirty="0"/>
              <a:t>5-Infection</a:t>
            </a:r>
            <a:r>
              <a:rPr lang="en-US" dirty="0"/>
              <a:t>--- </a:t>
            </a:r>
            <a:r>
              <a:rPr lang="en-US" dirty="0" smtClean="0"/>
              <a:t>the </a:t>
            </a:r>
            <a:r>
              <a:rPr lang="en-US" dirty="0"/>
              <a:t>bacteria have enzymes or toxins which destroy the tissue like collagenase , </a:t>
            </a:r>
            <a:r>
              <a:rPr lang="en-US" dirty="0" err="1"/>
              <a:t>hyaluronidase</a:t>
            </a:r>
            <a:r>
              <a:rPr lang="en-US" dirty="0"/>
              <a:t> , </a:t>
            </a:r>
            <a:r>
              <a:rPr lang="en-US" dirty="0" err="1"/>
              <a:t>fibrolysin</a:t>
            </a:r>
            <a:r>
              <a:rPr lang="en-US" dirty="0"/>
              <a:t>, coagulase , </a:t>
            </a:r>
            <a:r>
              <a:rPr lang="en-US" dirty="0" err="1"/>
              <a:t>haemolysin</a:t>
            </a:r>
            <a:r>
              <a:rPr lang="en-US" dirty="0"/>
              <a:t>.</a:t>
            </a:r>
          </a:p>
          <a:p>
            <a:pPr marL="45720" indent="0" algn="just" rtl="0">
              <a:buNone/>
            </a:pPr>
            <a:r>
              <a:rPr lang="en-US" b="1" dirty="0" smtClean="0"/>
              <a:t>6-Foreign </a:t>
            </a:r>
            <a:r>
              <a:rPr lang="en-US" b="1" dirty="0"/>
              <a:t>body</a:t>
            </a:r>
            <a:r>
              <a:rPr lang="en-US" dirty="0"/>
              <a:t> : ---presence of foreign body delay the healing process. For example :</a:t>
            </a:r>
          </a:p>
          <a:p>
            <a:pPr marL="45720" indent="0" algn="just" rtl="0">
              <a:buNone/>
            </a:pPr>
            <a:r>
              <a:rPr lang="en-US" b="1" dirty="0"/>
              <a:t>A-Suture material</a:t>
            </a:r>
            <a:r>
              <a:rPr lang="en-US" dirty="0"/>
              <a:t>—selection of the type of suture material, the technique by </a:t>
            </a:r>
            <a:r>
              <a:rPr lang="en-US" dirty="0" smtClean="0"/>
              <a:t>which applied </a:t>
            </a:r>
            <a:r>
              <a:rPr lang="en-US" dirty="0"/>
              <a:t>, is more important , non absorbable suture material could form focus for infection.</a:t>
            </a:r>
          </a:p>
          <a:p>
            <a:pPr marL="45720" indent="0" algn="just" rtl="0">
              <a:buNone/>
            </a:pPr>
            <a:r>
              <a:rPr lang="en-US" b="1" dirty="0"/>
              <a:t>B-Foreign particles</a:t>
            </a:r>
            <a:r>
              <a:rPr lang="en-US" dirty="0"/>
              <a:t> –like (powder from the gloves</a:t>
            </a:r>
            <a:r>
              <a:rPr lang="en-US" dirty="0" smtClean="0"/>
              <a:t>), </a:t>
            </a:r>
            <a:r>
              <a:rPr lang="en-US" dirty="0"/>
              <a:t>wood , gauze, surgical items.</a:t>
            </a:r>
          </a:p>
          <a:p>
            <a:pPr marL="45720" indent="0" algn="just" rtl="0">
              <a:buNone/>
            </a:pPr>
            <a:r>
              <a:rPr lang="en-US" b="1" dirty="0"/>
              <a:t>C</a:t>
            </a:r>
            <a:r>
              <a:rPr lang="en-US" dirty="0"/>
              <a:t>-</a:t>
            </a:r>
            <a:r>
              <a:rPr lang="en-US" b="1" dirty="0"/>
              <a:t>The most important is the dead tissue ( debris).</a:t>
            </a:r>
            <a:endParaRPr lang="en-US" dirty="0"/>
          </a:p>
          <a:p>
            <a:pPr marL="45720" indent="0" algn="just" rtl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7-Accurate apposition </a:t>
            </a:r>
            <a:r>
              <a:rPr lang="en-US" dirty="0"/>
              <a:t>of tissue layers ( proper closure ) is important to allow </a:t>
            </a:r>
            <a:r>
              <a:rPr lang="en-US" dirty="0" smtClean="0"/>
              <a:t>optimal continuity</a:t>
            </a:r>
            <a:r>
              <a:rPr lang="en-US" b="1" dirty="0" smtClean="0"/>
              <a:t> </a:t>
            </a:r>
            <a:r>
              <a:rPr lang="en-US" b="1" dirty="0"/>
              <a:t>. a-eversion </a:t>
            </a:r>
            <a:r>
              <a:rPr lang="en-US" b="1" dirty="0" smtClean="0"/>
              <a:t>b- </a:t>
            </a:r>
            <a:r>
              <a:rPr lang="en-US" b="1" dirty="0"/>
              <a:t>apposition      c- inversion.</a:t>
            </a:r>
            <a:r>
              <a:rPr lang="en-US" dirty="0"/>
              <a:t>   </a:t>
            </a:r>
            <a:r>
              <a:rPr lang="en-US" b="1" dirty="0"/>
              <a:t>Malposition (improper closure ) delay the epidermal union.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332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6286"/>
            <a:ext cx="9107714" cy="1259114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effectLst/>
              </a:rPr>
              <a:t>Complications </a:t>
            </a:r>
            <a:r>
              <a:rPr lang="en-US" dirty="0">
                <a:effectLst/>
              </a:rPr>
              <a:t>of </a:t>
            </a:r>
            <a:r>
              <a:rPr lang="en-US" dirty="0" smtClean="0">
                <a:effectLst/>
              </a:rPr>
              <a:t>wound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838200"/>
            <a:ext cx="8686800" cy="5867400"/>
          </a:xfrm>
        </p:spPr>
        <p:txBody>
          <a:bodyPr/>
          <a:lstStyle/>
          <a:p>
            <a:pPr marL="45720" indent="0" algn="l" rtl="0">
              <a:buNone/>
            </a:pPr>
            <a:r>
              <a:rPr lang="en-US" dirty="0"/>
              <a:t>1-Haemorrhage                      </a:t>
            </a:r>
            <a:r>
              <a:rPr lang="en-US" dirty="0" smtClean="0"/>
              <a:t>             </a:t>
            </a:r>
            <a:r>
              <a:rPr lang="en-US" dirty="0"/>
              <a:t>2-Cellulitis       </a:t>
            </a:r>
            <a:r>
              <a:rPr lang="en-US" dirty="0" smtClean="0"/>
              <a:t>                              </a:t>
            </a:r>
            <a:r>
              <a:rPr lang="en-US" dirty="0"/>
              <a:t>3-Traumatic </a:t>
            </a:r>
            <a:r>
              <a:rPr lang="en-US" dirty="0" smtClean="0"/>
              <a:t>fever                               4- </a:t>
            </a:r>
            <a:r>
              <a:rPr lang="en-US" dirty="0"/>
              <a:t>Traumatic neuralgia             5-Traumatic emphysema   </a:t>
            </a:r>
            <a:r>
              <a:rPr lang="en-US" dirty="0" smtClean="0"/>
              <a:t>                  6-Gas </a:t>
            </a:r>
            <a:r>
              <a:rPr lang="en-US" dirty="0"/>
              <a:t>gangrene</a:t>
            </a:r>
          </a:p>
          <a:p>
            <a:pPr marL="45720" indent="0" algn="l" rtl="0">
              <a:buNone/>
            </a:pPr>
            <a:r>
              <a:rPr lang="en-US" dirty="0"/>
              <a:t>7-Tetanus                             </a:t>
            </a:r>
            <a:r>
              <a:rPr lang="en-US" dirty="0" smtClean="0"/>
              <a:t>              </a:t>
            </a:r>
            <a:r>
              <a:rPr lang="en-US" dirty="0"/>
              <a:t>8- </a:t>
            </a:r>
            <a:r>
              <a:rPr lang="en-US" dirty="0" err="1"/>
              <a:t>Actinobacillosis</a:t>
            </a:r>
            <a:r>
              <a:rPr lang="en-US" dirty="0"/>
              <a:t>       </a:t>
            </a:r>
            <a:r>
              <a:rPr lang="en-US" dirty="0" smtClean="0"/>
              <a:t>        </a:t>
            </a:r>
            <a:r>
              <a:rPr lang="en-US" dirty="0"/>
              <a:t>9-Adhesion</a:t>
            </a:r>
          </a:p>
          <a:p>
            <a:pPr marL="45720" indent="0" algn="l" rtl="0">
              <a:buNone/>
            </a:pPr>
            <a:r>
              <a:rPr lang="en-US" dirty="0"/>
              <a:t>10-Exuberant granulation tissue (proud flesh)  </a:t>
            </a:r>
            <a:r>
              <a:rPr lang="en-US" dirty="0" smtClean="0"/>
              <a:t>                              </a:t>
            </a:r>
            <a:r>
              <a:rPr lang="en-US" dirty="0"/>
              <a:t>11- Venous thrombus</a:t>
            </a:r>
          </a:p>
          <a:p>
            <a:pPr marL="45720" indent="0" algn="l" rtl="0">
              <a:buNone/>
            </a:pPr>
            <a:r>
              <a:rPr lang="en-US" dirty="0"/>
              <a:t>12-Septicemia and hyperemia.    </a:t>
            </a:r>
            <a:r>
              <a:rPr lang="en-US" dirty="0" smtClean="0"/>
              <a:t>       </a:t>
            </a:r>
            <a:r>
              <a:rPr lang="en-US" dirty="0"/>
              <a:t>13-Shock         </a:t>
            </a:r>
            <a:r>
              <a:rPr lang="en-US" dirty="0" smtClean="0"/>
              <a:t>                    14-Infection                                      15-Ulceration                          </a:t>
            </a:r>
            <a:r>
              <a:rPr lang="en-US" dirty="0"/>
              <a:t>16 –Abscess                   </a:t>
            </a:r>
            <a:r>
              <a:rPr lang="en-US" dirty="0" smtClean="0"/>
              <a:t>                    </a:t>
            </a:r>
            <a:r>
              <a:rPr lang="en-US" dirty="0"/>
              <a:t>17- Sinus        </a:t>
            </a:r>
            <a:r>
              <a:rPr lang="en-US" dirty="0" smtClean="0"/>
              <a:t>                    </a:t>
            </a:r>
            <a:r>
              <a:rPr lang="en-US" dirty="0"/>
              <a:t>18- Hematoma</a:t>
            </a:r>
          </a:p>
        </p:txBody>
      </p:sp>
    </p:spTree>
    <p:extLst>
      <p:ext uri="{BB962C8B-B14F-4D97-AF65-F5344CB8AC3E}">
        <p14:creationId xmlns:p14="http://schemas.microsoft.com/office/powerpoint/2010/main" val="1765726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hmed\Pictures\69295835kc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25"/>
            <a:ext cx="9144000" cy="685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ahmed\Pictures\r201122005939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994"/>
            <a:ext cx="9122229" cy="6881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hmed\Pictures\8efd7d4c2ac351cf7282cee700a89458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994"/>
            <a:ext cx="9189325" cy="6891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7257" y="6078156"/>
            <a:ext cx="91820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THANK U 4 ATTENTION</a:t>
            </a:r>
          </a:p>
        </p:txBody>
      </p:sp>
    </p:spTree>
    <p:extLst>
      <p:ext uri="{BB962C8B-B14F-4D97-AF65-F5344CB8AC3E}">
        <p14:creationId xmlns:p14="http://schemas.microsoft.com/office/powerpoint/2010/main" val="1812325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304800"/>
            <a:ext cx="8610600" cy="6248400"/>
          </a:xfrm>
        </p:spPr>
        <p:txBody>
          <a:bodyPr/>
          <a:lstStyle/>
          <a:p>
            <a:pPr marL="45720" indent="0" algn="just" rtl="0">
              <a:buNone/>
            </a:pPr>
            <a:r>
              <a:rPr lang="en-US" dirty="0"/>
              <a:t>4-According to </a:t>
            </a:r>
            <a:r>
              <a:rPr lang="en-US" dirty="0" smtClean="0"/>
              <a:t>the </a:t>
            </a:r>
            <a:r>
              <a:rPr lang="en-US" dirty="0"/>
              <a:t>etiology.</a:t>
            </a:r>
          </a:p>
          <a:p>
            <a:pPr marL="45720" indent="0" algn="just" rtl="0">
              <a:buNone/>
            </a:pPr>
            <a:r>
              <a:rPr lang="en-US" dirty="0"/>
              <a:t>  a-Incised wound –like surgical wound make by scalpel </a:t>
            </a:r>
          </a:p>
          <a:p>
            <a:pPr marL="45720" indent="0" algn="just" rtl="0">
              <a:buNone/>
            </a:pPr>
            <a:r>
              <a:rPr lang="en-US" dirty="0"/>
              <a:t>  b-Abrasion ---like wound occur by friction </a:t>
            </a:r>
          </a:p>
          <a:p>
            <a:pPr marL="45720" indent="0" algn="just" rtl="0">
              <a:buNone/>
            </a:pPr>
            <a:r>
              <a:rPr lang="en-US" dirty="0"/>
              <a:t>  c- Laceration— the surface are irregular or </a:t>
            </a:r>
            <a:r>
              <a:rPr lang="en-US" dirty="0" err="1"/>
              <a:t>teared</a:t>
            </a:r>
            <a:r>
              <a:rPr lang="en-US" dirty="0"/>
              <a:t> like the wound caused by Barbed wire.</a:t>
            </a:r>
          </a:p>
          <a:p>
            <a:pPr marL="45720" indent="0" algn="just" rtl="0">
              <a:buNone/>
            </a:pPr>
            <a:r>
              <a:rPr lang="en-US" dirty="0" smtClean="0"/>
              <a:t>d-Punctured </a:t>
            </a:r>
            <a:r>
              <a:rPr lang="en-US" dirty="0"/>
              <a:t>wound --- which caused by sharp pointed object like nail.</a:t>
            </a:r>
          </a:p>
          <a:p>
            <a:pPr marL="45720" indent="0" algn="just" rtl="0">
              <a:buNone/>
            </a:pPr>
            <a:r>
              <a:rPr lang="en-US" dirty="0"/>
              <a:t>  e-Perforating ----like Gun shot wound </a:t>
            </a:r>
          </a:p>
          <a:p>
            <a:pPr marL="45720" indent="0" algn="just" rtl="0">
              <a:buNone/>
            </a:pPr>
            <a:r>
              <a:rPr lang="en-US" dirty="0"/>
              <a:t>  f-Avulsion—separation of large amount of tissue. </a:t>
            </a:r>
          </a:p>
          <a:p>
            <a:pPr marL="45720" indent="0" algn="just" rtl="0">
              <a:buNone/>
            </a:pPr>
            <a:r>
              <a:rPr lang="en-US" dirty="0"/>
              <a:t>  g-Envenomed wound ---like snake bite.</a:t>
            </a:r>
          </a:p>
        </p:txBody>
      </p:sp>
    </p:spTree>
    <p:extLst>
      <p:ext uri="{BB962C8B-B14F-4D97-AF65-F5344CB8AC3E}">
        <p14:creationId xmlns:p14="http://schemas.microsoft.com/office/powerpoint/2010/main" val="37822341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6286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effectLst/>
              </a:rPr>
              <a:t>Wound healing</a:t>
            </a:r>
            <a:br>
              <a:rPr lang="en-US" dirty="0">
                <a:effectLst/>
              </a:rPr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" y="685800"/>
            <a:ext cx="8839200" cy="6019800"/>
          </a:xfrm>
        </p:spPr>
        <p:txBody>
          <a:bodyPr/>
          <a:lstStyle/>
          <a:p>
            <a:pPr marL="45720" indent="0" algn="just" rtl="0">
              <a:buNone/>
            </a:pPr>
            <a:r>
              <a:rPr lang="en-US" b="1" dirty="0"/>
              <a:t>Wound healing</a:t>
            </a:r>
            <a:r>
              <a:rPr lang="en-US" dirty="0"/>
              <a:t>: it </a:t>
            </a:r>
            <a:r>
              <a:rPr lang="en-US" dirty="0" smtClean="0"/>
              <a:t>means </a:t>
            </a:r>
            <a:r>
              <a:rPr lang="en-US" dirty="0"/>
              <a:t>replacement of the severed tissue by same tissue or other type of tissue and the healing process occur by two types.</a:t>
            </a:r>
          </a:p>
          <a:p>
            <a:pPr marL="45720" indent="0" algn="just" rtl="0">
              <a:buNone/>
            </a:pPr>
            <a:r>
              <a:rPr lang="en-US" b="1" dirty="0"/>
              <a:t>    </a:t>
            </a:r>
            <a:endParaRPr lang="en-US" b="1" dirty="0" smtClean="0"/>
          </a:p>
          <a:p>
            <a:pPr marL="45720" indent="0" algn="just" rtl="0">
              <a:buNone/>
            </a:pPr>
            <a:endParaRPr lang="en-US" b="1" dirty="0"/>
          </a:p>
          <a:p>
            <a:pPr marL="45720" indent="0" algn="just" rtl="0">
              <a:buNone/>
            </a:pPr>
            <a:r>
              <a:rPr lang="en-US" b="1" dirty="0" smtClean="0"/>
              <a:t>1</a:t>
            </a:r>
            <a:r>
              <a:rPr lang="en-US" dirty="0" smtClean="0"/>
              <a:t>-Regeneration-</a:t>
            </a:r>
            <a:r>
              <a:rPr lang="en-US" dirty="0"/>
              <a:t>-- replacement by same tissue –like </a:t>
            </a:r>
            <a:r>
              <a:rPr lang="en-US" dirty="0" smtClean="0"/>
              <a:t>regeneration </a:t>
            </a:r>
            <a:r>
              <a:rPr lang="en-US" dirty="0"/>
              <a:t>of epithelial cell of digestive , respiratory system.</a:t>
            </a:r>
          </a:p>
          <a:p>
            <a:pPr marL="45720" indent="0" algn="just" rtl="0">
              <a:buNone/>
            </a:pPr>
            <a:endParaRPr lang="en-US" b="1" dirty="0"/>
          </a:p>
          <a:p>
            <a:pPr marL="45720" indent="0" algn="just" rtl="0">
              <a:buNone/>
            </a:pPr>
            <a:r>
              <a:rPr lang="en-US" b="1" dirty="0" smtClean="0"/>
              <a:t>2</a:t>
            </a:r>
            <a:r>
              <a:rPr lang="en-US" dirty="0" smtClean="0"/>
              <a:t>-Susbstitution by </a:t>
            </a:r>
            <a:r>
              <a:rPr lang="en-US" dirty="0"/>
              <a:t>fibrous scar tissue like wound </a:t>
            </a:r>
            <a:r>
              <a:rPr lang="en-US" dirty="0" smtClean="0"/>
              <a:t>healing.</a:t>
            </a:r>
            <a:endParaRPr lang="en-US" dirty="0"/>
          </a:p>
          <a:p>
            <a:pPr marL="45720" indent="0" algn="just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699341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76200"/>
            <a:ext cx="910771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effectLst/>
              </a:rPr>
              <a:t>Stages </a:t>
            </a:r>
            <a:r>
              <a:rPr lang="en-US" dirty="0">
                <a:effectLst/>
              </a:rPr>
              <a:t>of </a:t>
            </a:r>
            <a:r>
              <a:rPr lang="en-US" dirty="0" smtClean="0">
                <a:effectLst/>
              </a:rPr>
              <a:t>Wound Healing 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914400"/>
            <a:ext cx="8686800" cy="5715000"/>
          </a:xfrm>
        </p:spPr>
        <p:txBody>
          <a:bodyPr/>
          <a:lstStyle/>
          <a:p>
            <a:pPr marL="45720" indent="0" algn="just" rtl="0">
              <a:buNone/>
            </a:pPr>
            <a:endParaRPr lang="en-US" dirty="0" smtClean="0"/>
          </a:p>
          <a:p>
            <a:pPr marL="45720" indent="0" algn="just" rtl="0">
              <a:buNone/>
            </a:pPr>
            <a:endParaRPr lang="en-US" dirty="0"/>
          </a:p>
          <a:p>
            <a:pPr marL="45720" indent="0" algn="just" rtl="0">
              <a:buNone/>
            </a:pPr>
            <a:r>
              <a:rPr lang="en-US" dirty="0" smtClean="0"/>
              <a:t>1-Inflammatory </a:t>
            </a:r>
            <a:r>
              <a:rPr lang="en-US" dirty="0"/>
              <a:t>phase </a:t>
            </a:r>
            <a:r>
              <a:rPr lang="en-US" dirty="0" smtClean="0"/>
              <a:t>(</a:t>
            </a:r>
            <a:r>
              <a:rPr lang="en-US" dirty="0"/>
              <a:t>0-3 days</a:t>
            </a:r>
            <a:r>
              <a:rPr lang="en-US" dirty="0" smtClean="0"/>
              <a:t>).</a:t>
            </a:r>
            <a:endParaRPr lang="en-US" dirty="0"/>
          </a:p>
          <a:p>
            <a:pPr marL="45720" indent="0" algn="just" rtl="0">
              <a:buNone/>
            </a:pPr>
            <a:endParaRPr lang="en-US" dirty="0" smtClean="0"/>
          </a:p>
          <a:p>
            <a:pPr marL="45720" indent="0" algn="just" rtl="0">
              <a:buNone/>
            </a:pPr>
            <a:endParaRPr lang="en-US" dirty="0"/>
          </a:p>
          <a:p>
            <a:pPr marL="45720" indent="0" algn="just" rtl="0">
              <a:buNone/>
            </a:pPr>
            <a:endParaRPr lang="en-US" dirty="0" smtClean="0"/>
          </a:p>
          <a:p>
            <a:pPr marL="45720" indent="0" algn="just" rtl="0">
              <a:buNone/>
            </a:pPr>
            <a:endParaRPr lang="en-US" dirty="0"/>
          </a:p>
          <a:p>
            <a:pPr marL="45720" indent="0" algn="just" rtl="0">
              <a:buNone/>
            </a:pPr>
            <a:endParaRPr lang="en-US" dirty="0" smtClean="0"/>
          </a:p>
          <a:p>
            <a:pPr marL="45720" indent="0" algn="just" rtl="0">
              <a:buNone/>
            </a:pPr>
            <a:r>
              <a:rPr lang="en-US" dirty="0" smtClean="0"/>
              <a:t>2-Debridement </a:t>
            </a:r>
            <a:r>
              <a:rPr lang="en-US" dirty="0"/>
              <a:t>or destructive phase( 1-6 days) or begins 6 </a:t>
            </a:r>
            <a:r>
              <a:rPr lang="en-US" dirty="0" err="1"/>
              <a:t>hrs</a:t>
            </a:r>
            <a:r>
              <a:rPr lang="en-US" dirty="0"/>
              <a:t> after injury.</a:t>
            </a:r>
          </a:p>
          <a:p>
            <a:pPr marL="45720" indent="0" algn="just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047273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981200"/>
            <a:ext cx="8763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3-Proliferative phase (3-14 days )--- begins within 12hrs of wounding (the duration of this phase  depend on the; a- size of the wound            b-the type of the </a:t>
            </a:r>
            <a:r>
              <a:rPr lang="en-US" sz="2400" dirty="0" smtClean="0"/>
              <a:t>wound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027985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304800"/>
            <a:ext cx="8610600" cy="5257800"/>
          </a:xfrm>
        </p:spPr>
        <p:txBody>
          <a:bodyPr>
            <a:normAutofit/>
          </a:bodyPr>
          <a:lstStyle/>
          <a:p>
            <a:pPr marL="45720" indent="0" algn="just" rtl="0">
              <a:buNone/>
            </a:pPr>
            <a:endParaRPr lang="en-US" sz="2400" dirty="0" smtClean="0"/>
          </a:p>
          <a:p>
            <a:pPr marL="45720" indent="0" algn="just" rtl="0">
              <a:buNone/>
            </a:pPr>
            <a:endParaRPr lang="en-US" sz="2400" dirty="0"/>
          </a:p>
          <a:p>
            <a:pPr marL="45720" indent="0" algn="just" rtl="0">
              <a:buNone/>
            </a:pPr>
            <a:r>
              <a:rPr lang="en-US" sz="2400" dirty="0" smtClean="0"/>
              <a:t>4-Maturation </a:t>
            </a:r>
            <a:r>
              <a:rPr lang="en-US" sz="2400" dirty="0"/>
              <a:t>phase (14 days -1 years)--- is the longest stage of healing 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48640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36743" cy="8382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effectLst/>
              </a:rPr>
              <a:t>Types of </a:t>
            </a:r>
            <a:r>
              <a:rPr lang="en-US" dirty="0" smtClean="0">
                <a:effectLst/>
              </a:rPr>
              <a:t>Wound Healing 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" y="1828800"/>
            <a:ext cx="8839200" cy="3200400"/>
          </a:xfrm>
        </p:spPr>
        <p:txBody>
          <a:bodyPr/>
          <a:lstStyle/>
          <a:p>
            <a:pPr marL="45720" indent="0" algn="just" rtl="0">
              <a:buNone/>
            </a:pPr>
            <a:r>
              <a:rPr lang="en-US" b="1" dirty="0"/>
              <a:t>Primary healing : </a:t>
            </a:r>
            <a:endParaRPr lang="en-US" dirty="0"/>
          </a:p>
          <a:p>
            <a:pPr marL="45720" indent="0" algn="just" rtl="0">
              <a:buNone/>
            </a:pPr>
            <a:r>
              <a:rPr lang="en-US" dirty="0"/>
              <a:t>    It is uncomplicated healing process of clean incision which has been readily closed and that required minimal epithelialization and  minimal granulation tissue formation e.g. surgical wound ( incision) which characterized by small quantity of tissue loss, small quantity of exudates and the necrotic is too small and take less time for </a:t>
            </a:r>
            <a:r>
              <a:rPr lang="en-US" dirty="0" smtClean="0"/>
              <a:t>healing.</a:t>
            </a:r>
            <a:endParaRPr lang="en-US" dirty="0"/>
          </a:p>
          <a:p>
            <a:pPr marL="45720" indent="0" algn="just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01989611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228600"/>
            <a:ext cx="8686800" cy="6324600"/>
          </a:xfrm>
        </p:spPr>
        <p:txBody>
          <a:bodyPr/>
          <a:lstStyle/>
          <a:p>
            <a:pPr marL="45720" indent="0" algn="just" rtl="0">
              <a:buNone/>
            </a:pPr>
            <a:r>
              <a:rPr lang="en-US" b="1" dirty="0"/>
              <a:t>Secondary healing : </a:t>
            </a:r>
            <a:endParaRPr lang="en-US" dirty="0"/>
          </a:p>
          <a:p>
            <a:pPr marL="45720" indent="0" algn="just" rtl="0">
              <a:buNone/>
            </a:pPr>
            <a:r>
              <a:rPr lang="en-US" b="1" dirty="0"/>
              <a:t>    </a:t>
            </a:r>
            <a:endParaRPr lang="en-US" b="1" dirty="0" smtClean="0"/>
          </a:p>
          <a:p>
            <a:pPr marL="45720" indent="0" algn="just" rtl="0">
              <a:buNone/>
            </a:pPr>
            <a:endParaRPr lang="en-US" b="1" dirty="0"/>
          </a:p>
          <a:p>
            <a:pPr marL="45720" indent="0" algn="just" rtl="0">
              <a:buNone/>
            </a:pPr>
            <a:r>
              <a:rPr lang="en-US" b="1" dirty="0" smtClean="0"/>
              <a:t>   </a:t>
            </a:r>
            <a:r>
              <a:rPr lang="en-US" dirty="0" smtClean="0"/>
              <a:t>This </a:t>
            </a:r>
            <a:r>
              <a:rPr lang="en-US" dirty="0"/>
              <a:t>type of healing occur when there is large quantity of tissue loss ( cavity ), large quantity of exudates , and large area of cellular damage. It is characterized by taking long time for healing , and large quantity of granulation tissue ( the granulation tissue must fill the base of the wound before epithelialization ) e.g. clean open wound , infected wound – the decision to allow a wound to heal by secondary healing –when :</a:t>
            </a:r>
          </a:p>
          <a:p>
            <a:pPr marL="45720" indent="0" algn="just" rtl="0">
              <a:buNone/>
            </a:pPr>
            <a:r>
              <a:rPr lang="en-US" dirty="0"/>
              <a:t>  1- failure of primary closure of wound     2- loss of tissue   </a:t>
            </a:r>
            <a:r>
              <a:rPr lang="en-US" dirty="0" smtClean="0"/>
              <a:t>             3- </a:t>
            </a:r>
            <a:r>
              <a:rPr lang="en-US" dirty="0"/>
              <a:t>infection </a:t>
            </a:r>
          </a:p>
        </p:txBody>
      </p:sp>
    </p:spTree>
    <p:extLst>
      <p:ext uri="{BB962C8B-B14F-4D97-AF65-F5344CB8AC3E}">
        <p14:creationId xmlns:p14="http://schemas.microsoft.com/office/powerpoint/2010/main" val="3290285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6286"/>
            <a:ext cx="9144000" cy="1259114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effectLst/>
              </a:rPr>
              <a:t>Factors </a:t>
            </a:r>
            <a:r>
              <a:rPr lang="en-US" dirty="0" smtClean="0">
                <a:effectLst/>
              </a:rPr>
              <a:t>Affected Wound Healing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" y="914400"/>
            <a:ext cx="8839200" cy="5791200"/>
          </a:xfrm>
        </p:spPr>
        <p:txBody>
          <a:bodyPr>
            <a:noAutofit/>
          </a:bodyPr>
          <a:lstStyle/>
          <a:p>
            <a:pPr marL="45720" indent="0" algn="l">
              <a:buNone/>
            </a:pPr>
            <a:r>
              <a:rPr lang="en-US" sz="19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</a:t>
            </a:r>
            <a:r>
              <a:rPr lang="en-US" sz="19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factors</a:t>
            </a:r>
            <a:r>
              <a:rPr lang="en-US" sz="1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45720" indent="0" algn="just" rtl="0">
              <a:buNone/>
            </a:pPr>
            <a:r>
              <a:rPr lang="en-US" sz="1900" dirty="0"/>
              <a:t> 1- Age </a:t>
            </a:r>
            <a:endParaRPr lang="en-US" sz="1900" dirty="0" smtClean="0"/>
          </a:p>
          <a:p>
            <a:pPr marL="45720" indent="0" algn="just" rtl="0">
              <a:buNone/>
            </a:pPr>
            <a:r>
              <a:rPr lang="en-US" sz="1900" dirty="0" smtClean="0"/>
              <a:t>        </a:t>
            </a:r>
            <a:r>
              <a:rPr lang="en-US" sz="1900" dirty="0"/>
              <a:t>*healing in young animals more quick than old </a:t>
            </a:r>
            <a:r>
              <a:rPr lang="en-US" sz="1900" dirty="0" smtClean="0"/>
              <a:t>animals.</a:t>
            </a:r>
            <a:endParaRPr lang="en-US" sz="1900" dirty="0"/>
          </a:p>
          <a:p>
            <a:pPr marL="45720" indent="0" algn="just" rtl="0">
              <a:buNone/>
            </a:pPr>
            <a:r>
              <a:rPr lang="en-US" sz="1900" dirty="0"/>
              <a:t>2-Nutritional disease –prolong wound healing .</a:t>
            </a:r>
          </a:p>
          <a:p>
            <a:pPr marL="45720" indent="0" algn="just" rtl="0">
              <a:buNone/>
            </a:pPr>
            <a:r>
              <a:rPr lang="en-US" sz="1900" dirty="0"/>
              <a:t>A-Protein deficiency –(</a:t>
            </a:r>
            <a:r>
              <a:rPr lang="en-US" sz="1900" dirty="0" err="1"/>
              <a:t>hypoproteinaemia</a:t>
            </a:r>
            <a:r>
              <a:rPr lang="en-US" sz="1900" dirty="0"/>
              <a:t> ) –result in reduced activity of fibroblast , slow collagen </a:t>
            </a:r>
            <a:r>
              <a:rPr lang="en-US" sz="1900" dirty="0" smtClean="0"/>
              <a:t>development.</a:t>
            </a:r>
            <a:endParaRPr lang="en-US" sz="1900" dirty="0"/>
          </a:p>
          <a:p>
            <a:pPr marL="45720" indent="0" algn="just" rtl="0">
              <a:buNone/>
            </a:pPr>
            <a:r>
              <a:rPr lang="en-US" sz="1900" dirty="0" smtClean="0"/>
              <a:t>B-</a:t>
            </a:r>
            <a:r>
              <a:rPr lang="en-US" sz="1900" dirty="0" err="1" smtClean="0"/>
              <a:t>Vit</a:t>
            </a:r>
            <a:r>
              <a:rPr lang="en-US" sz="1900" dirty="0"/>
              <a:t>. A deficiency –impair collagen synthesis.</a:t>
            </a:r>
          </a:p>
          <a:p>
            <a:pPr marL="45720" indent="0" algn="just" rtl="0">
              <a:buNone/>
            </a:pPr>
            <a:r>
              <a:rPr lang="en-US" sz="1900" dirty="0"/>
              <a:t>C-</a:t>
            </a:r>
            <a:r>
              <a:rPr lang="en-US" sz="1900" dirty="0" err="1"/>
              <a:t>Vit</a:t>
            </a:r>
            <a:r>
              <a:rPr lang="en-US" sz="1900" dirty="0"/>
              <a:t>. C deficiency—reduction in formation of ground substance.</a:t>
            </a:r>
          </a:p>
          <a:p>
            <a:pPr marL="45720" indent="0" algn="just" rtl="0">
              <a:buNone/>
            </a:pPr>
            <a:r>
              <a:rPr lang="en-US" sz="1900" dirty="0"/>
              <a:t>D-Zinc deficiency --- delay wound healing .</a:t>
            </a:r>
          </a:p>
          <a:p>
            <a:pPr marL="45720" indent="0" algn="just" rtl="0">
              <a:buNone/>
            </a:pPr>
            <a:r>
              <a:rPr lang="en-US" sz="1900" dirty="0"/>
              <a:t>E-</a:t>
            </a:r>
            <a:r>
              <a:rPr lang="en-US" sz="1900" dirty="0" err="1"/>
              <a:t>Vit</a:t>
            </a:r>
            <a:r>
              <a:rPr lang="en-US" sz="1900" dirty="0"/>
              <a:t>. K deficiency –</a:t>
            </a:r>
            <a:r>
              <a:rPr lang="en-US" sz="1900" dirty="0" err="1"/>
              <a:t>haematoma</a:t>
            </a:r>
            <a:r>
              <a:rPr lang="en-US" sz="1900" dirty="0"/>
              <a:t> formation , and serum collection, --wound disruption and </a:t>
            </a:r>
            <a:r>
              <a:rPr lang="en-US" sz="1900" dirty="0" smtClean="0"/>
              <a:t>infection </a:t>
            </a:r>
            <a:r>
              <a:rPr lang="en-US" sz="1900" dirty="0"/>
              <a:t>.</a:t>
            </a:r>
          </a:p>
          <a:p>
            <a:pPr marL="45720" indent="0" algn="just">
              <a:buNone/>
            </a:pPr>
            <a:r>
              <a:rPr lang="en-US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endParaRPr lang="en-US" sz="1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" indent="0" algn="just">
              <a:buNone/>
            </a:pPr>
            <a:endParaRPr lang="ar-IQ" sz="1900" dirty="0"/>
          </a:p>
        </p:txBody>
      </p:sp>
    </p:spTree>
    <p:extLst>
      <p:ext uri="{BB962C8B-B14F-4D97-AF65-F5344CB8AC3E}">
        <p14:creationId xmlns:p14="http://schemas.microsoft.com/office/powerpoint/2010/main" val="3858411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3013</TotalTime>
  <Words>819</Words>
  <Application>Microsoft Office PowerPoint</Application>
  <PresentationFormat>On-screen Show (4:3)</PresentationFormat>
  <Paragraphs>93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Slipstream</vt:lpstr>
      <vt:lpstr>Wounds </vt:lpstr>
      <vt:lpstr>PowerPoint Presentation</vt:lpstr>
      <vt:lpstr>Wound healing </vt:lpstr>
      <vt:lpstr>Stages of Wound Healing </vt:lpstr>
      <vt:lpstr>PowerPoint Presentation</vt:lpstr>
      <vt:lpstr>PowerPoint Presentation</vt:lpstr>
      <vt:lpstr>Types of Wound Healing  </vt:lpstr>
      <vt:lpstr>PowerPoint Presentation</vt:lpstr>
      <vt:lpstr>Factors Affected Wound Healing </vt:lpstr>
      <vt:lpstr>PowerPoint Presentation</vt:lpstr>
      <vt:lpstr>PowerPoint Presentation</vt:lpstr>
      <vt:lpstr>PowerPoint Presentation</vt:lpstr>
      <vt:lpstr>PowerPoint Presentation</vt:lpstr>
      <vt:lpstr>Complications of wound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Inflammation</dc:title>
  <dc:creator>ahmed</dc:creator>
  <cp:lastModifiedBy>ahmed</cp:lastModifiedBy>
  <cp:revision>124</cp:revision>
  <dcterms:created xsi:type="dcterms:W3CDTF">2006-08-16T00:00:00Z</dcterms:created>
  <dcterms:modified xsi:type="dcterms:W3CDTF">2016-10-28T06:41:19Z</dcterms:modified>
</cp:coreProperties>
</file>