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1" r:id="rId3"/>
    <p:sldId id="257" r:id="rId4"/>
    <p:sldId id="258" r:id="rId5"/>
    <p:sldId id="259" r:id="rId6"/>
    <p:sldId id="292" r:id="rId7"/>
    <p:sldId id="260" r:id="rId8"/>
    <p:sldId id="261" r:id="rId9"/>
    <p:sldId id="262" r:id="rId10"/>
    <p:sldId id="294" r:id="rId11"/>
    <p:sldId id="293" r:id="rId12"/>
    <p:sldId id="263" r:id="rId13"/>
    <p:sldId id="264" r:id="rId14"/>
    <p:sldId id="265" r:id="rId15"/>
    <p:sldId id="266" r:id="rId16"/>
    <p:sldId id="268" r:id="rId17"/>
    <p:sldId id="295" r:id="rId18"/>
    <p:sldId id="296" r:id="rId19"/>
    <p:sldId id="269" r:id="rId20"/>
    <p:sldId id="271" r:id="rId21"/>
    <p:sldId id="297" r:id="rId22"/>
    <p:sldId id="272" r:id="rId23"/>
    <p:sldId id="273" r:id="rId24"/>
    <p:sldId id="274" r:id="rId25"/>
    <p:sldId id="275" r:id="rId26"/>
    <p:sldId id="276" r:id="rId27"/>
    <p:sldId id="277" r:id="rId28"/>
    <p:sldId id="278" r:id="rId29"/>
    <p:sldId id="281" r:id="rId30"/>
    <p:sldId id="282" r:id="rId31"/>
    <p:sldId id="283" r:id="rId32"/>
    <p:sldId id="284" r:id="rId33"/>
    <p:sldId id="285" r:id="rId34"/>
    <p:sldId id="286" r:id="rId35"/>
    <p:sldId id="287" r:id="rId36"/>
    <p:sldId id="298" r:id="rId37"/>
    <p:sldId id="288" r:id="rId38"/>
    <p:sldId id="289" r:id="rId39"/>
    <p:sldId id="290" r:id="rId40"/>
    <p:sldId id="29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56" y="-22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4/6/2016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D8BD707-D9CF-40AE-B4C6-C98DA3205C09}" type="datetimeFigureOut">
              <a:rPr lang="en-US" smtClean="0"/>
              <a:pPr/>
              <a:t>4/6/2016</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file:///E:\Lectures\5th%20stage\Abdominal%20wall\abdominal%20wall\Horse%20home%20made%20hernia%20belt%20-%20YouTube.FL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file:///E:\Lectures\5th%20stage\Abdominal%20wall\abdominal%20wall\Inguinal%20Hernia%20final).wmv"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57400"/>
            <a:ext cx="8534400" cy="3352800"/>
          </a:xfrm>
        </p:spPr>
        <p:txBody>
          <a:bodyPr>
            <a:normAutofit lnSpcReduction="10000"/>
          </a:bodyPr>
          <a:lstStyle/>
          <a:p>
            <a:pPr algn="just"/>
            <a:r>
              <a:rPr lang="en-US" sz="2400" dirty="0">
                <a:effectLst>
                  <a:outerShdw blurRad="38100" dist="38100" dir="2700000" algn="tl">
                    <a:srgbClr val="000000">
                      <a:alpha val="43137"/>
                    </a:srgbClr>
                  </a:outerShdw>
                </a:effectLst>
              </a:rPr>
              <a:t>Affection of the abdomen </a:t>
            </a:r>
            <a:r>
              <a:rPr lang="en-US" sz="2400" dirty="0" smtClean="0">
                <a:effectLst>
                  <a:outerShdw blurRad="38100" dist="38100" dir="2700000" algn="tl">
                    <a:srgbClr val="000000">
                      <a:alpha val="43137"/>
                    </a:srgbClr>
                  </a:outerShdw>
                </a:effectLst>
              </a:rPr>
              <a:t>:</a:t>
            </a:r>
          </a:p>
          <a:p>
            <a:pPr algn="just"/>
            <a:r>
              <a:rPr lang="en-US" sz="2400" dirty="0" smtClean="0">
                <a:effectLst>
                  <a:outerShdw blurRad="38100" dist="38100" dir="2700000" algn="tl">
                    <a:srgbClr val="000000">
                      <a:alpha val="43137"/>
                    </a:srgbClr>
                  </a:outerShdw>
                </a:effectLst>
              </a:rPr>
              <a:t>CONGENITAL &amp; ACQUIRED   </a:t>
            </a:r>
            <a:endParaRPr lang="en-US" sz="2400" dirty="0">
              <a:effectLst>
                <a:outerShdw blurRad="38100" dist="38100" dir="2700000" algn="tl">
                  <a:srgbClr val="000000">
                    <a:alpha val="43137"/>
                  </a:srgbClr>
                </a:outerShdw>
              </a:effectLst>
            </a:endParaRPr>
          </a:p>
          <a:p>
            <a:pPr algn="just"/>
            <a:r>
              <a:rPr lang="en-US" sz="2400" dirty="0" smtClean="0">
                <a:effectLst>
                  <a:outerShdw blurRad="38100" dist="38100" dir="2700000" algn="tl">
                    <a:srgbClr val="000000">
                      <a:alpha val="43137"/>
                    </a:srgbClr>
                  </a:outerShdw>
                </a:effectLst>
              </a:rPr>
              <a:t>1- Congenital </a:t>
            </a:r>
            <a:r>
              <a:rPr lang="en-US" sz="2400" dirty="0">
                <a:effectLst>
                  <a:outerShdw blurRad="38100" dist="38100" dir="2700000" algn="tl">
                    <a:srgbClr val="000000">
                      <a:alpha val="43137"/>
                    </a:srgbClr>
                  </a:outerShdw>
                </a:effectLst>
              </a:rPr>
              <a:t>abnormalities </a:t>
            </a:r>
            <a:r>
              <a:rPr lang="en-US" sz="2400" dirty="0"/>
              <a:t>: </a:t>
            </a:r>
          </a:p>
          <a:p>
            <a:pPr marL="342900" lvl="0" indent="-342900" algn="just">
              <a:buFont typeface="Wingdings" pitchFamily="2" charset="2"/>
              <a:buChar char="v"/>
            </a:pPr>
            <a:r>
              <a:rPr lang="en-US" sz="2400" dirty="0" smtClean="0">
                <a:solidFill>
                  <a:schemeClr val="tx1"/>
                </a:solidFill>
              </a:rPr>
              <a:t>Congenital hypoplasia: </a:t>
            </a:r>
          </a:p>
          <a:p>
            <a:pPr lvl="0" algn="just"/>
            <a:r>
              <a:rPr lang="en-US" sz="2400" dirty="0" smtClean="0"/>
              <a:t>Hypoplasia of </a:t>
            </a:r>
            <a:r>
              <a:rPr lang="en-US" sz="2400" dirty="0"/>
              <a:t>the  rectus </a:t>
            </a:r>
            <a:r>
              <a:rPr lang="en-US" sz="2400" dirty="0" err="1" smtClean="0"/>
              <a:t>abdominis</a:t>
            </a:r>
            <a:r>
              <a:rPr lang="en-US" sz="2400" dirty="0" smtClean="0"/>
              <a:t> </a:t>
            </a:r>
            <a:r>
              <a:rPr lang="en-US" sz="2400" dirty="0"/>
              <a:t>muscles </a:t>
            </a:r>
            <a:r>
              <a:rPr lang="en-US" sz="2400" dirty="0" smtClean="0"/>
              <a:t> </a:t>
            </a:r>
            <a:r>
              <a:rPr lang="en-US" sz="2400" dirty="0"/>
              <a:t>it is very common in small  breeds of dogs like poodles and Pekingese. It is vary in degree and in severe cases there is total absence of the </a:t>
            </a:r>
            <a:r>
              <a:rPr lang="en-US" sz="2400" dirty="0" smtClean="0"/>
              <a:t>muscle </a:t>
            </a:r>
          </a:p>
          <a:p>
            <a:pPr algn="just"/>
            <a:endParaRPr lang="en-US" sz="2400" dirty="0"/>
          </a:p>
        </p:txBody>
      </p:sp>
      <p:sp>
        <p:nvSpPr>
          <p:cNvPr id="2" name="Title 1"/>
          <p:cNvSpPr>
            <a:spLocks noGrp="1"/>
          </p:cNvSpPr>
          <p:nvPr>
            <p:ph type="ctrTitle"/>
          </p:nvPr>
        </p:nvSpPr>
        <p:spPr>
          <a:xfrm>
            <a:off x="685800" y="304800"/>
            <a:ext cx="7772400" cy="1470025"/>
          </a:xfrm>
        </p:spPr>
        <p:txBody>
          <a:bodyPr/>
          <a:lstStyle/>
          <a:p>
            <a:pPr marL="182880" indent="0" algn="ctr">
              <a:buNone/>
            </a:pPr>
            <a:r>
              <a:rPr lang="en-US" sz="4400" b="1" dirty="0"/>
              <a:t>Affection</a:t>
            </a:r>
            <a:r>
              <a:rPr lang="en-US" sz="4000" b="1" dirty="0"/>
              <a:t> of the abdominal wall </a:t>
            </a:r>
            <a:endParaRPr lang="en-US" sz="4000" dirty="0"/>
          </a:p>
        </p:txBody>
      </p:sp>
    </p:spTree>
    <p:extLst>
      <p:ext uri="{BB962C8B-B14F-4D97-AF65-F5344CB8AC3E}">
        <p14:creationId xmlns:p14="http://schemas.microsoft.com/office/powerpoint/2010/main" val="226632544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ectures\Abdominal wall\abdominal wall\herni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1427" y="2798082"/>
            <a:ext cx="2800880" cy="21739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lectures\Abdominal wall\abdominal wall\herni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6013" y="3124200"/>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lectures\Abdominal wall\abdominal wall\hernia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207" y="2808968"/>
            <a:ext cx="273682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E:\lectures\Abdominal wall\abdominal wall\hernia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6013" y="238579"/>
            <a:ext cx="28575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lectures\Abdominal wall\abdominal wall\hernia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1427" y="330200"/>
            <a:ext cx="2566095" cy="18796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E:\lectures\Abdominal wall\abdominal wall\hernia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791" y="228599"/>
            <a:ext cx="2981301" cy="2176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62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 calcmode="lin" valueType="num">
                                      <p:cBhvr additive="base">
                                        <p:cTn id="7" dur="500" fill="hold"/>
                                        <p:tgtEl>
                                          <p:spTgt spid="1031"/>
                                        </p:tgtEl>
                                        <p:attrNameLst>
                                          <p:attrName>ppt_x</p:attrName>
                                        </p:attrNameLst>
                                      </p:cBhvr>
                                      <p:tavLst>
                                        <p:tav tm="0">
                                          <p:val>
                                            <p:strVal val="#ppt_x"/>
                                          </p:val>
                                        </p:tav>
                                        <p:tav tm="100000">
                                          <p:val>
                                            <p:strVal val="#ppt_x"/>
                                          </p:val>
                                        </p:tav>
                                      </p:tavLst>
                                    </p:anim>
                                    <p:anim calcmode="lin" valueType="num">
                                      <p:cBhvr additive="base">
                                        <p:cTn id="8"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 calcmode="lin" valueType="num">
                                      <p:cBhvr additive="base">
                                        <p:cTn id="13" dur="500" fill="hold"/>
                                        <p:tgtEl>
                                          <p:spTgt spid="1030"/>
                                        </p:tgtEl>
                                        <p:attrNameLst>
                                          <p:attrName>ppt_x</p:attrName>
                                        </p:attrNameLst>
                                      </p:cBhvr>
                                      <p:tavLst>
                                        <p:tav tm="0">
                                          <p:val>
                                            <p:strVal val="#ppt_x"/>
                                          </p:val>
                                        </p:tav>
                                        <p:tav tm="100000">
                                          <p:val>
                                            <p:strVal val="#ppt_x"/>
                                          </p:val>
                                        </p:tav>
                                      </p:tavLst>
                                    </p:anim>
                                    <p:anim calcmode="lin" valueType="num">
                                      <p:cBhvr additive="base">
                                        <p:cTn id="1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anim calcmode="lin" valueType="num">
                                      <p:cBhvr additive="base">
                                        <p:cTn id="19" dur="500" fill="hold"/>
                                        <p:tgtEl>
                                          <p:spTgt spid="1029"/>
                                        </p:tgtEl>
                                        <p:attrNameLst>
                                          <p:attrName>ppt_x</p:attrName>
                                        </p:attrNameLst>
                                      </p:cBhvr>
                                      <p:tavLst>
                                        <p:tav tm="0">
                                          <p:val>
                                            <p:strVal val="#ppt_x"/>
                                          </p:val>
                                        </p:tav>
                                        <p:tav tm="100000">
                                          <p:val>
                                            <p:strVal val="#ppt_x"/>
                                          </p:val>
                                        </p:tav>
                                      </p:tavLst>
                                    </p:anim>
                                    <p:anim calcmode="lin" valueType="num">
                                      <p:cBhvr additive="base">
                                        <p:cTn id="20"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additive="base">
                                        <p:cTn id="25" dur="500" fill="hold"/>
                                        <p:tgtEl>
                                          <p:spTgt spid="1028"/>
                                        </p:tgtEl>
                                        <p:attrNameLst>
                                          <p:attrName>ppt_x</p:attrName>
                                        </p:attrNameLst>
                                      </p:cBhvr>
                                      <p:tavLst>
                                        <p:tav tm="0">
                                          <p:val>
                                            <p:strVal val="#ppt_x"/>
                                          </p:val>
                                        </p:tav>
                                        <p:tav tm="100000">
                                          <p:val>
                                            <p:strVal val="#ppt_x"/>
                                          </p:val>
                                        </p:tav>
                                      </p:tavLst>
                                    </p:anim>
                                    <p:anim calcmode="lin" valueType="num">
                                      <p:cBhvr additive="base">
                                        <p:cTn id="26"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additive="base">
                                        <p:cTn id="31" dur="500" fill="hold"/>
                                        <p:tgtEl>
                                          <p:spTgt spid="1026"/>
                                        </p:tgtEl>
                                        <p:attrNameLst>
                                          <p:attrName>ppt_x</p:attrName>
                                        </p:attrNameLst>
                                      </p:cBhvr>
                                      <p:tavLst>
                                        <p:tav tm="0">
                                          <p:val>
                                            <p:strVal val="#ppt_x"/>
                                          </p:val>
                                        </p:tav>
                                        <p:tav tm="100000">
                                          <p:val>
                                            <p:strVal val="#ppt_x"/>
                                          </p:val>
                                        </p:tav>
                                      </p:tavLst>
                                    </p:anim>
                                    <p:anim calcmode="lin" valueType="num">
                                      <p:cBhvr additive="base">
                                        <p:cTn id="3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27"/>
                                        </p:tgtEl>
                                        <p:attrNameLst>
                                          <p:attrName>style.visibility</p:attrName>
                                        </p:attrNameLst>
                                      </p:cBhvr>
                                      <p:to>
                                        <p:strVal val="visible"/>
                                      </p:to>
                                    </p:set>
                                    <p:anim calcmode="lin" valueType="num">
                                      <p:cBhvr additive="base">
                                        <p:cTn id="37" dur="500" fill="hold"/>
                                        <p:tgtEl>
                                          <p:spTgt spid="1027"/>
                                        </p:tgtEl>
                                        <p:attrNameLst>
                                          <p:attrName>ppt_x</p:attrName>
                                        </p:attrNameLst>
                                      </p:cBhvr>
                                      <p:tavLst>
                                        <p:tav tm="0">
                                          <p:val>
                                            <p:strVal val="#ppt_x"/>
                                          </p:val>
                                        </p:tav>
                                        <p:tav tm="100000">
                                          <p:val>
                                            <p:strVal val="#ppt_x"/>
                                          </p:val>
                                        </p:tav>
                                      </p:tavLst>
                                    </p:anim>
                                    <p:anim calcmode="lin" valueType="num">
                                      <p:cBhvr additive="base">
                                        <p:cTn id="3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731520"/>
            <a:ext cx="8534400" cy="3002280"/>
          </a:xfrm>
        </p:spPr>
        <p:txBody>
          <a:bodyPr>
            <a:normAutofit/>
          </a:bodyPr>
          <a:lstStyle/>
          <a:p>
            <a:pPr algn="just"/>
            <a:r>
              <a:rPr lang="en-US" b="1" dirty="0"/>
              <a:t>Hernia –can be classified according to</a:t>
            </a:r>
            <a:r>
              <a:rPr lang="en-US" dirty="0"/>
              <a:t> :</a:t>
            </a:r>
          </a:p>
          <a:p>
            <a:pPr algn="just"/>
            <a:r>
              <a:rPr lang="en-US" b="1" dirty="0" smtClean="0"/>
              <a:t>A- The </a:t>
            </a:r>
            <a:r>
              <a:rPr lang="en-US" b="1" dirty="0"/>
              <a:t>condition</a:t>
            </a:r>
            <a:r>
              <a:rPr lang="en-US" dirty="0"/>
              <a:t> </a:t>
            </a:r>
          </a:p>
          <a:p>
            <a:pPr algn="just"/>
            <a:r>
              <a:rPr lang="en-US" b="1" dirty="0" smtClean="0"/>
              <a:t>1-reducible</a:t>
            </a:r>
            <a:r>
              <a:rPr lang="en-US" dirty="0" smtClean="0"/>
              <a:t>.</a:t>
            </a:r>
            <a:endParaRPr lang="en-US" dirty="0"/>
          </a:p>
          <a:p>
            <a:pPr algn="just"/>
            <a:r>
              <a:rPr lang="en-US" b="1" dirty="0" smtClean="0"/>
              <a:t>2-irreducible.</a:t>
            </a:r>
          </a:p>
          <a:p>
            <a:pPr algn="just"/>
            <a:r>
              <a:rPr lang="en-US" b="1" dirty="0" smtClean="0"/>
              <a:t>3-strangulated.</a:t>
            </a:r>
            <a:endParaRPr lang="ar-IQ" dirty="0"/>
          </a:p>
        </p:txBody>
      </p:sp>
    </p:spTree>
    <p:extLst>
      <p:ext uri="{BB962C8B-B14F-4D97-AF65-F5344CB8AC3E}">
        <p14:creationId xmlns:p14="http://schemas.microsoft.com/office/powerpoint/2010/main" val="308335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304800"/>
            <a:ext cx="8534400" cy="6096000"/>
          </a:xfrm>
        </p:spPr>
        <p:txBody>
          <a:bodyPr>
            <a:normAutofit/>
          </a:bodyPr>
          <a:lstStyle/>
          <a:p>
            <a:pPr algn="just"/>
            <a:endParaRPr lang="en-US" b="1" dirty="0" smtClean="0"/>
          </a:p>
          <a:p>
            <a:pPr algn="just"/>
            <a:r>
              <a:rPr lang="en-US" b="1" dirty="0" smtClean="0"/>
              <a:t>B-according </a:t>
            </a:r>
            <a:r>
              <a:rPr lang="en-US" b="1" dirty="0"/>
              <a:t>to the location</a:t>
            </a:r>
            <a:r>
              <a:rPr lang="en-US" dirty="0"/>
              <a:t> : such as –umbilical, ventral ,scrotal , inguinal , diaphragmatic </a:t>
            </a:r>
            <a:r>
              <a:rPr lang="en-US" dirty="0" smtClean="0"/>
              <a:t>and </a:t>
            </a:r>
            <a:r>
              <a:rPr lang="en-US" dirty="0" err="1"/>
              <a:t>perineal</a:t>
            </a:r>
            <a:r>
              <a:rPr lang="en-US" dirty="0"/>
              <a:t>  hernias</a:t>
            </a:r>
            <a:r>
              <a:rPr lang="en-US" dirty="0" smtClean="0"/>
              <a:t>.</a:t>
            </a:r>
          </a:p>
          <a:p>
            <a:pPr marL="45720" indent="0" algn="just">
              <a:buNone/>
            </a:pPr>
            <a:endParaRPr lang="en-US" dirty="0" smtClean="0"/>
          </a:p>
          <a:p>
            <a:pPr marL="45720" indent="0" algn="just">
              <a:buNone/>
            </a:pPr>
            <a:endParaRPr lang="en-US" dirty="0"/>
          </a:p>
          <a:p>
            <a:pPr marL="45720" indent="0" algn="just">
              <a:buNone/>
            </a:pPr>
            <a:endParaRPr lang="en-US" dirty="0" smtClean="0"/>
          </a:p>
          <a:p>
            <a:pPr marL="45720" indent="0" algn="just">
              <a:buNone/>
            </a:pPr>
            <a:endParaRPr lang="en-US" dirty="0" smtClean="0"/>
          </a:p>
          <a:p>
            <a:pPr marL="45720" indent="0" algn="just">
              <a:buNone/>
            </a:pPr>
            <a:endParaRPr lang="en-US" dirty="0"/>
          </a:p>
          <a:p>
            <a:pPr marL="45720" indent="0" algn="just">
              <a:buNone/>
            </a:pPr>
            <a:endParaRPr lang="en-US" dirty="0"/>
          </a:p>
          <a:p>
            <a:pPr algn="just"/>
            <a:r>
              <a:rPr lang="en-US" b="1" dirty="0"/>
              <a:t>C- according to the contents</a:t>
            </a:r>
            <a:r>
              <a:rPr lang="en-US" dirty="0"/>
              <a:t> : such as </a:t>
            </a:r>
            <a:r>
              <a:rPr lang="en-US" dirty="0" err="1" smtClean="0"/>
              <a:t>enterocoele</a:t>
            </a:r>
            <a:r>
              <a:rPr lang="en-US" dirty="0" smtClean="0"/>
              <a:t>, </a:t>
            </a:r>
            <a:r>
              <a:rPr lang="en-US" dirty="0" err="1" smtClean="0"/>
              <a:t>omentocele</a:t>
            </a:r>
            <a:r>
              <a:rPr lang="en-US" dirty="0" smtClean="0"/>
              <a:t>, </a:t>
            </a:r>
            <a:r>
              <a:rPr lang="en-US" dirty="0" err="1" smtClean="0"/>
              <a:t>gastrocele</a:t>
            </a:r>
            <a:r>
              <a:rPr lang="en-US" dirty="0" smtClean="0"/>
              <a:t>, </a:t>
            </a:r>
            <a:r>
              <a:rPr lang="en-US" dirty="0" err="1" smtClean="0"/>
              <a:t>metrocele</a:t>
            </a:r>
            <a:r>
              <a:rPr lang="en-US" dirty="0" smtClean="0"/>
              <a:t>, </a:t>
            </a:r>
            <a:r>
              <a:rPr lang="en-US" dirty="0" err="1" smtClean="0"/>
              <a:t>vesicocele</a:t>
            </a:r>
            <a:r>
              <a:rPr lang="en-US" dirty="0" smtClean="0"/>
              <a:t>. </a:t>
            </a:r>
          </a:p>
          <a:p>
            <a:pPr marL="45720" indent="0" algn="just">
              <a:buNone/>
            </a:pPr>
            <a:endParaRPr lang="en-US" dirty="0"/>
          </a:p>
          <a:p>
            <a:pPr algn="just"/>
            <a:r>
              <a:rPr lang="en-US" b="1" dirty="0"/>
              <a:t>D- according to the cause </a:t>
            </a:r>
            <a:r>
              <a:rPr lang="en-US" dirty="0"/>
              <a:t>–inherited , traumatic, incisional.</a:t>
            </a:r>
          </a:p>
          <a:p>
            <a:pPr algn="just"/>
            <a:endParaRPr lang="en-US" dirty="0"/>
          </a:p>
        </p:txBody>
      </p:sp>
      <p:pic>
        <p:nvPicPr>
          <p:cNvPr id="2050" name="Picture 2" descr="E:\lectures\Abdominal wall\abdominal wall\herni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81150"/>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lectures\Abdominal wall\abdominal wall\hernia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581150"/>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lectures\Abdominal wall\abdominal wall\hernia 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524000"/>
            <a:ext cx="2537033"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57100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fade">
                                      <p:cBhvr>
                                        <p:cTn id="17" dur="500"/>
                                        <p:tgtEl>
                                          <p:spTgt spid="20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fade">
                                      <p:cBhvr>
                                        <p:cTn id="22" dur="500"/>
                                        <p:tgtEl>
                                          <p:spTgt spid="205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wipe(down)">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6512511" cy="1143000"/>
          </a:xfrm>
        </p:spPr>
        <p:txBody>
          <a:bodyPr/>
          <a:lstStyle/>
          <a:p>
            <a:pPr marL="0" indent="0">
              <a:buNone/>
            </a:pPr>
            <a:r>
              <a:rPr lang="en-US" b="1" u="sng" dirty="0"/>
              <a:t>1-Umbilical hernia: </a:t>
            </a:r>
            <a:endParaRPr lang="en-US" dirty="0"/>
          </a:p>
        </p:txBody>
      </p:sp>
      <p:sp>
        <p:nvSpPr>
          <p:cNvPr id="3" name="Content Placeholder 2"/>
          <p:cNvSpPr>
            <a:spLocks noGrp="1"/>
          </p:cNvSpPr>
          <p:nvPr>
            <p:ph sz="quarter" idx="13"/>
          </p:nvPr>
        </p:nvSpPr>
        <p:spPr>
          <a:xfrm>
            <a:off x="381000" y="990600"/>
            <a:ext cx="8534400" cy="5562600"/>
          </a:xfrm>
        </p:spPr>
        <p:txBody>
          <a:bodyPr>
            <a:normAutofit/>
          </a:bodyPr>
          <a:lstStyle/>
          <a:p>
            <a:pPr algn="just"/>
            <a:r>
              <a:rPr lang="en-US" dirty="0" smtClean="0"/>
              <a:t>Protrusion </a:t>
            </a:r>
            <a:r>
              <a:rPr lang="en-US" dirty="0"/>
              <a:t>of </a:t>
            </a:r>
            <a:r>
              <a:rPr lang="en-US" dirty="0" err="1"/>
              <a:t>omentum</a:t>
            </a:r>
            <a:r>
              <a:rPr lang="en-US" dirty="0"/>
              <a:t> , fat with </a:t>
            </a:r>
            <a:r>
              <a:rPr lang="en-US" dirty="0" err="1"/>
              <a:t>falciform</a:t>
            </a:r>
            <a:r>
              <a:rPr lang="en-US" dirty="0"/>
              <a:t> ligament , part of organ ( intestine ) through an </a:t>
            </a:r>
            <a:r>
              <a:rPr lang="en-US" dirty="0" smtClean="0"/>
              <a:t>opened </a:t>
            </a:r>
            <a:r>
              <a:rPr lang="en-US" dirty="0"/>
              <a:t>umbilical </a:t>
            </a:r>
            <a:r>
              <a:rPr lang="en-US" dirty="0" smtClean="0"/>
              <a:t>ring.</a:t>
            </a:r>
          </a:p>
          <a:p>
            <a:pPr marL="45720" indent="0" algn="just">
              <a:buNone/>
            </a:pPr>
            <a:endParaRPr lang="en-US" dirty="0" smtClean="0"/>
          </a:p>
          <a:p>
            <a:pPr marL="45720" indent="0" algn="just">
              <a:buNone/>
            </a:pPr>
            <a:endParaRPr lang="en-US" dirty="0" smtClean="0"/>
          </a:p>
          <a:p>
            <a:pPr marL="45720" indent="0" algn="just">
              <a:buNone/>
            </a:pPr>
            <a:endParaRPr lang="en-US" dirty="0"/>
          </a:p>
          <a:p>
            <a:pPr marL="45720" indent="0" algn="just">
              <a:buNone/>
            </a:pPr>
            <a:endParaRPr lang="en-US" dirty="0"/>
          </a:p>
          <a:p>
            <a:pPr marL="45720" indent="0" algn="just">
              <a:buNone/>
            </a:pPr>
            <a:endParaRPr lang="en-US" dirty="0" smtClean="0"/>
          </a:p>
          <a:p>
            <a:pPr marL="45720" indent="0" algn="just">
              <a:buNone/>
            </a:pPr>
            <a:endParaRPr lang="en-US" dirty="0" smtClean="0"/>
          </a:p>
          <a:p>
            <a:pPr algn="just"/>
            <a:r>
              <a:rPr lang="en-US" dirty="0" smtClean="0"/>
              <a:t>Hernia </a:t>
            </a:r>
            <a:r>
              <a:rPr lang="en-US" dirty="0"/>
              <a:t>of the umbilical cord , the </a:t>
            </a:r>
            <a:r>
              <a:rPr lang="en-US" dirty="0" smtClean="0"/>
              <a:t>viscera</a:t>
            </a:r>
          </a:p>
          <a:p>
            <a:pPr marL="45720" indent="0" algn="just">
              <a:buNone/>
            </a:pPr>
            <a:r>
              <a:rPr lang="en-US" dirty="0" smtClean="0"/>
              <a:t>    pass </a:t>
            </a:r>
            <a:r>
              <a:rPr lang="en-US" dirty="0"/>
              <a:t>through the abdominal wall </a:t>
            </a:r>
            <a:r>
              <a:rPr lang="en-US" dirty="0" smtClean="0"/>
              <a:t>through</a:t>
            </a:r>
          </a:p>
          <a:p>
            <a:pPr marL="45720" indent="0" algn="just">
              <a:buNone/>
            </a:pPr>
            <a:r>
              <a:rPr lang="en-US" dirty="0" smtClean="0"/>
              <a:t>    a dilated umbilical cord , and are not </a:t>
            </a:r>
          </a:p>
          <a:p>
            <a:pPr marL="45720" indent="0" algn="just">
              <a:buNone/>
            </a:pPr>
            <a:r>
              <a:rPr lang="en-US" dirty="0" smtClean="0"/>
              <a:t>    covered </a:t>
            </a:r>
            <a:r>
              <a:rPr lang="en-US" dirty="0"/>
              <a:t>with </a:t>
            </a:r>
            <a:r>
              <a:rPr lang="en-US" dirty="0" smtClean="0"/>
              <a:t>peritoneum.</a:t>
            </a:r>
            <a:endParaRPr lang="en-US" dirty="0"/>
          </a:p>
          <a:p>
            <a:pPr marL="45720" indent="0" algn="just">
              <a:buNone/>
            </a:pPr>
            <a:endParaRPr lang="en-US" dirty="0"/>
          </a:p>
        </p:txBody>
      </p:sp>
      <p:pic>
        <p:nvPicPr>
          <p:cNvPr id="1026" name="Picture 2" descr="E:\lectures\Abdominal wall\abdominal wall\umbilic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52" y="1752600"/>
            <a:ext cx="3416576"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lectures\Abdominal wall\abdominal wall\hernia-image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048000"/>
            <a:ext cx="2221784" cy="3458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5068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 calcmode="lin" valueType="num">
                                      <p:cBhvr additive="base">
                                        <p:cTn id="2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 calcmode="lin" valueType="num">
                                      <p:cBhvr additive="base">
                                        <p:cTn id="3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 calcmode="lin" valueType="num">
                                      <p:cBhvr additive="base">
                                        <p:cTn id="3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 calcmode="lin" valueType="num">
                                      <p:cBhvr additive="base">
                                        <p:cTn id="38"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027"/>
                                        </p:tgtEl>
                                        <p:attrNameLst>
                                          <p:attrName>style.visibility</p:attrName>
                                        </p:attrNameLst>
                                      </p:cBhvr>
                                      <p:to>
                                        <p:strVal val="visible"/>
                                      </p:to>
                                    </p:set>
                                    <p:animEffect transition="in" filter="fade">
                                      <p:cBhvr>
                                        <p:cTn id="44" dur="1000"/>
                                        <p:tgtEl>
                                          <p:spTgt spid="1027"/>
                                        </p:tgtEl>
                                      </p:cBhvr>
                                    </p:animEffect>
                                    <p:anim calcmode="lin" valueType="num">
                                      <p:cBhvr>
                                        <p:cTn id="45" dur="1000" fill="hold"/>
                                        <p:tgtEl>
                                          <p:spTgt spid="1027"/>
                                        </p:tgtEl>
                                        <p:attrNameLst>
                                          <p:attrName>ppt_x</p:attrName>
                                        </p:attrNameLst>
                                      </p:cBhvr>
                                      <p:tavLst>
                                        <p:tav tm="0">
                                          <p:val>
                                            <p:strVal val="#ppt_x"/>
                                          </p:val>
                                        </p:tav>
                                        <p:tav tm="100000">
                                          <p:val>
                                            <p:strVal val="#ppt_x"/>
                                          </p:val>
                                        </p:tav>
                                      </p:tavLst>
                                    </p:anim>
                                    <p:anim calcmode="lin" valueType="num">
                                      <p:cBhvr>
                                        <p:cTn id="46"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731520"/>
            <a:ext cx="8534400" cy="5440680"/>
          </a:xfrm>
        </p:spPr>
        <p:txBody>
          <a:bodyPr>
            <a:normAutofit/>
          </a:bodyPr>
          <a:lstStyle/>
          <a:p>
            <a:pPr algn="just"/>
            <a:r>
              <a:rPr lang="en-US" dirty="0"/>
              <a:t> Umbilical hernia are common in domestic animals , may be </a:t>
            </a:r>
            <a:r>
              <a:rPr lang="en-US" b="1" dirty="0" smtClean="0"/>
              <a:t>congenital:</a:t>
            </a:r>
            <a:r>
              <a:rPr lang="en-US" dirty="0" smtClean="0"/>
              <a:t> </a:t>
            </a:r>
            <a:r>
              <a:rPr lang="en-US" dirty="0"/>
              <a:t>It result from failure or poor to fully develop of abdominal </a:t>
            </a:r>
            <a:r>
              <a:rPr lang="en-US" dirty="0" smtClean="0"/>
              <a:t>muscles surrounded </a:t>
            </a:r>
            <a:r>
              <a:rPr lang="en-US" dirty="0"/>
              <a:t>the </a:t>
            </a:r>
            <a:r>
              <a:rPr lang="en-US" dirty="0" smtClean="0"/>
              <a:t>hernia.</a:t>
            </a:r>
          </a:p>
          <a:p>
            <a:pPr marL="45720" indent="0" algn="just">
              <a:buNone/>
            </a:pPr>
            <a:endParaRPr lang="en-US" dirty="0" smtClean="0"/>
          </a:p>
          <a:p>
            <a:pPr algn="just"/>
            <a:endParaRPr lang="en-US" dirty="0" smtClean="0"/>
          </a:p>
          <a:p>
            <a:pPr algn="just"/>
            <a:endParaRPr lang="en-US" dirty="0"/>
          </a:p>
          <a:p>
            <a:pPr algn="just"/>
            <a:endParaRPr lang="en-US" dirty="0" smtClean="0"/>
          </a:p>
          <a:p>
            <a:pPr marL="45720" indent="0" algn="just">
              <a:buNone/>
            </a:pPr>
            <a:r>
              <a:rPr lang="en-US" dirty="0" smtClean="0"/>
              <a:t> </a:t>
            </a:r>
          </a:p>
          <a:p>
            <a:pPr marL="45720" indent="0" algn="just">
              <a:buNone/>
            </a:pPr>
            <a:endParaRPr lang="en-US" dirty="0" smtClean="0"/>
          </a:p>
          <a:p>
            <a:pPr algn="just"/>
            <a:r>
              <a:rPr lang="en-US" b="1" dirty="0" smtClean="0"/>
              <a:t>or </a:t>
            </a:r>
            <a:r>
              <a:rPr lang="en-US" b="1" dirty="0"/>
              <a:t>acquired</a:t>
            </a:r>
            <a:r>
              <a:rPr lang="en-US" dirty="0"/>
              <a:t> </a:t>
            </a:r>
            <a:r>
              <a:rPr lang="en-US" dirty="0" smtClean="0"/>
              <a:t>:such </a:t>
            </a:r>
            <a:r>
              <a:rPr lang="en-US" dirty="0"/>
              <a:t>as the </a:t>
            </a:r>
            <a:r>
              <a:rPr lang="en-US" dirty="0" smtClean="0"/>
              <a:t>umbilicus </a:t>
            </a:r>
            <a:r>
              <a:rPr lang="en-US" dirty="0"/>
              <a:t>may weakened or </a:t>
            </a:r>
            <a:r>
              <a:rPr lang="en-US" dirty="0" smtClean="0"/>
              <a:t>enlarged, and if </a:t>
            </a:r>
            <a:r>
              <a:rPr lang="en-US" dirty="0"/>
              <a:t>the cord is cut too close to the abdominal wall , or if the bitch chews the cord, or careless handling the umbilical cord during cesarean section .</a:t>
            </a:r>
          </a:p>
          <a:p>
            <a:pPr marL="45720" indent="0" algn="just">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781175"/>
            <a:ext cx="2971800" cy="2570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12885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wheel(1)">
                                      <p:cBhvr>
                                        <p:cTn id="13" dur="20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 calcmode="lin" valueType="num">
                                      <p:cBhvr additive="base">
                                        <p:cTn id="1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731520"/>
            <a:ext cx="8458200" cy="5516880"/>
          </a:xfrm>
        </p:spPr>
        <p:txBody>
          <a:bodyPr>
            <a:normAutofit/>
          </a:bodyPr>
          <a:lstStyle/>
          <a:p>
            <a:pPr algn="just"/>
            <a:r>
              <a:rPr lang="en-US" b="1" dirty="0" smtClean="0"/>
              <a:t>CL. Signs</a:t>
            </a:r>
            <a:r>
              <a:rPr lang="en-US" dirty="0" smtClean="0"/>
              <a:t>: obvious  </a:t>
            </a:r>
            <a:r>
              <a:rPr lang="en-US" dirty="0"/>
              <a:t>protrusion on the ventral abdominal wall </a:t>
            </a:r>
            <a:r>
              <a:rPr lang="en-US" dirty="0" smtClean="0"/>
              <a:t>the </a:t>
            </a:r>
            <a:r>
              <a:rPr lang="en-US" dirty="0"/>
              <a:t>size of the </a:t>
            </a:r>
            <a:r>
              <a:rPr lang="en-US" dirty="0" err="1"/>
              <a:t>hernial</a:t>
            </a:r>
            <a:r>
              <a:rPr lang="en-US" dirty="0"/>
              <a:t> sac and ring is </a:t>
            </a:r>
            <a:r>
              <a:rPr lang="en-US" dirty="0" smtClean="0"/>
              <a:t>vary, palpation reveals </a:t>
            </a:r>
            <a:r>
              <a:rPr lang="en-US" dirty="0"/>
              <a:t>a </a:t>
            </a:r>
            <a:r>
              <a:rPr lang="en-US" dirty="0" smtClean="0"/>
              <a:t>soft </a:t>
            </a:r>
            <a:r>
              <a:rPr lang="en-US" dirty="0"/>
              <a:t>fluctuating </a:t>
            </a:r>
            <a:r>
              <a:rPr lang="en-US" dirty="0" smtClean="0"/>
              <a:t> </a:t>
            </a:r>
            <a:r>
              <a:rPr lang="en-US" dirty="0"/>
              <a:t>painless mass, </a:t>
            </a:r>
            <a:r>
              <a:rPr lang="en-US" dirty="0" smtClean="0"/>
              <a:t>reducible, </a:t>
            </a:r>
            <a:r>
              <a:rPr lang="en-US" dirty="0"/>
              <a:t>or </a:t>
            </a:r>
            <a:r>
              <a:rPr lang="en-US" dirty="0" smtClean="0"/>
              <a:t>irreducible. </a:t>
            </a:r>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r>
              <a:rPr lang="en-US" b="1" dirty="0" smtClean="0"/>
              <a:t>D.D.</a:t>
            </a:r>
            <a:r>
              <a:rPr lang="en-US" dirty="0" smtClean="0"/>
              <a:t> : Cellulitis </a:t>
            </a:r>
            <a:r>
              <a:rPr lang="en-US" dirty="0"/>
              <a:t>, abscess </a:t>
            </a:r>
            <a:r>
              <a:rPr lang="en-US" dirty="0" smtClean="0"/>
              <a:t>formation. </a:t>
            </a:r>
            <a:r>
              <a:rPr lang="en-US" dirty="0" err="1"/>
              <a:t>Abscessation</a:t>
            </a:r>
            <a:r>
              <a:rPr lang="en-US" dirty="0"/>
              <a:t> in the umbilicus must be differentiated from hernia by needle aspiration , also should be differentiated from infected </a:t>
            </a:r>
            <a:r>
              <a:rPr lang="en-US" dirty="0" err="1"/>
              <a:t>urachus</a:t>
            </a:r>
            <a:r>
              <a:rPr lang="en-US" dirty="0"/>
              <a:t>.</a:t>
            </a:r>
          </a:p>
          <a:p>
            <a:pPr algn="just"/>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20531"/>
            <a:ext cx="3176588" cy="2346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00623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1000" fill="hold"/>
                                        <p:tgtEl>
                                          <p:spTgt spid="3074"/>
                                        </p:tgtEl>
                                        <p:attrNameLst>
                                          <p:attrName>ppt_w</p:attrName>
                                        </p:attrNameLst>
                                      </p:cBhvr>
                                      <p:tavLst>
                                        <p:tav tm="0">
                                          <p:val>
                                            <p:fltVal val="0"/>
                                          </p:val>
                                        </p:tav>
                                        <p:tav tm="100000">
                                          <p:val>
                                            <p:strVal val="#ppt_w"/>
                                          </p:val>
                                        </p:tav>
                                      </p:tavLst>
                                    </p:anim>
                                    <p:anim calcmode="lin" valueType="num">
                                      <p:cBhvr>
                                        <p:cTn id="13" dur="1000" fill="hold"/>
                                        <p:tgtEl>
                                          <p:spTgt spid="3074"/>
                                        </p:tgtEl>
                                        <p:attrNameLst>
                                          <p:attrName>ppt_h</p:attrName>
                                        </p:attrNameLst>
                                      </p:cBhvr>
                                      <p:tavLst>
                                        <p:tav tm="0">
                                          <p:val>
                                            <p:fltVal val="0"/>
                                          </p:val>
                                        </p:tav>
                                        <p:tav tm="100000">
                                          <p:val>
                                            <p:strVal val="#ppt_h"/>
                                          </p:val>
                                        </p:tav>
                                      </p:tavLst>
                                    </p:anim>
                                    <p:anim calcmode="lin" valueType="num">
                                      <p:cBhvr>
                                        <p:cTn id="14" dur="1000" fill="hold"/>
                                        <p:tgtEl>
                                          <p:spTgt spid="3074"/>
                                        </p:tgtEl>
                                        <p:attrNameLst>
                                          <p:attrName>style.rotation</p:attrName>
                                        </p:attrNameLst>
                                      </p:cBhvr>
                                      <p:tavLst>
                                        <p:tav tm="0">
                                          <p:val>
                                            <p:fltVal val="90"/>
                                          </p:val>
                                        </p:tav>
                                        <p:tav tm="100000">
                                          <p:val>
                                            <p:fltVal val="0"/>
                                          </p:val>
                                        </p:tav>
                                      </p:tavLst>
                                    </p:anim>
                                    <p:animEffect transition="in" filter="fade">
                                      <p:cBhvr>
                                        <p:cTn id="15" dur="10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circle(in)">
                                      <p:cBhvr>
                                        <p:cTn id="2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6512511" cy="1143000"/>
          </a:xfrm>
        </p:spPr>
        <p:txBody>
          <a:bodyPr>
            <a:normAutofit fontScale="90000"/>
          </a:bodyPr>
          <a:lstStyle/>
          <a:p>
            <a:pPr marL="0" indent="0" algn="ctr">
              <a:buNone/>
            </a:pPr>
            <a:r>
              <a:rPr lang="en-US" b="1" dirty="0"/>
              <a:t>Treatment :</a:t>
            </a:r>
            <a:r>
              <a:rPr lang="en-US" dirty="0"/>
              <a:t/>
            </a:r>
            <a:br>
              <a:rPr lang="en-US" dirty="0"/>
            </a:br>
            <a:endParaRPr lang="en-US" dirty="0"/>
          </a:p>
        </p:txBody>
      </p:sp>
      <p:sp>
        <p:nvSpPr>
          <p:cNvPr id="3" name="Content Placeholder 2"/>
          <p:cNvSpPr>
            <a:spLocks noGrp="1"/>
          </p:cNvSpPr>
          <p:nvPr>
            <p:ph sz="quarter" idx="13"/>
          </p:nvPr>
        </p:nvSpPr>
        <p:spPr>
          <a:xfrm>
            <a:off x="304800" y="1143000"/>
            <a:ext cx="8534400" cy="5257800"/>
          </a:xfrm>
        </p:spPr>
        <p:txBody>
          <a:bodyPr>
            <a:normAutofit/>
          </a:bodyPr>
          <a:lstStyle/>
          <a:p>
            <a:pPr lvl="0" algn="just"/>
            <a:r>
              <a:rPr lang="en-US" dirty="0" smtClean="0"/>
              <a:t>Application </a:t>
            </a:r>
            <a:r>
              <a:rPr lang="en-US" dirty="0"/>
              <a:t>of pressure bandage after putting an hard object at the ring of hernia , this is useful in small hernia – in young animal</a:t>
            </a:r>
            <a:r>
              <a:rPr lang="en-US" b="1" dirty="0" smtClean="0"/>
              <a:t>.</a:t>
            </a:r>
          </a:p>
          <a:p>
            <a:pPr lvl="0" algn="just"/>
            <a:endParaRPr lang="en-US" b="1" dirty="0"/>
          </a:p>
          <a:p>
            <a:pPr marL="45720" lvl="0" indent="0" algn="just">
              <a:buNone/>
            </a:pPr>
            <a:endParaRPr lang="en-US" b="1" dirty="0" smtClean="0"/>
          </a:p>
          <a:p>
            <a:pPr marL="45720" lvl="0" indent="0" algn="just">
              <a:buNone/>
            </a:pPr>
            <a:endParaRPr lang="en-US" b="1" dirty="0"/>
          </a:p>
          <a:p>
            <a:pPr marL="45720" lvl="0" indent="0" algn="just">
              <a:buNone/>
            </a:pPr>
            <a:endParaRPr lang="en-US" b="1" dirty="0" smtClean="0"/>
          </a:p>
          <a:p>
            <a:pPr lvl="0" algn="just"/>
            <a:endParaRPr lang="en-US" dirty="0" smtClean="0"/>
          </a:p>
          <a:p>
            <a:pPr lvl="0" algn="just"/>
            <a:endParaRPr lang="en-US" dirty="0"/>
          </a:p>
          <a:p>
            <a:pPr lvl="0" algn="just"/>
            <a:r>
              <a:rPr lang="en-US" dirty="0"/>
              <a:t>Injection of counterirritant , on the surface of </a:t>
            </a:r>
            <a:r>
              <a:rPr lang="en-US" dirty="0" err="1"/>
              <a:t>hernial</a:t>
            </a:r>
            <a:r>
              <a:rPr lang="en-US" dirty="0"/>
              <a:t> sac or around the </a:t>
            </a:r>
            <a:r>
              <a:rPr lang="en-US" dirty="0" err="1"/>
              <a:t>hernial</a:t>
            </a:r>
            <a:r>
              <a:rPr lang="en-US" dirty="0"/>
              <a:t> ring ?</a:t>
            </a:r>
            <a:r>
              <a:rPr lang="en-US" dirty="0" smtClean="0"/>
              <a:t>.</a:t>
            </a:r>
            <a:endParaRPr lang="en-US" dirty="0"/>
          </a:p>
          <a:p>
            <a:pPr algn="just"/>
            <a:endParaRPr lang="en-US" dirty="0"/>
          </a:p>
        </p:txBody>
      </p:sp>
      <p:sp>
        <p:nvSpPr>
          <p:cNvPr id="5" name="Action Button: Movie 4">
            <a:hlinkClick r:id="rId2" action="ppaction://program" highlightClick="1"/>
          </p:cNvPr>
          <p:cNvSpPr/>
          <p:nvPr/>
        </p:nvSpPr>
        <p:spPr>
          <a:xfrm>
            <a:off x="6629400" y="3048000"/>
            <a:ext cx="914400" cy="304800"/>
          </a:xfrm>
          <a:prstGeom prst="actionButtonMovie">
            <a:avLst/>
          </a:prstGeom>
          <a:effectLst>
            <a:outerShdw blurRad="50800" dist="38100" dir="5400000" algn="t"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ar-IQ"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981200"/>
            <a:ext cx="38100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457784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fade">
                                      <p:cBhvr>
                                        <p:cTn id="17" dur="500"/>
                                        <p:tgtEl>
                                          <p:spTgt spid="614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arn(inVertical)">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304800"/>
            <a:ext cx="8534400" cy="5943600"/>
          </a:xfrm>
        </p:spPr>
        <p:txBody>
          <a:bodyPr>
            <a:normAutofit/>
          </a:bodyPr>
          <a:lstStyle/>
          <a:p>
            <a:pPr lvl="0" algn="just"/>
            <a:r>
              <a:rPr lang="en-US" dirty="0"/>
              <a:t>Application of </a:t>
            </a:r>
            <a:r>
              <a:rPr lang="en-US" dirty="0" err="1"/>
              <a:t>hernial</a:t>
            </a:r>
            <a:r>
              <a:rPr lang="en-US" dirty="0"/>
              <a:t> clamps , either metal or wooden , placed across the </a:t>
            </a:r>
            <a:r>
              <a:rPr lang="en-US" dirty="0" err="1"/>
              <a:t>hernial</a:t>
            </a:r>
            <a:r>
              <a:rPr lang="en-US" dirty="0"/>
              <a:t> sac after returned the </a:t>
            </a:r>
            <a:r>
              <a:rPr lang="en-US" dirty="0" err="1"/>
              <a:t>hernial</a:t>
            </a:r>
            <a:r>
              <a:rPr lang="en-US" dirty="0"/>
              <a:t> content to the abdominal cavity </a:t>
            </a:r>
            <a:r>
              <a:rPr lang="en-US" dirty="0" smtClean="0"/>
              <a:t>.</a:t>
            </a:r>
          </a:p>
          <a:p>
            <a:pPr lvl="0" algn="just"/>
            <a:endParaRPr lang="en-US" dirty="0"/>
          </a:p>
          <a:p>
            <a:pPr lvl="0" algn="just"/>
            <a:endParaRPr lang="en-US" dirty="0" smtClean="0"/>
          </a:p>
          <a:p>
            <a:pPr lvl="0" algn="just"/>
            <a:endParaRPr lang="en-US" dirty="0"/>
          </a:p>
          <a:p>
            <a:pPr lvl="0" algn="just"/>
            <a:endParaRPr lang="en-US" dirty="0" smtClean="0"/>
          </a:p>
          <a:p>
            <a:pPr lvl="0" algn="just"/>
            <a:endParaRPr lang="en-US" dirty="0" smtClean="0"/>
          </a:p>
          <a:p>
            <a:pPr lvl="0" algn="just"/>
            <a:endParaRPr lang="en-US" dirty="0"/>
          </a:p>
          <a:p>
            <a:pPr lvl="0" algn="just"/>
            <a:endParaRPr lang="en-US" dirty="0"/>
          </a:p>
          <a:p>
            <a:pPr lvl="0" algn="just"/>
            <a:r>
              <a:rPr lang="en-US" dirty="0"/>
              <a:t>Ligature of the </a:t>
            </a:r>
            <a:r>
              <a:rPr lang="en-US" dirty="0" err="1"/>
              <a:t>hernial</a:t>
            </a:r>
            <a:r>
              <a:rPr lang="en-US" dirty="0"/>
              <a:t> sac ( after put metal skewers) the ligature by simple mattress suture or purse –string suture </a:t>
            </a:r>
            <a:r>
              <a:rPr lang="en-US" dirty="0" smtClean="0"/>
              <a:t>           ( </a:t>
            </a:r>
            <a:r>
              <a:rPr lang="en-US" dirty="0"/>
              <a:t>heavy ligature was applied between the skewers and the body wall in order to cause necrosis of the sac).</a:t>
            </a:r>
          </a:p>
          <a:p>
            <a:endParaRPr lang="ar-IQ"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3155949" cy="236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9380" y="1600200"/>
            <a:ext cx="276122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0438" y="1666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755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fade">
                                      <p:cBhvr>
                                        <p:cTn id="13" dur="1000"/>
                                        <p:tgtEl>
                                          <p:spTgt spid="5122"/>
                                        </p:tgtEl>
                                      </p:cBhvr>
                                    </p:animEffect>
                                    <p:anim calcmode="lin" valueType="num">
                                      <p:cBhvr>
                                        <p:cTn id="14" dur="1000" fill="hold"/>
                                        <p:tgtEl>
                                          <p:spTgt spid="5122"/>
                                        </p:tgtEl>
                                        <p:attrNameLst>
                                          <p:attrName>ppt_x</p:attrName>
                                        </p:attrNameLst>
                                      </p:cBhvr>
                                      <p:tavLst>
                                        <p:tav tm="0">
                                          <p:val>
                                            <p:strVal val="#ppt_x"/>
                                          </p:val>
                                        </p:tav>
                                        <p:tav tm="100000">
                                          <p:val>
                                            <p:strVal val="#ppt_x"/>
                                          </p:val>
                                        </p:tav>
                                      </p:tavLst>
                                    </p:anim>
                                    <p:anim calcmode="lin" valueType="num">
                                      <p:cBhvr>
                                        <p:cTn id="15"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124"/>
                                        </p:tgtEl>
                                        <p:attrNameLst>
                                          <p:attrName>style.visibility</p:attrName>
                                        </p:attrNameLst>
                                      </p:cBhvr>
                                      <p:to>
                                        <p:strVal val="visible"/>
                                      </p:to>
                                    </p:set>
                                    <p:animEffect transition="in" filter="fade">
                                      <p:cBhvr>
                                        <p:cTn id="20" dur="1000"/>
                                        <p:tgtEl>
                                          <p:spTgt spid="5124"/>
                                        </p:tgtEl>
                                      </p:cBhvr>
                                    </p:animEffect>
                                    <p:anim calcmode="lin" valueType="num">
                                      <p:cBhvr>
                                        <p:cTn id="21" dur="1000" fill="hold"/>
                                        <p:tgtEl>
                                          <p:spTgt spid="5124"/>
                                        </p:tgtEl>
                                        <p:attrNameLst>
                                          <p:attrName>ppt_x</p:attrName>
                                        </p:attrNameLst>
                                      </p:cBhvr>
                                      <p:tavLst>
                                        <p:tav tm="0">
                                          <p:val>
                                            <p:strVal val="#ppt_x"/>
                                          </p:val>
                                        </p:tav>
                                        <p:tav tm="100000">
                                          <p:val>
                                            <p:strVal val="#ppt_x"/>
                                          </p:val>
                                        </p:tav>
                                      </p:tavLst>
                                    </p:anim>
                                    <p:anim calcmode="lin" valueType="num">
                                      <p:cBhvr>
                                        <p:cTn id="22"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123"/>
                                        </p:tgtEl>
                                        <p:attrNameLst>
                                          <p:attrName>style.visibility</p:attrName>
                                        </p:attrNameLst>
                                      </p:cBhvr>
                                      <p:to>
                                        <p:strVal val="visible"/>
                                      </p:to>
                                    </p:set>
                                    <p:animEffect transition="in" filter="fade">
                                      <p:cBhvr>
                                        <p:cTn id="27" dur="1000"/>
                                        <p:tgtEl>
                                          <p:spTgt spid="5123"/>
                                        </p:tgtEl>
                                      </p:cBhvr>
                                    </p:animEffect>
                                    <p:anim calcmode="lin" valueType="num">
                                      <p:cBhvr>
                                        <p:cTn id="28" dur="1000" fill="hold"/>
                                        <p:tgtEl>
                                          <p:spTgt spid="5123"/>
                                        </p:tgtEl>
                                        <p:attrNameLst>
                                          <p:attrName>ppt_x</p:attrName>
                                        </p:attrNameLst>
                                      </p:cBhvr>
                                      <p:tavLst>
                                        <p:tav tm="0">
                                          <p:val>
                                            <p:strVal val="#ppt_x"/>
                                          </p:val>
                                        </p:tav>
                                        <p:tav tm="100000">
                                          <p:val>
                                            <p:strVal val="#ppt_x"/>
                                          </p:val>
                                        </p:tav>
                                      </p:tavLst>
                                    </p:anim>
                                    <p:anim calcmode="lin" valueType="num">
                                      <p:cBhvr>
                                        <p:cTn id="29"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barn(inVertical)">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304800"/>
            <a:ext cx="8534400" cy="5867400"/>
          </a:xfrm>
        </p:spPr>
        <p:txBody>
          <a:bodyPr>
            <a:normAutofit/>
          </a:bodyPr>
          <a:lstStyle/>
          <a:p>
            <a:pPr lvl="0" algn="just"/>
            <a:r>
              <a:rPr lang="en-US" b="1" dirty="0"/>
              <a:t>By open reduction of the hernia</a:t>
            </a:r>
            <a:r>
              <a:rPr lang="en-US" dirty="0"/>
              <a:t>. </a:t>
            </a:r>
            <a:endParaRPr lang="en-US" dirty="0" smtClean="0"/>
          </a:p>
          <a:p>
            <a:pPr lvl="0" algn="just"/>
            <a:r>
              <a:rPr lang="en-US" dirty="0" smtClean="0"/>
              <a:t>general </a:t>
            </a:r>
            <a:r>
              <a:rPr lang="en-US" dirty="0"/>
              <a:t>anesthesia in horses and small animals and under high volume </a:t>
            </a:r>
            <a:r>
              <a:rPr lang="en-US" dirty="0" err="1" smtClean="0"/>
              <a:t>scrococcygeal</a:t>
            </a:r>
            <a:r>
              <a:rPr lang="en-US" dirty="0" smtClean="0"/>
              <a:t>. </a:t>
            </a:r>
          </a:p>
          <a:p>
            <a:pPr lvl="0" algn="just"/>
            <a:r>
              <a:rPr lang="en-US" dirty="0" smtClean="0"/>
              <a:t>The </a:t>
            </a:r>
            <a:r>
              <a:rPr lang="en-US" dirty="0"/>
              <a:t>animal put on dorsal </a:t>
            </a:r>
            <a:r>
              <a:rPr lang="en-US" dirty="0" err="1" smtClean="0"/>
              <a:t>recumbency</a:t>
            </a:r>
            <a:r>
              <a:rPr lang="en-US" dirty="0" smtClean="0"/>
              <a:t>. </a:t>
            </a:r>
          </a:p>
          <a:p>
            <a:pPr lvl="0" algn="just"/>
            <a:r>
              <a:rPr lang="en-US" dirty="0" smtClean="0"/>
              <a:t>Make </a:t>
            </a:r>
            <a:r>
              <a:rPr lang="en-US" dirty="0"/>
              <a:t>skin incision </a:t>
            </a:r>
            <a:r>
              <a:rPr lang="en-US" dirty="0" smtClean="0"/>
              <a:t>(or </a:t>
            </a:r>
            <a:r>
              <a:rPr lang="en-US" dirty="0"/>
              <a:t>two elliptical </a:t>
            </a:r>
            <a:r>
              <a:rPr lang="en-US" dirty="0" smtClean="0"/>
              <a:t>incision) </a:t>
            </a:r>
            <a:r>
              <a:rPr lang="en-US" dirty="0"/>
              <a:t>over the hernia, </a:t>
            </a:r>
            <a:r>
              <a:rPr lang="en-US" dirty="0" smtClean="0"/>
              <a:t>isolation </a:t>
            </a:r>
            <a:r>
              <a:rPr lang="en-US" dirty="0"/>
              <a:t>the sac by dissection , </a:t>
            </a:r>
            <a:r>
              <a:rPr lang="en-US" dirty="0" smtClean="0"/>
              <a:t>removal </a:t>
            </a:r>
            <a:r>
              <a:rPr lang="en-US" dirty="0"/>
              <a:t>of the sac </a:t>
            </a:r>
            <a:r>
              <a:rPr lang="en-US" dirty="0" smtClean="0"/>
              <a:t>and return </a:t>
            </a:r>
            <a:r>
              <a:rPr lang="en-US" dirty="0"/>
              <a:t>of the </a:t>
            </a:r>
            <a:r>
              <a:rPr lang="en-US" dirty="0" smtClean="0"/>
              <a:t>content </a:t>
            </a:r>
            <a:r>
              <a:rPr lang="en-US" dirty="0"/>
              <a:t>and peritoneum </a:t>
            </a:r>
            <a:r>
              <a:rPr lang="en-US" dirty="0" smtClean="0"/>
              <a:t>).</a:t>
            </a:r>
          </a:p>
          <a:p>
            <a:pPr lvl="0" algn="just"/>
            <a:r>
              <a:rPr lang="en-US" dirty="0" smtClean="0"/>
              <a:t>Close </a:t>
            </a:r>
            <a:r>
              <a:rPr lang="en-US" dirty="0"/>
              <a:t>of the abdominal muscle by </a:t>
            </a:r>
            <a:r>
              <a:rPr lang="en-US" dirty="0" smtClean="0"/>
              <a:t>modified </a:t>
            </a:r>
            <a:r>
              <a:rPr lang="en-US" dirty="0"/>
              <a:t>mattress suture </a:t>
            </a:r>
            <a:r>
              <a:rPr lang="en-US" dirty="0" smtClean="0"/>
              <a:t>        ( </a:t>
            </a:r>
            <a:r>
              <a:rPr lang="en-US" dirty="0"/>
              <a:t>modified </a:t>
            </a:r>
            <a:r>
              <a:rPr lang="en-US" smtClean="0"/>
              <a:t>mayo closure </a:t>
            </a:r>
            <a:r>
              <a:rPr lang="en-US" dirty="0"/>
              <a:t>" vest –over pants ") </a:t>
            </a:r>
            <a:r>
              <a:rPr lang="en-US" dirty="0" smtClean="0"/>
              <a:t>is </a:t>
            </a:r>
            <a:r>
              <a:rPr lang="en-US" dirty="0"/>
              <a:t>used with size 2 or 3 absorbable suture material or non-absorbable suture </a:t>
            </a:r>
            <a:r>
              <a:rPr lang="en-US" dirty="0" smtClean="0"/>
              <a:t>material.</a:t>
            </a:r>
          </a:p>
          <a:p>
            <a:pPr lvl="0" algn="just"/>
            <a:r>
              <a:rPr lang="en-US" dirty="0" smtClean="0"/>
              <a:t>Then closure </a:t>
            </a:r>
            <a:r>
              <a:rPr lang="en-US" dirty="0"/>
              <a:t>of skin by usual </a:t>
            </a:r>
            <a:r>
              <a:rPr lang="en-US" dirty="0" err="1" smtClean="0"/>
              <a:t>mannar</a:t>
            </a:r>
            <a:r>
              <a:rPr lang="en-US" dirty="0" smtClean="0"/>
              <a:t> </a:t>
            </a:r>
            <a:r>
              <a:rPr lang="en-US" dirty="0"/>
              <a:t>and remove the excessive skin. When the </a:t>
            </a:r>
            <a:r>
              <a:rPr lang="en-US" dirty="0" err="1"/>
              <a:t>hernial</a:t>
            </a:r>
            <a:r>
              <a:rPr lang="en-US" dirty="0"/>
              <a:t> ring is too large , use of metallic or synthetic fiber mesh prosthesis to cover the defect in the abdominal wall.</a:t>
            </a:r>
          </a:p>
          <a:p>
            <a:pPr algn="just"/>
            <a:endParaRPr lang="ar-IQ" dirty="0"/>
          </a:p>
        </p:txBody>
      </p:sp>
    </p:spTree>
    <p:extLst>
      <p:ext uri="{BB962C8B-B14F-4D97-AF65-F5344CB8AC3E}">
        <p14:creationId xmlns:p14="http://schemas.microsoft.com/office/powerpoint/2010/main" val="59974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228600"/>
            <a:ext cx="6553200" cy="1371600"/>
          </a:xfrm>
        </p:spPr>
        <p:txBody>
          <a:bodyPr>
            <a:normAutofit fontScale="90000"/>
          </a:bodyPr>
          <a:lstStyle/>
          <a:p>
            <a:pPr marL="0" indent="0" algn="ctr">
              <a:buNone/>
            </a:pPr>
            <a:r>
              <a:rPr lang="en-US" b="1" u="sng" dirty="0"/>
              <a:t>Umbilical hernia in male animals</a:t>
            </a:r>
            <a:r>
              <a:rPr lang="en-US" dirty="0"/>
              <a:t>: </a:t>
            </a:r>
            <a:br>
              <a:rPr lang="en-US" dirty="0"/>
            </a:br>
            <a:endParaRPr lang="en-US" dirty="0"/>
          </a:p>
        </p:txBody>
      </p:sp>
      <p:sp>
        <p:nvSpPr>
          <p:cNvPr id="3" name="Content Placeholder 2"/>
          <p:cNvSpPr>
            <a:spLocks noGrp="1"/>
          </p:cNvSpPr>
          <p:nvPr>
            <p:ph sz="quarter" idx="13"/>
          </p:nvPr>
        </p:nvSpPr>
        <p:spPr>
          <a:xfrm>
            <a:off x="304800" y="1676400"/>
            <a:ext cx="8610600" cy="2819400"/>
          </a:xfrm>
        </p:spPr>
        <p:txBody>
          <a:bodyPr>
            <a:normAutofit/>
          </a:bodyPr>
          <a:lstStyle/>
          <a:p>
            <a:pPr algn="just"/>
            <a:r>
              <a:rPr lang="en-US" dirty="0"/>
              <a:t>Make  two elliptical incision on the </a:t>
            </a:r>
            <a:r>
              <a:rPr lang="en-US" dirty="0" err="1"/>
              <a:t>hernial</a:t>
            </a:r>
            <a:r>
              <a:rPr lang="en-US" dirty="0"/>
              <a:t> sac which joined from above and extended parallel to the prepuce and not </a:t>
            </a:r>
            <a:r>
              <a:rPr lang="en-US" dirty="0" smtClean="0"/>
              <a:t>joined </a:t>
            </a:r>
            <a:r>
              <a:rPr lang="en-US" dirty="0"/>
              <a:t>, then make inverted U-shape incision before and around the prepuce and joining the caudal ends of the elliptical incision after suturing this type of incision will become inverted Y-shape skin incision .</a:t>
            </a:r>
          </a:p>
          <a:p>
            <a:pPr algn="just"/>
            <a:endParaRPr lang="en-US" dirty="0"/>
          </a:p>
        </p:txBody>
      </p:sp>
    </p:spTree>
    <p:extLst>
      <p:ext uri="{BB962C8B-B14F-4D97-AF65-F5344CB8AC3E}">
        <p14:creationId xmlns:p14="http://schemas.microsoft.com/office/powerpoint/2010/main" val="220399771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1" y="3132291"/>
            <a:ext cx="8305800" cy="1211110"/>
          </a:xfrm>
        </p:spPr>
        <p:txBody>
          <a:bodyPr/>
          <a:lstStyle/>
          <a:p>
            <a:pPr marL="182880" indent="0">
              <a:buNone/>
            </a:pPr>
            <a:r>
              <a:rPr lang="en-US" dirty="0" smtClean="0"/>
              <a:t>Pekingese         poodles</a:t>
            </a:r>
            <a:endParaRPr lang="ar-IQ" dirty="0"/>
          </a:p>
        </p:txBody>
      </p:sp>
      <p:pic>
        <p:nvPicPr>
          <p:cNvPr id="1026" name="Picture 2" descr="C:\Users\ahmed\Desktop\abdominal wall\perkinges.jpg"/>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228600" y="138271"/>
            <a:ext cx="4267200" cy="292877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hmed\Desktop\abdominal wall\pood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31744"/>
            <a:ext cx="3544211" cy="3073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77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6512511" cy="1143000"/>
          </a:xfrm>
        </p:spPr>
        <p:txBody>
          <a:bodyPr>
            <a:normAutofit fontScale="90000"/>
          </a:bodyPr>
          <a:lstStyle/>
          <a:p>
            <a:pPr marL="0" indent="0" algn="ctr">
              <a:buNone/>
            </a:pPr>
            <a:r>
              <a:rPr lang="en-US" b="1" u="sng" dirty="0"/>
              <a:t>2-Inguinal hernia : </a:t>
            </a:r>
            <a:r>
              <a:rPr lang="en-US" dirty="0"/>
              <a:t/>
            </a:r>
            <a:br>
              <a:rPr lang="en-US" dirty="0"/>
            </a:br>
            <a:endParaRPr lang="en-US" dirty="0"/>
          </a:p>
        </p:txBody>
      </p:sp>
      <p:sp>
        <p:nvSpPr>
          <p:cNvPr id="3" name="Content Placeholder 2"/>
          <p:cNvSpPr>
            <a:spLocks noGrp="1"/>
          </p:cNvSpPr>
          <p:nvPr>
            <p:ph sz="quarter" idx="13"/>
          </p:nvPr>
        </p:nvSpPr>
        <p:spPr>
          <a:xfrm>
            <a:off x="457200" y="1143000"/>
            <a:ext cx="8382000" cy="5334000"/>
          </a:xfrm>
        </p:spPr>
        <p:txBody>
          <a:bodyPr>
            <a:normAutofit/>
          </a:bodyPr>
          <a:lstStyle/>
          <a:p>
            <a:pPr algn="just"/>
            <a:r>
              <a:rPr lang="en-US" dirty="0"/>
              <a:t>Seen in most of the domestic animals , characterized by protrusion of intestine or other </a:t>
            </a:r>
            <a:r>
              <a:rPr lang="en-US" dirty="0" smtClean="0"/>
              <a:t>viscera (</a:t>
            </a:r>
            <a:r>
              <a:rPr lang="en-US" dirty="0" err="1"/>
              <a:t>omentum</a:t>
            </a:r>
            <a:r>
              <a:rPr lang="en-US" dirty="0"/>
              <a:t>, uterus) through the inguinal canal. If the organs reach to the scrotum then its called as scrotal hernia.</a:t>
            </a:r>
          </a:p>
          <a:p>
            <a:pPr algn="just"/>
            <a:endParaRPr lang="en-US" dirty="0"/>
          </a:p>
        </p:txBody>
      </p:sp>
      <p:pic>
        <p:nvPicPr>
          <p:cNvPr id="7170" name="Picture 2" descr="E:\lectures\Abdominal wall\abdominal wall\inguinal + scrot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819400"/>
            <a:ext cx="3124200" cy="2717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52402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barn(inVertical)">
                                      <p:cBhvr>
                                        <p:cTn id="1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381000"/>
            <a:ext cx="8458200" cy="3977640"/>
          </a:xfrm>
        </p:spPr>
        <p:txBody>
          <a:bodyPr>
            <a:normAutofit/>
          </a:bodyPr>
          <a:lstStyle/>
          <a:p>
            <a:pPr algn="just"/>
            <a:r>
              <a:rPr lang="en-US" dirty="0"/>
              <a:t>They are more common in bitches , (pregnant or old bitches) due to increase the intra-abdominal  pressure . </a:t>
            </a:r>
            <a:endParaRPr lang="en-US" dirty="0" smtClean="0"/>
          </a:p>
          <a:p>
            <a:pPr algn="just"/>
            <a:endParaRPr lang="en-US" dirty="0"/>
          </a:p>
          <a:p>
            <a:pPr marL="45720" indent="0" algn="just">
              <a:buNone/>
            </a:pPr>
            <a:endParaRPr lang="en-US" dirty="0"/>
          </a:p>
          <a:p>
            <a:pPr algn="just"/>
            <a:r>
              <a:rPr lang="en-US" dirty="0"/>
              <a:t>Inguinal hernia –in equines –more common in stallion but has also been reported in castrated animals</a:t>
            </a:r>
            <a:r>
              <a:rPr lang="en-US" b="1" dirty="0"/>
              <a:t>.</a:t>
            </a:r>
            <a:endParaRPr lang="en-US" dirty="0"/>
          </a:p>
          <a:p>
            <a:endParaRPr lang="ar-IQ" dirty="0"/>
          </a:p>
        </p:txBody>
      </p:sp>
    </p:spTree>
    <p:extLst>
      <p:ext uri="{BB962C8B-B14F-4D97-AF65-F5344CB8AC3E}">
        <p14:creationId xmlns:p14="http://schemas.microsoft.com/office/powerpoint/2010/main" val="143331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6512511" cy="1143000"/>
          </a:xfrm>
        </p:spPr>
        <p:txBody>
          <a:bodyPr/>
          <a:lstStyle/>
          <a:p>
            <a:pPr marL="0" indent="0" algn="ctr">
              <a:buNone/>
            </a:pPr>
            <a:r>
              <a:rPr lang="en-US" b="1" dirty="0"/>
              <a:t>Causes</a:t>
            </a:r>
            <a:endParaRPr lang="en-US" dirty="0"/>
          </a:p>
        </p:txBody>
      </p:sp>
      <p:sp>
        <p:nvSpPr>
          <p:cNvPr id="3" name="Content Placeholder 2"/>
          <p:cNvSpPr>
            <a:spLocks noGrp="1"/>
          </p:cNvSpPr>
          <p:nvPr>
            <p:ph sz="quarter" idx="13"/>
          </p:nvPr>
        </p:nvSpPr>
        <p:spPr>
          <a:xfrm>
            <a:off x="533400" y="1325880"/>
            <a:ext cx="8229600" cy="3474720"/>
          </a:xfrm>
        </p:spPr>
        <p:txBody>
          <a:bodyPr/>
          <a:lstStyle/>
          <a:p>
            <a:pPr algn="just"/>
            <a:r>
              <a:rPr lang="en-US" dirty="0"/>
              <a:t>either its congenital (hereditary predisposition</a:t>
            </a:r>
            <a:r>
              <a:rPr lang="en-US" dirty="0" smtClean="0"/>
              <a:t>), </a:t>
            </a:r>
            <a:r>
              <a:rPr lang="en-US" dirty="0"/>
              <a:t>when increase the intra-abdominal pressure with pregnancy , or even obesity can be predisposing </a:t>
            </a:r>
            <a:r>
              <a:rPr lang="en-US" dirty="0" smtClean="0"/>
              <a:t>factor.</a:t>
            </a:r>
          </a:p>
          <a:p>
            <a:pPr marL="45720" indent="0" algn="just">
              <a:buNone/>
            </a:pPr>
            <a:endParaRPr lang="en-US" dirty="0" smtClean="0"/>
          </a:p>
          <a:p>
            <a:pPr algn="just"/>
            <a:r>
              <a:rPr lang="en-US" dirty="0" smtClean="0"/>
              <a:t> </a:t>
            </a:r>
            <a:r>
              <a:rPr lang="en-US" b="1" dirty="0"/>
              <a:t>or acquired</a:t>
            </a:r>
            <a:r>
              <a:rPr lang="en-US" dirty="0"/>
              <a:t> -----</a:t>
            </a:r>
          </a:p>
          <a:p>
            <a:pPr algn="just"/>
            <a:endParaRPr lang="en-US" dirty="0"/>
          </a:p>
        </p:txBody>
      </p:sp>
    </p:spTree>
    <p:extLst>
      <p:ext uri="{BB962C8B-B14F-4D97-AF65-F5344CB8AC3E}">
        <p14:creationId xmlns:p14="http://schemas.microsoft.com/office/powerpoint/2010/main" val="283514924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6512511" cy="1143000"/>
          </a:xfrm>
        </p:spPr>
        <p:txBody>
          <a:bodyPr/>
          <a:lstStyle/>
          <a:p>
            <a:pPr marL="0" indent="0" algn="ctr">
              <a:buNone/>
            </a:pPr>
            <a:r>
              <a:rPr lang="en-US" b="1" dirty="0"/>
              <a:t>Clinical sings</a:t>
            </a:r>
            <a:r>
              <a:rPr lang="en-US" dirty="0"/>
              <a:t> </a:t>
            </a:r>
          </a:p>
        </p:txBody>
      </p:sp>
      <p:sp>
        <p:nvSpPr>
          <p:cNvPr id="3" name="Content Placeholder 2"/>
          <p:cNvSpPr>
            <a:spLocks noGrp="1"/>
          </p:cNvSpPr>
          <p:nvPr>
            <p:ph sz="quarter" idx="13"/>
          </p:nvPr>
        </p:nvSpPr>
        <p:spPr>
          <a:xfrm>
            <a:off x="304800" y="1371600"/>
            <a:ext cx="8534400" cy="4419600"/>
          </a:xfrm>
        </p:spPr>
        <p:txBody>
          <a:bodyPr>
            <a:normAutofit/>
          </a:bodyPr>
          <a:lstStyle/>
          <a:p>
            <a:pPr algn="just"/>
            <a:r>
              <a:rPr lang="en-US" dirty="0" smtClean="0"/>
              <a:t>In </a:t>
            </a:r>
            <a:r>
              <a:rPr lang="en-US" dirty="0"/>
              <a:t>small animals ( dog and cat ) characterized by protrusion of abdominal content near the inguinal </a:t>
            </a:r>
            <a:r>
              <a:rPr lang="en-US" dirty="0" smtClean="0"/>
              <a:t>canal.</a:t>
            </a:r>
          </a:p>
          <a:p>
            <a:pPr algn="just"/>
            <a:r>
              <a:rPr lang="en-US" dirty="0" smtClean="0"/>
              <a:t>It </a:t>
            </a:r>
            <a:r>
              <a:rPr lang="en-US" dirty="0"/>
              <a:t>is usually unilateral but bilateral also </a:t>
            </a:r>
            <a:r>
              <a:rPr lang="en-US" dirty="0" smtClean="0"/>
              <a:t>be seen</a:t>
            </a:r>
            <a:r>
              <a:rPr lang="en-US" dirty="0"/>
              <a:t>. </a:t>
            </a:r>
            <a:endParaRPr lang="en-US" dirty="0" smtClean="0"/>
          </a:p>
          <a:p>
            <a:pPr algn="just"/>
            <a:r>
              <a:rPr lang="en-US" dirty="0" smtClean="0"/>
              <a:t>The </a:t>
            </a:r>
            <a:r>
              <a:rPr lang="en-US" dirty="0" err="1"/>
              <a:t>hernial</a:t>
            </a:r>
            <a:r>
              <a:rPr lang="en-US" dirty="0"/>
              <a:t> content usually soft , doughy and painless on palpation. The consistency is vary according to the contents. The swelling may so small, obscured by caudal mammary gland , or large enough to contents a gravid uterus.</a:t>
            </a:r>
          </a:p>
          <a:p>
            <a:pPr algn="just"/>
            <a:r>
              <a:rPr lang="en-US" dirty="0"/>
              <a:t>In horse –the </a:t>
            </a:r>
            <a:r>
              <a:rPr lang="en-US"/>
              <a:t>animal </a:t>
            </a:r>
            <a:r>
              <a:rPr lang="en-US" smtClean="0"/>
              <a:t>shows </a:t>
            </a:r>
            <a:r>
              <a:rPr lang="en-US" dirty="0"/>
              <a:t>pain just after </a:t>
            </a:r>
            <a:r>
              <a:rPr lang="en-US" dirty="0" smtClean="0"/>
              <a:t>serves</a:t>
            </a:r>
            <a:r>
              <a:rPr lang="en-US" dirty="0"/>
              <a:t>.</a:t>
            </a:r>
          </a:p>
          <a:p>
            <a:pPr marL="45720" indent="0" algn="just">
              <a:buNone/>
            </a:pPr>
            <a:endParaRPr lang="en-US" dirty="0"/>
          </a:p>
        </p:txBody>
      </p:sp>
    </p:spTree>
    <p:extLst>
      <p:ext uri="{BB962C8B-B14F-4D97-AF65-F5344CB8AC3E}">
        <p14:creationId xmlns:p14="http://schemas.microsoft.com/office/powerpoint/2010/main" val="283873508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6512511" cy="1143000"/>
          </a:xfrm>
        </p:spPr>
        <p:txBody>
          <a:bodyPr/>
          <a:lstStyle/>
          <a:p>
            <a:pPr marL="0" indent="0" algn="ctr">
              <a:buNone/>
            </a:pPr>
            <a:r>
              <a:rPr lang="en-US" b="1" dirty="0"/>
              <a:t>Diagnosis </a:t>
            </a:r>
            <a:endParaRPr lang="en-US" dirty="0"/>
          </a:p>
        </p:txBody>
      </p:sp>
      <p:sp>
        <p:nvSpPr>
          <p:cNvPr id="3" name="Content Placeholder 2"/>
          <p:cNvSpPr>
            <a:spLocks noGrp="1"/>
          </p:cNvSpPr>
          <p:nvPr>
            <p:ph sz="quarter" idx="13"/>
          </p:nvPr>
        </p:nvSpPr>
        <p:spPr>
          <a:xfrm>
            <a:off x="228600" y="1295400"/>
            <a:ext cx="8686800" cy="4114800"/>
          </a:xfrm>
        </p:spPr>
        <p:txBody>
          <a:bodyPr>
            <a:normAutofit/>
          </a:bodyPr>
          <a:lstStyle/>
          <a:p>
            <a:pPr algn="just"/>
            <a:r>
              <a:rPr lang="en-US" dirty="0" smtClean="0"/>
              <a:t>By </a:t>
            </a:r>
            <a:r>
              <a:rPr lang="en-US" dirty="0"/>
              <a:t>the </a:t>
            </a:r>
            <a:r>
              <a:rPr lang="en-US" dirty="0" smtClean="0"/>
              <a:t>history.</a:t>
            </a:r>
          </a:p>
          <a:p>
            <a:pPr algn="just"/>
            <a:r>
              <a:rPr lang="en-US" dirty="0" smtClean="0"/>
              <a:t>Per-rectal </a:t>
            </a:r>
            <a:r>
              <a:rPr lang="en-US" dirty="0"/>
              <a:t>examination in large animals. </a:t>
            </a:r>
            <a:endParaRPr lang="en-US" dirty="0" smtClean="0"/>
          </a:p>
          <a:p>
            <a:pPr algn="just"/>
            <a:r>
              <a:rPr lang="en-US" dirty="0" smtClean="0"/>
              <a:t>In </a:t>
            </a:r>
            <a:r>
              <a:rPr lang="en-US" dirty="0"/>
              <a:t>small animal, determination of the location of the </a:t>
            </a:r>
            <a:r>
              <a:rPr lang="en-US" dirty="0" err="1" smtClean="0"/>
              <a:t>hernial</a:t>
            </a:r>
            <a:r>
              <a:rPr lang="en-US" dirty="0" smtClean="0"/>
              <a:t> </a:t>
            </a:r>
            <a:r>
              <a:rPr lang="en-US" dirty="0"/>
              <a:t>ring after reduction of the </a:t>
            </a:r>
            <a:r>
              <a:rPr lang="en-US" dirty="0" smtClean="0"/>
              <a:t>contents assisted </a:t>
            </a:r>
            <a:r>
              <a:rPr lang="en-US" dirty="0"/>
              <a:t>by elevation of hind quarter while the animal in dorsal </a:t>
            </a:r>
            <a:r>
              <a:rPr lang="en-US" dirty="0" err="1" smtClean="0"/>
              <a:t>recumbency</a:t>
            </a:r>
            <a:r>
              <a:rPr lang="en-US" dirty="0"/>
              <a:t>. in some cases when there is incarceration or strangulation , the reduction may be difficult. It </a:t>
            </a:r>
            <a:r>
              <a:rPr lang="en-US" dirty="0" smtClean="0"/>
              <a:t>must </a:t>
            </a:r>
            <a:r>
              <a:rPr lang="en-US" dirty="0"/>
              <a:t>be differentiated from mammary tumor, abscess, cyst and </a:t>
            </a:r>
            <a:r>
              <a:rPr lang="en-US" dirty="0" smtClean="0"/>
              <a:t>hematoma.</a:t>
            </a:r>
            <a:endParaRPr lang="en-US" dirty="0"/>
          </a:p>
        </p:txBody>
      </p:sp>
    </p:spTree>
    <p:extLst>
      <p:ext uri="{BB962C8B-B14F-4D97-AF65-F5344CB8AC3E}">
        <p14:creationId xmlns:p14="http://schemas.microsoft.com/office/powerpoint/2010/main" val="358976422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6512511" cy="1143000"/>
          </a:xfrm>
        </p:spPr>
        <p:txBody>
          <a:bodyPr/>
          <a:lstStyle/>
          <a:p>
            <a:pPr marL="0" indent="0" algn="ctr">
              <a:buNone/>
            </a:pPr>
            <a:r>
              <a:rPr lang="en-US" b="1" dirty="0"/>
              <a:t>Treatment</a:t>
            </a:r>
            <a:endParaRPr lang="en-US" dirty="0"/>
          </a:p>
        </p:txBody>
      </p:sp>
      <p:sp>
        <p:nvSpPr>
          <p:cNvPr id="3" name="Content Placeholder 2"/>
          <p:cNvSpPr>
            <a:spLocks noGrp="1"/>
          </p:cNvSpPr>
          <p:nvPr>
            <p:ph sz="quarter" idx="13"/>
          </p:nvPr>
        </p:nvSpPr>
        <p:spPr>
          <a:xfrm>
            <a:off x="304800" y="1341120"/>
            <a:ext cx="8610600" cy="5135880"/>
          </a:xfrm>
        </p:spPr>
        <p:txBody>
          <a:bodyPr>
            <a:normAutofit/>
          </a:bodyPr>
          <a:lstStyle/>
          <a:p>
            <a:pPr algn="just"/>
            <a:r>
              <a:rPr lang="en-US" dirty="0"/>
              <a:t>In </a:t>
            </a:r>
            <a:r>
              <a:rPr lang="en-US" b="1" u="sng" dirty="0" smtClean="0"/>
              <a:t>bitch</a:t>
            </a:r>
            <a:r>
              <a:rPr lang="en-US" dirty="0" smtClean="0"/>
              <a:t> </a:t>
            </a:r>
            <a:r>
              <a:rPr lang="en-US" dirty="0"/>
              <a:t>skin midline incision is made from middle of abdomen to the </a:t>
            </a:r>
            <a:r>
              <a:rPr lang="en-US" dirty="0" smtClean="0"/>
              <a:t>pubis.</a:t>
            </a:r>
          </a:p>
          <a:p>
            <a:pPr algn="just"/>
            <a:r>
              <a:rPr lang="en-US" dirty="0" smtClean="0"/>
              <a:t>Blunt </a:t>
            </a:r>
            <a:r>
              <a:rPr lang="en-US" dirty="0"/>
              <a:t>dissection with the reflection of the mammary gland until reach the inguinal canal, free the  </a:t>
            </a:r>
            <a:r>
              <a:rPr lang="en-US" dirty="0" err="1"/>
              <a:t>herinal</a:t>
            </a:r>
            <a:r>
              <a:rPr lang="en-US" dirty="0"/>
              <a:t> sac from the subcutaneous </a:t>
            </a:r>
            <a:r>
              <a:rPr lang="en-US" dirty="0" smtClean="0"/>
              <a:t>tissue.</a:t>
            </a:r>
          </a:p>
          <a:p>
            <a:pPr algn="just"/>
            <a:r>
              <a:rPr lang="en-US" dirty="0" smtClean="0"/>
              <a:t>Open </a:t>
            </a:r>
            <a:r>
              <a:rPr lang="en-US" dirty="0"/>
              <a:t>the sac, reduce the </a:t>
            </a:r>
            <a:r>
              <a:rPr lang="en-US" dirty="0" err="1"/>
              <a:t>hernial</a:t>
            </a:r>
            <a:r>
              <a:rPr lang="en-US" dirty="0"/>
              <a:t> content to the abdominal cavity, trimming the redundant sac at the margins of the inguinal ring,  and close the inguinal ring by simple interrupted suture with 2/0 non absorbable suture material, care should be taken not compromising </a:t>
            </a:r>
            <a:r>
              <a:rPr lang="en-US" dirty="0" smtClean="0"/>
              <a:t>the </a:t>
            </a:r>
            <a:r>
              <a:rPr lang="en-US" b="1" dirty="0"/>
              <a:t>external </a:t>
            </a:r>
            <a:r>
              <a:rPr lang="en-US" b="1" dirty="0" err="1"/>
              <a:t>pudendal</a:t>
            </a:r>
            <a:r>
              <a:rPr lang="en-US" b="1" dirty="0"/>
              <a:t> artery</a:t>
            </a:r>
            <a:r>
              <a:rPr lang="en-US" dirty="0"/>
              <a:t> and </a:t>
            </a:r>
            <a:r>
              <a:rPr lang="en-US" b="1" dirty="0" err="1"/>
              <a:t>genitofemoral</a:t>
            </a:r>
            <a:r>
              <a:rPr lang="en-US" b="1" dirty="0"/>
              <a:t> nerve </a:t>
            </a:r>
            <a:r>
              <a:rPr lang="en-US" dirty="0"/>
              <a:t>which exit from the </a:t>
            </a:r>
            <a:r>
              <a:rPr lang="en-US" dirty="0" err="1"/>
              <a:t>caudomedial</a:t>
            </a:r>
            <a:r>
              <a:rPr lang="en-US" dirty="0"/>
              <a:t> aspect of the ring. The mammary tissue drawn back to normal position, obliterate the dead space, put Penrose drain. Close the skin routinely. </a:t>
            </a:r>
          </a:p>
          <a:p>
            <a:pPr algn="just"/>
            <a:endParaRPr lang="en-US" dirty="0"/>
          </a:p>
        </p:txBody>
      </p:sp>
    </p:spTree>
    <p:extLst>
      <p:ext uri="{BB962C8B-B14F-4D97-AF65-F5344CB8AC3E}">
        <p14:creationId xmlns:p14="http://schemas.microsoft.com/office/powerpoint/2010/main" val="27574176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143000"/>
          </a:xfrm>
        </p:spPr>
        <p:txBody>
          <a:bodyPr>
            <a:normAutofit fontScale="90000"/>
          </a:bodyPr>
          <a:lstStyle/>
          <a:p>
            <a:pPr marL="0" indent="0" algn="ctr">
              <a:buNone/>
            </a:pPr>
            <a:r>
              <a:rPr lang="en-US" b="1" dirty="0"/>
              <a:t>In male</a:t>
            </a:r>
            <a:r>
              <a:rPr lang="en-US" dirty="0"/>
              <a:t> animals it can be done with or without castration .            </a:t>
            </a:r>
            <a:br>
              <a:rPr lang="en-US" dirty="0"/>
            </a:br>
            <a:endParaRPr lang="en-US" dirty="0"/>
          </a:p>
        </p:txBody>
      </p:sp>
      <p:sp>
        <p:nvSpPr>
          <p:cNvPr id="3" name="Content Placeholder 2"/>
          <p:cNvSpPr>
            <a:spLocks noGrp="1"/>
          </p:cNvSpPr>
          <p:nvPr>
            <p:ph sz="quarter" idx="13"/>
          </p:nvPr>
        </p:nvSpPr>
        <p:spPr>
          <a:xfrm>
            <a:off x="152400" y="1706880"/>
            <a:ext cx="8763000" cy="4236720"/>
          </a:xfrm>
        </p:spPr>
        <p:txBody>
          <a:bodyPr>
            <a:normAutofit/>
          </a:bodyPr>
          <a:lstStyle/>
          <a:p>
            <a:pPr algn="just"/>
            <a:r>
              <a:rPr lang="en-US" b="1" dirty="0"/>
              <a:t>Without castration</a:t>
            </a:r>
            <a:r>
              <a:rPr lang="en-US" dirty="0"/>
              <a:t> –for highly expensive animals. Surgery –must be done under general </a:t>
            </a:r>
            <a:r>
              <a:rPr lang="en-US" dirty="0" smtClean="0"/>
              <a:t>anesthesia.</a:t>
            </a:r>
          </a:p>
          <a:p>
            <a:pPr algn="just"/>
            <a:r>
              <a:rPr lang="en-US" dirty="0" smtClean="0"/>
              <a:t>Make </a:t>
            </a:r>
            <a:r>
              <a:rPr lang="en-US" dirty="0"/>
              <a:t>incision over the inguinal canal , free the </a:t>
            </a:r>
            <a:r>
              <a:rPr lang="en-US" dirty="0" err="1"/>
              <a:t>herinal</a:t>
            </a:r>
            <a:r>
              <a:rPr lang="en-US" dirty="0"/>
              <a:t> sac, reduce the content –into the abdominal cavity ,  then close the internal inguinal </a:t>
            </a:r>
            <a:r>
              <a:rPr lang="en-US" dirty="0" smtClean="0"/>
              <a:t>ring.</a:t>
            </a:r>
          </a:p>
          <a:p>
            <a:pPr algn="just"/>
            <a:r>
              <a:rPr lang="en-US" dirty="0" smtClean="0"/>
              <a:t>Put </a:t>
            </a:r>
            <a:r>
              <a:rPr lang="en-US" dirty="0"/>
              <a:t>purse string suture as far high as </a:t>
            </a:r>
            <a:r>
              <a:rPr lang="en-US" dirty="0" smtClean="0"/>
              <a:t>possible </a:t>
            </a:r>
            <a:r>
              <a:rPr lang="en-US" dirty="0"/>
              <a:t>around the tunica </a:t>
            </a:r>
            <a:r>
              <a:rPr lang="en-US" dirty="0" err="1"/>
              <a:t>vaginalis</a:t>
            </a:r>
            <a:r>
              <a:rPr lang="en-US" dirty="0"/>
              <a:t> leaving room for the passage of the spermatic cord (not compromising the spermatic cord). </a:t>
            </a:r>
            <a:endParaRPr lang="en-US" dirty="0" smtClean="0"/>
          </a:p>
          <a:p>
            <a:pPr algn="just"/>
            <a:r>
              <a:rPr lang="en-US" dirty="0" smtClean="0"/>
              <a:t>Close </a:t>
            </a:r>
            <a:r>
              <a:rPr lang="en-US" dirty="0"/>
              <a:t>the skin as usual.  prevent the animal from serves </a:t>
            </a:r>
            <a:r>
              <a:rPr lang="en-US" dirty="0" smtClean="0"/>
              <a:t>6-8 </a:t>
            </a:r>
            <a:r>
              <a:rPr lang="en-US" dirty="0"/>
              <a:t>months.</a:t>
            </a:r>
          </a:p>
          <a:p>
            <a:pPr algn="just"/>
            <a:endParaRPr lang="en-US" dirty="0"/>
          </a:p>
        </p:txBody>
      </p:sp>
      <p:sp>
        <p:nvSpPr>
          <p:cNvPr id="4" name="Action Button: Movie 3">
            <a:hlinkClick r:id="rId2" action="ppaction://program" highlightClick="1"/>
          </p:cNvPr>
          <p:cNvSpPr/>
          <p:nvPr/>
        </p:nvSpPr>
        <p:spPr>
          <a:xfrm>
            <a:off x="3048000" y="5867400"/>
            <a:ext cx="1143000" cy="3810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27677910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ppt_x"/>
                                          </p:val>
                                        </p:tav>
                                        <p:tav tm="100000">
                                          <p:val>
                                            <p:strVal val="#ppt_x"/>
                                          </p:val>
                                        </p:tav>
                                      </p:tavLst>
                                    </p:anim>
                                    <p:anim calcmode="lin" valueType="num">
                                      <p:cBhvr additive="base">
                                        <p:cTn id="4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6200" y="731520"/>
            <a:ext cx="8839200" cy="2240280"/>
          </a:xfrm>
        </p:spPr>
        <p:txBody>
          <a:bodyPr/>
          <a:lstStyle/>
          <a:p>
            <a:pPr algn="just"/>
            <a:r>
              <a:rPr lang="en-US" b="1" dirty="0"/>
              <a:t>With castration</a:t>
            </a:r>
            <a:r>
              <a:rPr lang="en-US" dirty="0"/>
              <a:t> –After reduce the </a:t>
            </a:r>
            <a:r>
              <a:rPr lang="en-US" dirty="0" err="1"/>
              <a:t>hernial</a:t>
            </a:r>
            <a:r>
              <a:rPr lang="en-US" dirty="0"/>
              <a:t> content to the abdominal cavity, double ligate the spermatic cord, sever the cord between </a:t>
            </a:r>
            <a:r>
              <a:rPr lang="en-US"/>
              <a:t>the </a:t>
            </a:r>
            <a:r>
              <a:rPr lang="en-US" smtClean="0"/>
              <a:t>ligatures, </a:t>
            </a:r>
            <a:r>
              <a:rPr lang="en-US" dirty="0"/>
              <a:t>remove the testes, then reduce the stump of the cord to the abdominal cavity, and suture the inguinal </a:t>
            </a:r>
            <a:r>
              <a:rPr lang="en-US" dirty="0" smtClean="0"/>
              <a:t>canal. </a:t>
            </a:r>
            <a:endParaRPr lang="en-US" dirty="0"/>
          </a:p>
        </p:txBody>
      </p:sp>
    </p:spTree>
    <p:extLst>
      <p:ext uri="{BB962C8B-B14F-4D97-AF65-F5344CB8AC3E}">
        <p14:creationId xmlns:p14="http://schemas.microsoft.com/office/powerpoint/2010/main" val="115435433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6512511" cy="1143000"/>
          </a:xfrm>
        </p:spPr>
        <p:txBody>
          <a:bodyPr/>
          <a:lstStyle/>
          <a:p>
            <a:pPr marL="0" indent="0" algn="ctr">
              <a:buNone/>
            </a:pPr>
            <a:r>
              <a:rPr lang="en-US" b="1" u="sng" dirty="0"/>
              <a:t>3-Scrotal hernia:</a:t>
            </a:r>
            <a:endParaRPr lang="en-US" dirty="0"/>
          </a:p>
        </p:txBody>
      </p:sp>
      <p:sp>
        <p:nvSpPr>
          <p:cNvPr id="3" name="Content Placeholder 2"/>
          <p:cNvSpPr>
            <a:spLocks noGrp="1"/>
          </p:cNvSpPr>
          <p:nvPr>
            <p:ph sz="quarter" idx="13"/>
          </p:nvPr>
        </p:nvSpPr>
        <p:spPr>
          <a:xfrm>
            <a:off x="228600" y="1325880"/>
            <a:ext cx="8763000" cy="3474720"/>
          </a:xfrm>
        </p:spPr>
        <p:txBody>
          <a:bodyPr/>
          <a:lstStyle/>
          <a:p>
            <a:pPr algn="just"/>
            <a:r>
              <a:rPr lang="en-US" dirty="0" smtClean="0"/>
              <a:t>More </a:t>
            </a:r>
            <a:r>
              <a:rPr lang="en-US" dirty="0"/>
              <a:t>common in rams and bulls but its rare in dogs , characterized by unilateral enlargement of the scrotum, the contained may reduced through the inguinal canal when </a:t>
            </a:r>
            <a:r>
              <a:rPr lang="en-US" dirty="0" smtClean="0"/>
              <a:t>put </a:t>
            </a:r>
            <a:r>
              <a:rPr lang="en-US" dirty="0"/>
              <a:t>the animal on dorsal </a:t>
            </a:r>
            <a:r>
              <a:rPr lang="en-US" dirty="0" err="1"/>
              <a:t>recumbency</a:t>
            </a:r>
            <a:r>
              <a:rPr lang="en-US" dirty="0"/>
              <a:t> and with elevation of the hind limb</a:t>
            </a:r>
            <a:r>
              <a:rPr lang="en-US" dirty="0" smtClean="0"/>
              <a:t>.</a:t>
            </a:r>
          </a:p>
          <a:p>
            <a:pPr algn="just"/>
            <a:r>
              <a:rPr lang="en-US" dirty="0" smtClean="0"/>
              <a:t>The causes may be either congenital </a:t>
            </a:r>
            <a:r>
              <a:rPr lang="en-US" dirty="0"/>
              <a:t>or </a:t>
            </a:r>
            <a:r>
              <a:rPr lang="en-US" dirty="0" smtClean="0"/>
              <a:t>acquired.</a:t>
            </a:r>
          </a:p>
          <a:p>
            <a:pPr algn="just"/>
            <a:r>
              <a:rPr lang="en-US" dirty="0" smtClean="0"/>
              <a:t>Treatment can be done with castration </a:t>
            </a:r>
            <a:r>
              <a:rPr lang="en-US" dirty="0"/>
              <a:t>or without castration.</a:t>
            </a:r>
            <a:r>
              <a:rPr lang="en-US" dirty="0" smtClean="0"/>
              <a:t> </a:t>
            </a:r>
            <a:endParaRPr lang="en-US" dirty="0"/>
          </a:p>
          <a:p>
            <a:pPr algn="just"/>
            <a:endParaRPr lang="en-US" dirty="0"/>
          </a:p>
        </p:txBody>
      </p:sp>
    </p:spTree>
    <p:extLst>
      <p:ext uri="{BB962C8B-B14F-4D97-AF65-F5344CB8AC3E}">
        <p14:creationId xmlns:p14="http://schemas.microsoft.com/office/powerpoint/2010/main" val="29902215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6512511" cy="1143000"/>
          </a:xfrm>
        </p:spPr>
        <p:txBody>
          <a:bodyPr/>
          <a:lstStyle/>
          <a:p>
            <a:pPr marL="0" indent="0" algn="ctr">
              <a:buNone/>
            </a:pPr>
            <a:r>
              <a:rPr lang="en-US" b="1" u="sng" dirty="0"/>
              <a:t>4-Ventral hernia </a:t>
            </a:r>
            <a:endParaRPr lang="en-US" dirty="0"/>
          </a:p>
        </p:txBody>
      </p:sp>
      <p:sp>
        <p:nvSpPr>
          <p:cNvPr id="3" name="Content Placeholder 2"/>
          <p:cNvSpPr>
            <a:spLocks noGrp="1"/>
          </p:cNvSpPr>
          <p:nvPr>
            <p:ph sz="quarter" idx="13"/>
          </p:nvPr>
        </p:nvSpPr>
        <p:spPr>
          <a:xfrm>
            <a:off x="304800" y="960120"/>
            <a:ext cx="8610600" cy="5745480"/>
          </a:xfrm>
        </p:spPr>
        <p:txBody>
          <a:bodyPr>
            <a:normAutofit/>
          </a:bodyPr>
          <a:lstStyle/>
          <a:p>
            <a:pPr algn="just"/>
            <a:r>
              <a:rPr lang="en-US" dirty="0"/>
              <a:t>When there is prolapsed of abdominal content through the abdominal wall , at any point </a:t>
            </a:r>
            <a:r>
              <a:rPr lang="en-US" dirty="0" smtClean="0"/>
              <a:t>other than </a:t>
            </a:r>
            <a:r>
              <a:rPr lang="en-US" dirty="0"/>
              <a:t>the umbilical or inguinal </a:t>
            </a:r>
            <a:r>
              <a:rPr lang="en-US" dirty="0" smtClean="0"/>
              <a:t>ring. This </a:t>
            </a:r>
            <a:r>
              <a:rPr lang="en-US" dirty="0"/>
              <a:t>hernia is usually acquired after trauma (kicking ) or struck by a car , horn trauma or any contact with blunt object. Its has been described as </a:t>
            </a:r>
            <a:r>
              <a:rPr lang="en-US" b="1" dirty="0"/>
              <a:t>false </a:t>
            </a:r>
            <a:r>
              <a:rPr lang="en-US" b="1" dirty="0" smtClean="0"/>
              <a:t>hernia </a:t>
            </a:r>
            <a:r>
              <a:rPr lang="en-US" dirty="0" smtClean="0"/>
              <a:t>the </a:t>
            </a:r>
            <a:r>
              <a:rPr lang="en-US" dirty="0"/>
              <a:t>occurrence in small animals ( dogs and cats ) in the flank region , near the </a:t>
            </a:r>
            <a:r>
              <a:rPr lang="en-US" dirty="0" smtClean="0"/>
              <a:t>pelvis. </a:t>
            </a:r>
          </a:p>
          <a:p>
            <a:pPr marL="45720" indent="0" algn="just">
              <a:buNone/>
            </a:pPr>
            <a:endParaRPr lang="en-US" dirty="0" smtClean="0"/>
          </a:p>
          <a:p>
            <a:pPr marL="45720" indent="0" algn="just">
              <a:buNone/>
            </a:pPr>
            <a:endParaRPr lang="en-US" dirty="0"/>
          </a:p>
          <a:p>
            <a:pPr marL="45720" indent="0" algn="just">
              <a:buNone/>
            </a:pPr>
            <a:endParaRPr lang="en-US" dirty="0" smtClean="0"/>
          </a:p>
          <a:p>
            <a:pPr marL="45720" indent="0" algn="just">
              <a:buNone/>
            </a:pPr>
            <a:endParaRPr lang="en-US" dirty="0"/>
          </a:p>
          <a:p>
            <a:pPr algn="just"/>
            <a:r>
              <a:rPr lang="en-US" dirty="0" smtClean="0"/>
              <a:t>In </a:t>
            </a:r>
            <a:r>
              <a:rPr lang="en-US" dirty="0"/>
              <a:t>the large animal </a:t>
            </a:r>
            <a:r>
              <a:rPr lang="en-US" dirty="0" smtClean="0"/>
              <a:t>the </a:t>
            </a:r>
            <a:r>
              <a:rPr lang="en-US" dirty="0"/>
              <a:t>common </a:t>
            </a:r>
            <a:r>
              <a:rPr lang="en-US" dirty="0" smtClean="0"/>
              <a:t>sites </a:t>
            </a:r>
            <a:r>
              <a:rPr lang="en-US" dirty="0"/>
              <a:t>are high or low in the flank , along the costal arch, or between the last few ribs. They may be also occur on the midline and the area of </a:t>
            </a:r>
            <a:r>
              <a:rPr lang="en-US" dirty="0" err="1"/>
              <a:t>prepubic</a:t>
            </a:r>
            <a:r>
              <a:rPr lang="en-US" dirty="0"/>
              <a:t> tendon .</a:t>
            </a:r>
          </a:p>
          <a:p>
            <a:pPr algn="just"/>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038475"/>
            <a:ext cx="3300725" cy="21431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234871"/>
            <a:ext cx="2719641" cy="194672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79350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fade">
                                      <p:cBhvr>
                                        <p:cTn id="17" dur="500"/>
                                        <p:tgtEl>
                                          <p:spTgt spid="92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219"/>
                                        </p:tgtEl>
                                        <p:attrNameLst>
                                          <p:attrName>style.visibility</p:attrName>
                                        </p:attrNameLst>
                                      </p:cBhvr>
                                      <p:to>
                                        <p:strVal val="visible"/>
                                      </p:to>
                                    </p:set>
                                    <p:animEffect transition="in" filter="barn(inVertical)">
                                      <p:cBhvr>
                                        <p:cTn id="22" dur="500"/>
                                        <p:tgtEl>
                                          <p:spTgt spid="92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6512511" cy="1143000"/>
          </a:xfrm>
        </p:spPr>
        <p:txBody>
          <a:bodyPr/>
          <a:lstStyle/>
          <a:p>
            <a:pPr marL="0" indent="0" algn="ctr">
              <a:buNone/>
            </a:pPr>
            <a:r>
              <a:rPr lang="en-US" sz="4400" b="1" dirty="0" smtClean="0"/>
              <a:t>2- Acquired </a:t>
            </a:r>
            <a:r>
              <a:rPr lang="en-US" sz="4400" b="1" dirty="0"/>
              <a:t>lesions</a:t>
            </a:r>
            <a:endParaRPr lang="en-US" sz="4400" dirty="0"/>
          </a:p>
        </p:txBody>
      </p:sp>
      <p:sp>
        <p:nvSpPr>
          <p:cNvPr id="3" name="Content Placeholder 2"/>
          <p:cNvSpPr>
            <a:spLocks noGrp="1"/>
          </p:cNvSpPr>
          <p:nvPr>
            <p:ph sz="quarter" idx="13"/>
          </p:nvPr>
        </p:nvSpPr>
        <p:spPr>
          <a:xfrm>
            <a:off x="381000" y="1371600"/>
            <a:ext cx="8382000" cy="5029200"/>
          </a:xfrm>
        </p:spPr>
        <p:txBody>
          <a:bodyPr>
            <a:normAutofit/>
          </a:bodyPr>
          <a:lstStyle/>
          <a:p>
            <a:pPr algn="just">
              <a:buFont typeface="Wingdings" pitchFamily="2" charset="2"/>
              <a:buChar char="v"/>
            </a:pPr>
            <a:r>
              <a:rPr lang="en-US" sz="2400" b="1" dirty="0"/>
              <a:t>1-Acute abdomen ( colic )</a:t>
            </a:r>
            <a:r>
              <a:rPr lang="en-US" sz="2400" dirty="0"/>
              <a:t> : </a:t>
            </a:r>
            <a:r>
              <a:rPr lang="en-US" sz="2400" dirty="0" smtClean="0"/>
              <a:t>refers </a:t>
            </a:r>
            <a:r>
              <a:rPr lang="en-US" sz="2400" dirty="0"/>
              <a:t>to the sudden onset abdominal </a:t>
            </a:r>
            <a:r>
              <a:rPr lang="en-US" sz="2400" dirty="0" smtClean="0"/>
              <a:t>pain: </a:t>
            </a:r>
          </a:p>
          <a:p>
            <a:pPr algn="just">
              <a:buFont typeface="Wingdings" pitchFamily="2" charset="2"/>
              <a:buChar char="v"/>
            </a:pPr>
            <a:r>
              <a:rPr lang="en-US" sz="2400" b="1" dirty="0" smtClean="0"/>
              <a:t>True</a:t>
            </a:r>
            <a:r>
              <a:rPr lang="en-US" sz="2400" dirty="0" smtClean="0"/>
              <a:t> </a:t>
            </a:r>
            <a:r>
              <a:rPr lang="en-US" sz="2400" dirty="0"/>
              <a:t>–when the pain arises from the </a:t>
            </a:r>
            <a:r>
              <a:rPr lang="en-US" sz="2400" dirty="0" smtClean="0"/>
              <a:t>GIT.</a:t>
            </a:r>
          </a:p>
          <a:p>
            <a:pPr algn="just">
              <a:buFont typeface="Wingdings" pitchFamily="2" charset="2"/>
              <a:buChar char="v"/>
            </a:pPr>
            <a:r>
              <a:rPr lang="en-US" sz="2400" b="1" dirty="0" smtClean="0"/>
              <a:t>False</a:t>
            </a:r>
            <a:r>
              <a:rPr lang="en-US" sz="2400" dirty="0" smtClean="0"/>
              <a:t> </a:t>
            </a:r>
            <a:r>
              <a:rPr lang="en-US" sz="2400" dirty="0"/>
              <a:t>when the pain arises from other system in the abdominal </a:t>
            </a:r>
            <a:r>
              <a:rPr lang="en-US" sz="2400" dirty="0" smtClean="0"/>
              <a:t>cavity. </a:t>
            </a:r>
          </a:p>
          <a:p>
            <a:pPr algn="just">
              <a:buFont typeface="Wingdings" pitchFamily="2" charset="2"/>
              <a:buChar char="v"/>
            </a:pPr>
            <a:r>
              <a:rPr lang="en-US" sz="2400" b="1" dirty="0" smtClean="0"/>
              <a:t>Causes</a:t>
            </a:r>
            <a:r>
              <a:rPr lang="en-US" sz="2400" dirty="0" smtClean="0"/>
              <a:t> </a:t>
            </a:r>
            <a:r>
              <a:rPr lang="en-US" sz="2400" dirty="0"/>
              <a:t>are usually an acute generalized disease gastrointestinal obstruction, neoplasia, or a disorder of the urogenital </a:t>
            </a:r>
            <a:r>
              <a:rPr lang="en-US" sz="2400" dirty="0" smtClean="0"/>
              <a:t>tract.</a:t>
            </a:r>
            <a:endParaRPr lang="en-US" sz="2400" dirty="0"/>
          </a:p>
          <a:p>
            <a:pPr algn="just">
              <a:buFont typeface="Wingdings" pitchFamily="2" charset="2"/>
              <a:buChar char="v"/>
            </a:pPr>
            <a:r>
              <a:rPr lang="en-US" sz="2400" dirty="0"/>
              <a:t>Acute abdominal pain should be considered </a:t>
            </a:r>
            <a:r>
              <a:rPr lang="en-US" sz="2400" dirty="0" smtClean="0"/>
              <a:t>as </a:t>
            </a:r>
            <a:r>
              <a:rPr lang="en-US" sz="2400" dirty="0"/>
              <a:t>a disease </a:t>
            </a:r>
            <a:r>
              <a:rPr lang="en-US" sz="2400" dirty="0" smtClean="0"/>
              <a:t>that </a:t>
            </a:r>
            <a:r>
              <a:rPr lang="en-US" sz="2400" dirty="0"/>
              <a:t>need surgical correction , until proved the reverse</a:t>
            </a:r>
            <a:r>
              <a:rPr lang="en-US" sz="2400" dirty="0" smtClean="0"/>
              <a:t>? </a:t>
            </a:r>
            <a:r>
              <a:rPr lang="en-US" sz="2400" dirty="0"/>
              <a:t>If the pain lasts more than 6hrs it is usually has </a:t>
            </a:r>
            <a:r>
              <a:rPr lang="en-US" sz="2400" dirty="0" smtClean="0"/>
              <a:t>surgical significance.</a:t>
            </a:r>
          </a:p>
          <a:p>
            <a:pPr algn="just"/>
            <a:endParaRPr lang="en-US" sz="2400" dirty="0"/>
          </a:p>
        </p:txBody>
      </p:sp>
    </p:spTree>
    <p:extLst>
      <p:ext uri="{BB962C8B-B14F-4D97-AF65-F5344CB8AC3E}">
        <p14:creationId xmlns:p14="http://schemas.microsoft.com/office/powerpoint/2010/main" val="81704876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152400"/>
            <a:ext cx="8686800" cy="6172200"/>
          </a:xfrm>
        </p:spPr>
        <p:txBody>
          <a:bodyPr>
            <a:normAutofit/>
          </a:bodyPr>
          <a:lstStyle/>
          <a:p>
            <a:pPr algn="just"/>
            <a:endParaRPr lang="en-US" dirty="0" smtClean="0"/>
          </a:p>
          <a:p>
            <a:pPr algn="just"/>
            <a:endParaRPr lang="en-US" dirty="0"/>
          </a:p>
          <a:p>
            <a:pPr algn="just"/>
            <a:endParaRPr lang="en-US" dirty="0" smtClean="0"/>
          </a:p>
          <a:p>
            <a:pPr algn="just"/>
            <a:endParaRPr lang="en-US" dirty="0" smtClean="0"/>
          </a:p>
          <a:p>
            <a:pPr algn="just"/>
            <a:endParaRPr lang="en-US" dirty="0"/>
          </a:p>
          <a:p>
            <a:pPr marL="45720" indent="0" algn="just">
              <a:buNone/>
            </a:pPr>
            <a:endParaRPr lang="en-US" dirty="0"/>
          </a:p>
          <a:p>
            <a:pPr algn="just"/>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6145" y="685800"/>
            <a:ext cx="676625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30572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512511" cy="1143000"/>
          </a:xfrm>
        </p:spPr>
        <p:txBody>
          <a:bodyPr/>
          <a:lstStyle/>
          <a:p>
            <a:pPr marL="0" indent="0" algn="ctr">
              <a:buNone/>
            </a:pPr>
            <a:r>
              <a:rPr lang="en-US" b="1" u="sng" dirty="0"/>
              <a:t>Clinical sings</a:t>
            </a:r>
            <a:r>
              <a:rPr lang="en-US" dirty="0"/>
              <a:t> </a:t>
            </a:r>
          </a:p>
        </p:txBody>
      </p:sp>
      <p:sp>
        <p:nvSpPr>
          <p:cNvPr id="3" name="Content Placeholder 2"/>
          <p:cNvSpPr>
            <a:spLocks noGrp="1"/>
          </p:cNvSpPr>
          <p:nvPr>
            <p:ph sz="quarter" idx="13"/>
          </p:nvPr>
        </p:nvSpPr>
        <p:spPr>
          <a:xfrm>
            <a:off x="228600" y="1143000"/>
            <a:ext cx="8686800" cy="5181600"/>
          </a:xfrm>
        </p:spPr>
        <p:txBody>
          <a:bodyPr>
            <a:normAutofit/>
          </a:bodyPr>
          <a:lstStyle/>
          <a:p>
            <a:pPr algn="just"/>
            <a:r>
              <a:rPr lang="en-US" dirty="0"/>
              <a:t>Swelling in the abdominal area and the consistency of the swelling and develop </a:t>
            </a:r>
            <a:r>
              <a:rPr lang="en-US" dirty="0" smtClean="0"/>
              <a:t>depended </a:t>
            </a:r>
            <a:r>
              <a:rPr lang="en-US" dirty="0"/>
              <a:t>on the content and presence or absence of infection , </a:t>
            </a:r>
            <a:r>
              <a:rPr lang="en-US" b="1" dirty="0"/>
              <a:t>the size of the swelling may increase following sudden movement or during </a:t>
            </a:r>
            <a:r>
              <a:rPr lang="en-US" b="1" dirty="0" smtClean="0"/>
              <a:t>coughing</a:t>
            </a:r>
            <a:r>
              <a:rPr lang="en-US" dirty="0" smtClean="0"/>
              <a:t>.</a:t>
            </a:r>
          </a:p>
          <a:p>
            <a:pPr algn="just"/>
            <a:endParaRPr lang="en-US" dirty="0"/>
          </a:p>
          <a:p>
            <a:pPr algn="just"/>
            <a:r>
              <a:rPr lang="en-US" dirty="0"/>
              <a:t>There is may be a signs </a:t>
            </a:r>
            <a:r>
              <a:rPr lang="en-US" dirty="0" smtClean="0"/>
              <a:t>such </a:t>
            </a:r>
            <a:r>
              <a:rPr lang="en-US" dirty="0"/>
              <a:t>as shock , internal hemorrhage </a:t>
            </a:r>
            <a:r>
              <a:rPr lang="en-US" dirty="0" smtClean="0"/>
              <a:t> etc.</a:t>
            </a:r>
          </a:p>
          <a:p>
            <a:pPr algn="just"/>
            <a:endParaRPr lang="en-US" dirty="0"/>
          </a:p>
          <a:p>
            <a:pPr algn="just"/>
            <a:r>
              <a:rPr lang="en-US" dirty="0"/>
              <a:t>Diagnosis : by palpation to found the </a:t>
            </a:r>
            <a:r>
              <a:rPr lang="en-US" dirty="0" err="1"/>
              <a:t>hernial</a:t>
            </a:r>
            <a:r>
              <a:rPr lang="en-US" dirty="0"/>
              <a:t> ring if the swelling is reducible –the content is </a:t>
            </a:r>
            <a:r>
              <a:rPr lang="en-US" dirty="0" smtClean="0"/>
              <a:t>reduced and </a:t>
            </a:r>
            <a:r>
              <a:rPr lang="en-US" dirty="0"/>
              <a:t>the ring can be felt</a:t>
            </a:r>
            <a:r>
              <a:rPr lang="en-US" dirty="0" smtClean="0"/>
              <a:t>.</a:t>
            </a:r>
          </a:p>
          <a:p>
            <a:pPr algn="just"/>
            <a:endParaRPr lang="en-US" dirty="0"/>
          </a:p>
          <a:p>
            <a:pPr algn="just"/>
            <a:r>
              <a:rPr lang="en-US" dirty="0"/>
              <a:t>If its irreducible , due to adhesion or incarceration. It should be differentiated from abscess, </a:t>
            </a:r>
            <a:r>
              <a:rPr lang="en-US" dirty="0" err="1"/>
              <a:t>heamatoma</a:t>
            </a:r>
            <a:r>
              <a:rPr lang="en-US" dirty="0"/>
              <a:t> , cyst or </a:t>
            </a:r>
            <a:r>
              <a:rPr lang="en-US" dirty="0" smtClean="0"/>
              <a:t>neoplasm.</a:t>
            </a:r>
            <a:endParaRPr lang="en-US" dirty="0"/>
          </a:p>
          <a:p>
            <a:pPr algn="just"/>
            <a:endParaRPr lang="en-US" dirty="0"/>
          </a:p>
        </p:txBody>
      </p:sp>
    </p:spTree>
    <p:extLst>
      <p:ext uri="{BB962C8B-B14F-4D97-AF65-F5344CB8AC3E}">
        <p14:creationId xmlns:p14="http://schemas.microsoft.com/office/powerpoint/2010/main" val="250562780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512511" cy="1143000"/>
          </a:xfrm>
        </p:spPr>
        <p:txBody>
          <a:bodyPr/>
          <a:lstStyle/>
          <a:p>
            <a:pPr marL="0" indent="0" algn="ctr">
              <a:buNone/>
            </a:pPr>
            <a:r>
              <a:rPr lang="en-US" b="1" dirty="0"/>
              <a:t>Treatment</a:t>
            </a:r>
            <a:r>
              <a:rPr lang="en-US" dirty="0"/>
              <a:t> </a:t>
            </a:r>
          </a:p>
        </p:txBody>
      </p:sp>
      <p:sp>
        <p:nvSpPr>
          <p:cNvPr id="3" name="Content Placeholder 2"/>
          <p:cNvSpPr>
            <a:spLocks noGrp="1"/>
          </p:cNvSpPr>
          <p:nvPr>
            <p:ph sz="quarter" idx="13"/>
          </p:nvPr>
        </p:nvSpPr>
        <p:spPr>
          <a:xfrm>
            <a:off x="152400" y="1249680"/>
            <a:ext cx="8763000" cy="3474720"/>
          </a:xfrm>
        </p:spPr>
        <p:txBody>
          <a:bodyPr/>
          <a:lstStyle/>
          <a:p>
            <a:pPr algn="just"/>
            <a:r>
              <a:rPr lang="en-US" dirty="0"/>
              <a:t>Treat the shock or internal hemorrhage firstly ,</a:t>
            </a:r>
            <a:r>
              <a:rPr lang="en-US" dirty="0" smtClean="0"/>
              <a:t> </a:t>
            </a:r>
            <a:r>
              <a:rPr lang="en-US" dirty="0"/>
              <a:t>if present </a:t>
            </a:r>
            <a:r>
              <a:rPr lang="en-US" dirty="0" smtClean="0"/>
              <a:t>; </a:t>
            </a:r>
            <a:r>
              <a:rPr lang="en-US" dirty="0"/>
              <a:t>repair the hernia by open method by general or local anesthesia , make incision free the content, reduced , then suture the muscle( vest over pant) a modified </a:t>
            </a:r>
            <a:r>
              <a:rPr lang="en-US" dirty="0" smtClean="0"/>
              <a:t>mayo </a:t>
            </a:r>
            <a:r>
              <a:rPr lang="en-US" dirty="0"/>
              <a:t>closure , obliterate dead space then close the skin by ( routine skin closure ).</a:t>
            </a:r>
          </a:p>
        </p:txBody>
      </p:sp>
    </p:spTree>
    <p:extLst>
      <p:ext uri="{BB962C8B-B14F-4D97-AF65-F5344CB8AC3E}">
        <p14:creationId xmlns:p14="http://schemas.microsoft.com/office/powerpoint/2010/main" val="38013462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512511" cy="1143000"/>
          </a:xfrm>
        </p:spPr>
        <p:txBody>
          <a:bodyPr/>
          <a:lstStyle/>
          <a:p>
            <a:pPr marL="0" indent="0" algn="ctr">
              <a:buNone/>
            </a:pPr>
            <a:r>
              <a:rPr lang="en-US" b="1" u="sng" dirty="0"/>
              <a:t>5-Femoral hernia </a:t>
            </a:r>
            <a:endParaRPr lang="en-US" dirty="0"/>
          </a:p>
        </p:txBody>
      </p:sp>
      <p:sp>
        <p:nvSpPr>
          <p:cNvPr id="3" name="Content Placeholder 2"/>
          <p:cNvSpPr>
            <a:spLocks noGrp="1"/>
          </p:cNvSpPr>
          <p:nvPr>
            <p:ph sz="quarter" idx="13"/>
          </p:nvPr>
        </p:nvSpPr>
        <p:spPr>
          <a:xfrm>
            <a:off x="304800" y="1325880"/>
            <a:ext cx="8534400" cy="3474720"/>
          </a:xfrm>
        </p:spPr>
        <p:txBody>
          <a:bodyPr/>
          <a:lstStyle/>
          <a:p>
            <a:pPr algn="just"/>
            <a:r>
              <a:rPr lang="en-US" dirty="0"/>
              <a:t>Its rare , but has been reported in small animals , it should be differentiated from inguinal hernia. It characterized by present of the swelling on the medial aspect of the thigh ( herniation of the abdominal content in the femoral canal ).</a:t>
            </a:r>
          </a:p>
          <a:p>
            <a:pPr algn="just"/>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895600"/>
            <a:ext cx="46736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341514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66"/>
                                        </p:tgtEl>
                                        <p:attrNameLst>
                                          <p:attrName>style.visibility</p:attrName>
                                        </p:attrNameLst>
                                      </p:cBhvr>
                                      <p:to>
                                        <p:strVal val="visible"/>
                                      </p:to>
                                    </p:set>
                                    <p:animEffect transition="in" filter="fade">
                                      <p:cBhvr>
                                        <p:cTn id="1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6512511" cy="1143000"/>
          </a:xfrm>
        </p:spPr>
        <p:txBody>
          <a:bodyPr/>
          <a:lstStyle/>
          <a:p>
            <a:pPr marL="0" indent="0" algn="ctr">
              <a:buNone/>
            </a:pPr>
            <a:r>
              <a:rPr lang="en-US" b="1" dirty="0"/>
              <a:t>Diagnosis</a:t>
            </a:r>
            <a:endParaRPr lang="en-US" dirty="0"/>
          </a:p>
        </p:txBody>
      </p:sp>
      <p:sp>
        <p:nvSpPr>
          <p:cNvPr id="3" name="Content Placeholder 2"/>
          <p:cNvSpPr>
            <a:spLocks noGrp="1"/>
          </p:cNvSpPr>
          <p:nvPr>
            <p:ph sz="quarter" idx="13"/>
          </p:nvPr>
        </p:nvSpPr>
        <p:spPr>
          <a:xfrm>
            <a:off x="304800" y="1325880"/>
            <a:ext cx="8610600" cy="3474720"/>
          </a:xfrm>
        </p:spPr>
        <p:txBody>
          <a:bodyPr/>
          <a:lstStyle/>
          <a:p>
            <a:pPr algn="just"/>
            <a:r>
              <a:rPr lang="en-US" dirty="0" smtClean="0"/>
              <a:t>Made </a:t>
            </a:r>
            <a:r>
              <a:rPr lang="en-US" dirty="0"/>
              <a:t>by the present of an enlargement in the femoral canal on the medial side of the thigh .</a:t>
            </a:r>
          </a:p>
          <a:p>
            <a:pPr algn="just"/>
            <a:r>
              <a:rPr lang="en-US" b="1" dirty="0"/>
              <a:t>Treatment</a:t>
            </a:r>
            <a:r>
              <a:rPr lang="en-US" dirty="0"/>
              <a:t> : as in inguinal hernia </a:t>
            </a:r>
          </a:p>
        </p:txBody>
      </p:sp>
    </p:spTree>
    <p:extLst>
      <p:ext uri="{BB962C8B-B14F-4D97-AF65-F5344CB8AC3E}">
        <p14:creationId xmlns:p14="http://schemas.microsoft.com/office/powerpoint/2010/main" val="28544101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6512511" cy="1143000"/>
          </a:xfrm>
        </p:spPr>
        <p:txBody>
          <a:bodyPr/>
          <a:lstStyle/>
          <a:p>
            <a:pPr marL="0" indent="0" algn="ctr">
              <a:buNone/>
            </a:pPr>
            <a:r>
              <a:rPr lang="en-US" b="1" u="sng" dirty="0"/>
              <a:t>6-Perineal </a:t>
            </a:r>
            <a:r>
              <a:rPr lang="en-US" b="1" u="sng" dirty="0" smtClean="0"/>
              <a:t>hernia</a:t>
            </a:r>
            <a:endParaRPr lang="en-US" dirty="0"/>
          </a:p>
        </p:txBody>
      </p:sp>
      <p:sp>
        <p:nvSpPr>
          <p:cNvPr id="3" name="Content Placeholder 2"/>
          <p:cNvSpPr>
            <a:spLocks noGrp="1"/>
          </p:cNvSpPr>
          <p:nvPr>
            <p:ph sz="quarter" idx="13"/>
          </p:nvPr>
        </p:nvSpPr>
        <p:spPr>
          <a:xfrm>
            <a:off x="152400" y="1371600"/>
            <a:ext cx="8763000" cy="4876800"/>
          </a:xfrm>
        </p:spPr>
        <p:txBody>
          <a:bodyPr>
            <a:normAutofit/>
          </a:bodyPr>
          <a:lstStyle/>
          <a:p>
            <a:pPr algn="just"/>
            <a:r>
              <a:rPr lang="en-US" dirty="0"/>
              <a:t>Its common in small animal, rather than large animals , </a:t>
            </a:r>
            <a:r>
              <a:rPr lang="en-US" dirty="0" smtClean="0"/>
              <a:t>it differs  from </a:t>
            </a:r>
            <a:r>
              <a:rPr lang="en-US" dirty="0"/>
              <a:t>other hernia </a:t>
            </a:r>
            <a:r>
              <a:rPr lang="en-US" dirty="0" smtClean="0"/>
              <a:t>is </a:t>
            </a:r>
            <a:r>
              <a:rPr lang="en-US" dirty="0"/>
              <a:t>that the abdomen organs, usually are not covered with a peritoneal sac but if the peritoneum is present its degenerated</a:t>
            </a:r>
            <a:r>
              <a:rPr lang="en-US"/>
              <a:t>. </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0" y="2925889"/>
            <a:ext cx="3771900" cy="3627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804765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2290"/>
                                        </p:tgtEl>
                                        <p:attrNameLst>
                                          <p:attrName>style.visibility</p:attrName>
                                        </p:attrNameLst>
                                      </p:cBhvr>
                                      <p:to>
                                        <p:strVal val="visible"/>
                                      </p:to>
                                    </p:set>
                                    <p:animEffect transition="in" filter="fade">
                                      <p:cBhvr>
                                        <p:cTn id="17" dur="1000"/>
                                        <p:tgtEl>
                                          <p:spTgt spid="12290"/>
                                        </p:tgtEl>
                                      </p:cBhvr>
                                    </p:animEffect>
                                    <p:anim calcmode="lin" valueType="num">
                                      <p:cBhvr>
                                        <p:cTn id="18" dur="1000" fill="hold"/>
                                        <p:tgtEl>
                                          <p:spTgt spid="12290"/>
                                        </p:tgtEl>
                                        <p:attrNameLst>
                                          <p:attrName>ppt_x</p:attrName>
                                        </p:attrNameLst>
                                      </p:cBhvr>
                                      <p:tavLst>
                                        <p:tav tm="0">
                                          <p:val>
                                            <p:strVal val="#ppt_x"/>
                                          </p:val>
                                        </p:tav>
                                        <p:tav tm="100000">
                                          <p:val>
                                            <p:strVal val="#ppt_x"/>
                                          </p:val>
                                        </p:tav>
                                      </p:tavLst>
                                    </p:anim>
                                    <p:anim calcmode="lin" valueType="num">
                                      <p:cBhvr>
                                        <p:cTn id="19"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304800"/>
            <a:ext cx="8458200" cy="5791200"/>
          </a:xfrm>
        </p:spPr>
        <p:txBody>
          <a:bodyPr>
            <a:normAutofit/>
          </a:bodyPr>
          <a:lstStyle/>
          <a:p>
            <a:pPr algn="just"/>
            <a:r>
              <a:rPr lang="en-US" dirty="0"/>
              <a:t>Causes : specific cause are unknown but it mainly and attributed to failure or weakness of the fascia and muscle of perineum , prolapsed in abdominal or pelvic organs into the space created by atrophy or injury of the pelvic. Its reported in male more than female , in old more than young. Also in dogs with rudimentary tails such as Boston Terriers.  Endocrine imbalance are another cause because this hernia found in animals have testicular tumor, and prostatic enlargement. Constipation –also another cause .</a:t>
            </a:r>
          </a:p>
          <a:p>
            <a:pPr algn="just"/>
            <a:endParaRPr lang="ar-IQ"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505200"/>
            <a:ext cx="4381500"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4" descr="http://animalku.com/wp-content/uploads/2011/07/boston-terrier-dog5.jpg"/>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5" name="AutoShape 6" descr="http://animalku.com/wp-content/uploads/2011/07/boston-terrier-dog5.jpg"/>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1331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7724" y="3195637"/>
            <a:ext cx="3691380" cy="330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02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wheel(1)">
                                      <p:cBhvr>
                                        <p:cTn id="12" dur="2000"/>
                                        <p:tgtEl>
                                          <p:spTgt spid="1331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3319"/>
                                        </p:tgtEl>
                                        <p:attrNameLst>
                                          <p:attrName>style.visibility</p:attrName>
                                        </p:attrNameLst>
                                      </p:cBhvr>
                                      <p:to>
                                        <p:strVal val="visible"/>
                                      </p:to>
                                    </p:set>
                                    <p:animEffect transition="in" filter="wheel(1)">
                                      <p:cBhvr>
                                        <p:cTn id="17" dur="20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6512511" cy="1143000"/>
          </a:xfrm>
        </p:spPr>
        <p:txBody>
          <a:bodyPr/>
          <a:lstStyle/>
          <a:p>
            <a:pPr marL="0" indent="0" algn="ctr">
              <a:buNone/>
            </a:pPr>
            <a:r>
              <a:rPr lang="en-US" b="1" dirty="0"/>
              <a:t>Clinical signs </a:t>
            </a:r>
            <a:endParaRPr lang="en-US" dirty="0"/>
          </a:p>
        </p:txBody>
      </p:sp>
      <p:sp>
        <p:nvSpPr>
          <p:cNvPr id="3" name="Content Placeholder 2"/>
          <p:cNvSpPr>
            <a:spLocks noGrp="1"/>
          </p:cNvSpPr>
          <p:nvPr>
            <p:ph sz="quarter" idx="13"/>
          </p:nvPr>
        </p:nvSpPr>
        <p:spPr>
          <a:xfrm>
            <a:off x="228600" y="1173480"/>
            <a:ext cx="8686800" cy="5379720"/>
          </a:xfrm>
        </p:spPr>
        <p:txBody>
          <a:bodyPr>
            <a:normAutofit/>
          </a:bodyPr>
          <a:lstStyle/>
          <a:p>
            <a:pPr algn="just"/>
            <a:r>
              <a:rPr lang="en-US" dirty="0"/>
              <a:t>1-straining during defecation .</a:t>
            </a:r>
          </a:p>
          <a:p>
            <a:pPr algn="just"/>
            <a:r>
              <a:rPr lang="en-US" dirty="0"/>
              <a:t>2-present of swelling lateral and extended ventral to the anus. The swelling is soft and fluctuating and manipulation often results in reduction of the content if the urinary bladder and prostate gland are the </a:t>
            </a:r>
            <a:r>
              <a:rPr lang="en-US" dirty="0" err="1"/>
              <a:t>hernial</a:t>
            </a:r>
            <a:r>
              <a:rPr lang="en-US" dirty="0"/>
              <a:t> contents. The swelling may be turgid also if may be bilateral and in this case the anus is displaced caudally .</a:t>
            </a:r>
          </a:p>
          <a:p>
            <a:pPr algn="just"/>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810000"/>
            <a:ext cx="3657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3987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4338"/>
                                        </p:tgtEl>
                                        <p:attrNameLst>
                                          <p:attrName>style.visibility</p:attrName>
                                        </p:attrNameLst>
                                      </p:cBhvr>
                                      <p:to>
                                        <p:strVal val="visible"/>
                                      </p:to>
                                    </p:set>
                                    <p:animEffect transition="in" filter="barn(inVertical)">
                                      <p:cBhvr>
                                        <p:cTn id="26"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089" y="152400"/>
            <a:ext cx="6512511" cy="1143000"/>
          </a:xfrm>
        </p:spPr>
        <p:txBody>
          <a:bodyPr/>
          <a:lstStyle/>
          <a:p>
            <a:pPr marL="0" indent="0" algn="ctr">
              <a:buNone/>
            </a:pPr>
            <a:r>
              <a:rPr lang="en-US" b="1" dirty="0"/>
              <a:t>Diagnosis </a:t>
            </a:r>
            <a:endParaRPr lang="en-US" dirty="0"/>
          </a:p>
        </p:txBody>
      </p:sp>
      <p:sp>
        <p:nvSpPr>
          <p:cNvPr id="3" name="Content Placeholder 2"/>
          <p:cNvSpPr>
            <a:spLocks noGrp="1"/>
          </p:cNvSpPr>
          <p:nvPr>
            <p:ph sz="quarter" idx="13"/>
          </p:nvPr>
        </p:nvSpPr>
        <p:spPr>
          <a:xfrm>
            <a:off x="152400" y="1478280"/>
            <a:ext cx="8763000" cy="2636520"/>
          </a:xfrm>
        </p:spPr>
        <p:txBody>
          <a:bodyPr/>
          <a:lstStyle/>
          <a:p>
            <a:pPr algn="just"/>
            <a:r>
              <a:rPr lang="en-US" b="1" dirty="0"/>
              <a:t>1-</a:t>
            </a:r>
            <a:r>
              <a:rPr lang="en-US" dirty="0"/>
              <a:t> by the signs .                                  </a:t>
            </a:r>
            <a:endParaRPr lang="en-US" dirty="0" smtClean="0"/>
          </a:p>
          <a:p>
            <a:pPr algn="just"/>
            <a:r>
              <a:rPr lang="en-US" dirty="0" smtClean="0"/>
              <a:t> </a:t>
            </a:r>
            <a:r>
              <a:rPr lang="en-US" dirty="0"/>
              <a:t>2-by the palpation of the </a:t>
            </a:r>
            <a:r>
              <a:rPr lang="en-US" dirty="0" smtClean="0"/>
              <a:t>content. </a:t>
            </a:r>
            <a:endParaRPr lang="en-US" dirty="0"/>
          </a:p>
          <a:p>
            <a:pPr algn="just"/>
            <a:r>
              <a:rPr lang="en-US" dirty="0"/>
              <a:t>3-pushed back into the pelvic </a:t>
            </a:r>
            <a:r>
              <a:rPr lang="en-US" dirty="0" smtClean="0"/>
              <a:t>cavity.</a:t>
            </a:r>
          </a:p>
          <a:p>
            <a:pPr algn="just"/>
            <a:r>
              <a:rPr lang="en-US" dirty="0" smtClean="0"/>
              <a:t>4-lifting </a:t>
            </a:r>
            <a:r>
              <a:rPr lang="en-US" dirty="0"/>
              <a:t>the hind </a:t>
            </a:r>
            <a:r>
              <a:rPr lang="en-US" dirty="0" smtClean="0"/>
              <a:t>limb. </a:t>
            </a:r>
            <a:r>
              <a:rPr lang="en-US" b="1" dirty="0" smtClean="0"/>
              <a:t> </a:t>
            </a:r>
            <a:endParaRPr lang="en-US" dirty="0"/>
          </a:p>
          <a:p>
            <a:pPr algn="just"/>
            <a:r>
              <a:rPr lang="en-US" dirty="0"/>
              <a:t>5-by digital exam. from the rectum also help.</a:t>
            </a:r>
          </a:p>
          <a:p>
            <a:pPr algn="just"/>
            <a:endParaRPr lang="en-US" dirty="0"/>
          </a:p>
        </p:txBody>
      </p:sp>
    </p:spTree>
    <p:extLst>
      <p:ext uri="{BB962C8B-B14F-4D97-AF65-F5344CB8AC3E}">
        <p14:creationId xmlns:p14="http://schemas.microsoft.com/office/powerpoint/2010/main" val="6209220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6512511" cy="1143000"/>
          </a:xfrm>
        </p:spPr>
        <p:txBody>
          <a:bodyPr/>
          <a:lstStyle/>
          <a:p>
            <a:pPr marL="0" indent="0" algn="ctr">
              <a:buNone/>
            </a:pPr>
            <a:r>
              <a:rPr lang="en-US" b="1" dirty="0"/>
              <a:t>Treatment</a:t>
            </a:r>
            <a:endParaRPr lang="en-US" dirty="0"/>
          </a:p>
        </p:txBody>
      </p:sp>
      <p:sp>
        <p:nvSpPr>
          <p:cNvPr id="3" name="Content Placeholder 2"/>
          <p:cNvSpPr>
            <a:spLocks noGrp="1"/>
          </p:cNvSpPr>
          <p:nvPr>
            <p:ph sz="quarter" idx="13"/>
          </p:nvPr>
        </p:nvSpPr>
        <p:spPr>
          <a:xfrm>
            <a:off x="152400" y="1173480"/>
            <a:ext cx="8839200" cy="5303520"/>
          </a:xfrm>
        </p:spPr>
        <p:txBody>
          <a:bodyPr>
            <a:normAutofit/>
          </a:bodyPr>
          <a:lstStyle/>
          <a:p>
            <a:pPr algn="just"/>
            <a:r>
              <a:rPr lang="en-US" dirty="0"/>
              <a:t>1-put the animal under general anesthesia .</a:t>
            </a:r>
          </a:p>
          <a:p>
            <a:pPr algn="just"/>
            <a:r>
              <a:rPr lang="en-US" dirty="0"/>
              <a:t>2- if the bladder is herniated , try to evacuated it by catheterization. Then reduce the content.</a:t>
            </a:r>
          </a:p>
          <a:p>
            <a:pPr algn="just"/>
            <a:r>
              <a:rPr lang="en-US" dirty="0"/>
              <a:t>3- after make incision ( slightly curve over the hernia)open the </a:t>
            </a:r>
            <a:r>
              <a:rPr lang="en-US" dirty="0" err="1"/>
              <a:t>hernial</a:t>
            </a:r>
            <a:r>
              <a:rPr lang="en-US" dirty="0"/>
              <a:t> sac ( thin band of fascia and fibrous tissue).</a:t>
            </a:r>
          </a:p>
          <a:p>
            <a:pPr algn="just"/>
            <a:r>
              <a:rPr lang="en-US" dirty="0"/>
              <a:t>4-replaced the herniated organs , into the pelvic cavity .</a:t>
            </a:r>
          </a:p>
          <a:p>
            <a:pPr algn="just"/>
            <a:r>
              <a:rPr lang="en-US" dirty="0"/>
              <a:t>5-suture the muscle with catgut .</a:t>
            </a:r>
          </a:p>
          <a:p>
            <a:pPr algn="just"/>
            <a:r>
              <a:rPr lang="en-US" dirty="0"/>
              <a:t>6-then suture the skin .</a:t>
            </a:r>
          </a:p>
          <a:p>
            <a:pPr marL="45720" indent="0" algn="just">
              <a:buNone/>
            </a:pPr>
            <a:endParaRPr lang="en-US" dirty="0"/>
          </a:p>
          <a:p>
            <a:pPr algn="just"/>
            <a:endParaRPr lang="en-US" dirty="0"/>
          </a:p>
        </p:txBody>
      </p:sp>
    </p:spTree>
    <p:extLst>
      <p:ext uri="{BB962C8B-B14F-4D97-AF65-F5344CB8AC3E}">
        <p14:creationId xmlns:p14="http://schemas.microsoft.com/office/powerpoint/2010/main" val="277352815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731520"/>
            <a:ext cx="8458200" cy="3840480"/>
          </a:xfrm>
        </p:spPr>
        <p:txBody>
          <a:bodyPr>
            <a:normAutofit/>
          </a:bodyPr>
          <a:lstStyle/>
          <a:p>
            <a:pPr algn="just"/>
            <a:r>
              <a:rPr lang="en-US" sz="2400" b="1" dirty="0" smtClean="0"/>
              <a:t>There are two types of causes:</a:t>
            </a:r>
          </a:p>
          <a:p>
            <a:pPr algn="just"/>
            <a:r>
              <a:rPr lang="en-US" sz="2400" b="1" dirty="0" smtClean="0"/>
              <a:t>The </a:t>
            </a:r>
            <a:r>
              <a:rPr lang="en-US" sz="2400" b="1" dirty="0"/>
              <a:t>cause</a:t>
            </a:r>
            <a:r>
              <a:rPr lang="en-US" sz="2400" dirty="0"/>
              <a:t> –either medical cause </a:t>
            </a:r>
            <a:r>
              <a:rPr lang="en-US" sz="2400" dirty="0" smtClean="0"/>
              <a:t>–</a:t>
            </a:r>
            <a:r>
              <a:rPr lang="en-US" sz="2400" dirty="0"/>
              <a:t>such as –acute pancreatitis, acute renal disease , acute gastroenteritis , acute prostatic disease , acute hepatic disease , and peritonitis.</a:t>
            </a:r>
          </a:p>
          <a:p>
            <a:pPr algn="just"/>
            <a:r>
              <a:rPr lang="en-US" sz="2400" b="1" dirty="0"/>
              <a:t>The causes</a:t>
            </a:r>
            <a:r>
              <a:rPr lang="en-US" sz="2400" dirty="0"/>
              <a:t> –which have surgical nature (need surgical intervention ). Such as rupture of the urinary bladder , urethral obstruction, intestinal obstruction, rupture of the spleen, liver , or </a:t>
            </a:r>
            <a:r>
              <a:rPr lang="en-US" sz="2400" dirty="0" smtClean="0"/>
              <a:t>kidney.</a:t>
            </a:r>
            <a:endParaRPr lang="en-US" sz="2400" dirty="0"/>
          </a:p>
        </p:txBody>
      </p:sp>
    </p:spTree>
    <p:extLst>
      <p:ext uri="{BB962C8B-B14F-4D97-AF65-F5344CB8AC3E}">
        <p14:creationId xmlns:p14="http://schemas.microsoft.com/office/powerpoint/2010/main" val="18171559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3" descr="http://www.trulygraphics.com/wp-content/uploads/2010/12/roses1.gif"/>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5" name="AutoShape 15" descr="http://www.trulygraphics.com/wp-content/uploads/2010/12/roses1.gif"/>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6" name="AutoShape 17" descr="http://www.trulygraphics.com/wp-content/uploads/2010/12/roses1.gif"/>
          <p:cNvSpPr>
            <a:spLocks noChangeAspect="1" noChangeArrowheads="1"/>
          </p:cNvSpPr>
          <p:nvPr/>
        </p:nvSpPr>
        <p:spPr bwMode="auto">
          <a:xfrm>
            <a:off x="922813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7" name="AutoShape 19" descr="http://www.trulygraphics.com/wp-content/uploads/2010/12/roses1.gif"/>
          <p:cNvSpPr>
            <a:spLocks noChangeAspect="1" noChangeArrowheads="1"/>
          </p:cNvSpPr>
          <p:nvPr/>
        </p:nvSpPr>
        <p:spPr bwMode="auto">
          <a:xfrm>
            <a:off x="9380538"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1044" name="Picture 20" descr="C:\Users\ahmed\Desktop\ro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3994" y="6150114"/>
            <a:ext cx="8436027" cy="70788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cap="none" spc="0" dirty="0" smtClean="0">
                <a:ln/>
                <a:solidFill>
                  <a:schemeClr val="accent3"/>
                </a:solidFill>
                <a:effectLst>
                  <a:outerShdw blurRad="38100" dist="38100" dir="2700000" algn="tl">
                    <a:srgbClr val="000000">
                      <a:alpha val="43137"/>
                    </a:srgbClr>
                  </a:outerShdw>
                </a:effectLst>
              </a:rPr>
              <a:t>THANK YOU FOR YOUR ATTENTION</a:t>
            </a:r>
            <a:endParaRPr lang="en-US" sz="4000" b="1" cap="none" spc="0" dirty="0">
              <a:ln/>
              <a:solidFill>
                <a:schemeClr val="accent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9434425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762000"/>
            <a:ext cx="8610600" cy="5745480"/>
          </a:xfrm>
        </p:spPr>
        <p:txBody>
          <a:bodyPr>
            <a:normAutofit/>
          </a:bodyPr>
          <a:lstStyle/>
          <a:p>
            <a:pPr algn="just"/>
            <a:r>
              <a:rPr lang="en-US" sz="2400" b="1" dirty="0"/>
              <a:t>Clinical sings</a:t>
            </a:r>
            <a:r>
              <a:rPr lang="en-US" sz="2400" dirty="0"/>
              <a:t> : </a:t>
            </a:r>
          </a:p>
          <a:p>
            <a:pPr algn="just"/>
            <a:r>
              <a:rPr lang="en-US" sz="2400" b="1" dirty="0"/>
              <a:t>in dogs</a:t>
            </a:r>
            <a:r>
              <a:rPr lang="en-US" sz="2400" dirty="0"/>
              <a:t>, include pain , </a:t>
            </a:r>
            <a:r>
              <a:rPr lang="en-US" sz="2400" dirty="0" smtClean="0"/>
              <a:t>emesis, </a:t>
            </a:r>
            <a:r>
              <a:rPr lang="en-US" sz="2400" dirty="0"/>
              <a:t>diarrhea, abdominal distention, and </a:t>
            </a:r>
            <a:r>
              <a:rPr lang="en-US" sz="2400" dirty="0" smtClean="0"/>
              <a:t>shock.</a:t>
            </a:r>
          </a:p>
          <a:p>
            <a:pPr algn="just"/>
            <a:r>
              <a:rPr lang="en-US" sz="2400" b="1" dirty="0" smtClean="0"/>
              <a:t>In </a:t>
            </a:r>
            <a:r>
              <a:rPr lang="en-US" sz="2400" b="1" dirty="0"/>
              <a:t>horse</a:t>
            </a:r>
            <a:r>
              <a:rPr lang="en-US" sz="2400" dirty="0"/>
              <a:t> –restless and anxiety , stamping the hind  feet , kicking toward the abdomen , look to the abdomen and to the site of most intense pain , suddenly roll on the ground </a:t>
            </a:r>
            <a:r>
              <a:rPr lang="en-US" sz="2400" dirty="0" err="1" smtClean="0"/>
              <a:t>profused</a:t>
            </a:r>
            <a:r>
              <a:rPr lang="en-US" sz="2400" dirty="0" smtClean="0"/>
              <a:t> </a:t>
            </a:r>
            <a:r>
              <a:rPr lang="en-US" sz="2400" dirty="0"/>
              <a:t>sweating , grinding of teeth , and increase respiration and nostril dilated , and increase pulse,  temperature </a:t>
            </a:r>
            <a:r>
              <a:rPr lang="en-US" sz="2400" b="1" dirty="0"/>
              <a:t>normal</a:t>
            </a:r>
            <a:r>
              <a:rPr lang="en-US" sz="2400" dirty="0"/>
              <a:t>.</a:t>
            </a:r>
          </a:p>
          <a:p>
            <a:pPr algn="just"/>
            <a:r>
              <a:rPr lang="en-US" sz="2400" b="1" dirty="0"/>
              <a:t>Diagnosis </a:t>
            </a:r>
            <a:r>
              <a:rPr lang="en-US" sz="2400" dirty="0"/>
              <a:t>: </a:t>
            </a:r>
            <a:r>
              <a:rPr lang="en-US" sz="2400" dirty="0" smtClean="0"/>
              <a:t>History. </a:t>
            </a:r>
          </a:p>
          <a:p>
            <a:pPr algn="just"/>
            <a:r>
              <a:rPr lang="en-US" sz="2400" b="1" dirty="0" smtClean="0"/>
              <a:t>Treatment </a:t>
            </a:r>
            <a:r>
              <a:rPr lang="en-US" sz="2400" dirty="0"/>
              <a:t>: depend on the </a:t>
            </a:r>
            <a:r>
              <a:rPr lang="en-US" sz="2400" dirty="0" smtClean="0"/>
              <a:t>diagnosis, shock </a:t>
            </a:r>
            <a:r>
              <a:rPr lang="en-US" sz="2400" dirty="0"/>
              <a:t>should be treated immediately.</a:t>
            </a:r>
          </a:p>
          <a:p>
            <a:pPr algn="just"/>
            <a:endParaRPr lang="en-US" sz="2400" dirty="0"/>
          </a:p>
        </p:txBody>
      </p:sp>
    </p:spTree>
    <p:extLst>
      <p:ext uri="{BB962C8B-B14F-4D97-AF65-F5344CB8AC3E}">
        <p14:creationId xmlns:p14="http://schemas.microsoft.com/office/powerpoint/2010/main" val="25370153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hmed\Desktop\abdominal wall\colic1.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02770" y="533400"/>
            <a:ext cx="3559629" cy="23687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1" name="Picture 3" descr="C:\Users\ahmed\Desktop\abdominal wall\coli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971800"/>
            <a:ext cx="3742200" cy="23537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C:\Users\ahmed\Desktop\abdominal wall\colic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2596" y="269330"/>
            <a:ext cx="2920204" cy="26335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3" name="Picture 5" descr="C:\Users\ahmed\Desktop\abdominal wall\colic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8882" y="2986314"/>
            <a:ext cx="3118982" cy="23392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45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fade">
                                      <p:cBhvr>
                                        <p:cTn id="17" dur="500"/>
                                        <p:tgtEl>
                                          <p:spTgt spid="20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3"/>
                                        </p:tgtEl>
                                        <p:attrNameLst>
                                          <p:attrName>style.visibility</p:attrName>
                                        </p:attrNameLst>
                                      </p:cBhvr>
                                      <p:to>
                                        <p:strVal val="visible"/>
                                      </p:to>
                                    </p:set>
                                    <p:animEffect transition="in" filter="fade">
                                      <p:cBhvr>
                                        <p:cTn id="22"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924800" cy="1371600"/>
          </a:xfrm>
        </p:spPr>
        <p:txBody>
          <a:bodyPr>
            <a:noAutofit/>
          </a:bodyPr>
          <a:lstStyle/>
          <a:p>
            <a:pPr marL="0" indent="0" algn="ctr">
              <a:buNone/>
            </a:pPr>
            <a:r>
              <a:rPr lang="en-US" sz="4400" dirty="0"/>
              <a:t>3-</a:t>
            </a:r>
            <a:r>
              <a:rPr lang="en-US" sz="4400" b="1" dirty="0"/>
              <a:t>Trauma of the abdominal wall ( contusion )</a:t>
            </a:r>
            <a:endParaRPr lang="en-US" sz="4400" dirty="0"/>
          </a:p>
        </p:txBody>
      </p:sp>
      <p:sp>
        <p:nvSpPr>
          <p:cNvPr id="3" name="Content Placeholder 2"/>
          <p:cNvSpPr>
            <a:spLocks noGrp="1"/>
          </p:cNvSpPr>
          <p:nvPr>
            <p:ph sz="quarter" idx="13"/>
          </p:nvPr>
        </p:nvSpPr>
        <p:spPr>
          <a:xfrm>
            <a:off x="152400" y="1752600"/>
            <a:ext cx="8686800" cy="3352800"/>
          </a:xfrm>
        </p:spPr>
        <p:txBody>
          <a:bodyPr>
            <a:noAutofit/>
          </a:bodyPr>
          <a:lstStyle/>
          <a:p>
            <a:pPr algn="just"/>
            <a:r>
              <a:rPr lang="en-US" sz="2000" b="1" dirty="0" smtClean="0"/>
              <a:t>Classification</a:t>
            </a:r>
            <a:r>
              <a:rPr lang="en-US" sz="2000" dirty="0" smtClean="0"/>
              <a:t>: </a:t>
            </a:r>
          </a:p>
          <a:p>
            <a:pPr algn="just"/>
            <a:r>
              <a:rPr lang="en-US" sz="2000" b="1" dirty="0" smtClean="0"/>
              <a:t>Non-penetrating trauma </a:t>
            </a:r>
            <a:r>
              <a:rPr lang="en-US" sz="2000" dirty="0"/>
              <a:t>result in weak spot in the wall which predispose for hernia or may cause rupture of vascular or hollow organs. </a:t>
            </a:r>
            <a:endParaRPr lang="en-US" sz="2000" dirty="0" smtClean="0"/>
          </a:p>
          <a:p>
            <a:pPr algn="just"/>
            <a:r>
              <a:rPr lang="en-US" sz="2000" b="1" dirty="0" smtClean="0"/>
              <a:t>Penetrating </a:t>
            </a:r>
            <a:r>
              <a:rPr lang="en-US" sz="2000" b="1" dirty="0"/>
              <a:t>( perforating ) </a:t>
            </a:r>
            <a:r>
              <a:rPr lang="en-US" sz="2000" b="1" dirty="0" smtClean="0"/>
              <a:t>wound</a:t>
            </a:r>
            <a:r>
              <a:rPr lang="en-US" sz="2000" dirty="0" smtClean="0"/>
              <a:t>, it caused </a:t>
            </a:r>
            <a:r>
              <a:rPr lang="en-US" sz="2000" dirty="0"/>
              <a:t>by sharp object, stabbing , or gunshot. It </a:t>
            </a:r>
            <a:r>
              <a:rPr lang="en-US" sz="2000" dirty="0" smtClean="0"/>
              <a:t>can classify </a:t>
            </a:r>
            <a:r>
              <a:rPr lang="en-US" sz="2000" dirty="0"/>
              <a:t>into :</a:t>
            </a:r>
          </a:p>
          <a:p>
            <a:pPr algn="just"/>
            <a:r>
              <a:rPr lang="en-US" sz="2000" b="1" dirty="0"/>
              <a:t>A-perforating wound without injury </a:t>
            </a:r>
            <a:r>
              <a:rPr lang="en-US" sz="2000" b="1" dirty="0" smtClean="0"/>
              <a:t>of </a:t>
            </a:r>
            <a:r>
              <a:rPr lang="en-US" sz="2000" b="1" dirty="0"/>
              <a:t>the abdominal organs</a:t>
            </a:r>
            <a:r>
              <a:rPr lang="en-US" sz="2000" dirty="0"/>
              <a:t>. </a:t>
            </a:r>
            <a:r>
              <a:rPr lang="en-US" sz="2000" dirty="0" smtClean="0"/>
              <a:t>Treat </a:t>
            </a:r>
            <a:r>
              <a:rPr lang="en-US" sz="2000" dirty="0"/>
              <a:t>by antibiotic , and suturing of wound when there is no infection.</a:t>
            </a:r>
          </a:p>
          <a:p>
            <a:pPr marL="45720" indent="0" algn="just">
              <a:buNone/>
            </a:pPr>
            <a:endParaRPr lang="en-US" sz="2000" dirty="0"/>
          </a:p>
        </p:txBody>
      </p:sp>
    </p:spTree>
    <p:extLst>
      <p:ext uri="{BB962C8B-B14F-4D97-AF65-F5344CB8AC3E}">
        <p14:creationId xmlns:p14="http://schemas.microsoft.com/office/powerpoint/2010/main" val="32897702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731520"/>
            <a:ext cx="8610600" cy="4831080"/>
          </a:xfrm>
        </p:spPr>
        <p:txBody>
          <a:bodyPr>
            <a:noAutofit/>
          </a:bodyPr>
          <a:lstStyle/>
          <a:p>
            <a:pPr algn="just"/>
            <a:endParaRPr lang="en-US" sz="2400" b="1" dirty="0" smtClean="0"/>
          </a:p>
          <a:p>
            <a:pPr algn="just"/>
            <a:r>
              <a:rPr lang="en-US" sz="2400" dirty="0"/>
              <a:t>B-perforating wounds with trauma to abdominal </a:t>
            </a:r>
            <a:r>
              <a:rPr lang="en-US" sz="2400" dirty="0" smtClean="0"/>
              <a:t>organ (have </a:t>
            </a:r>
            <a:r>
              <a:rPr lang="en-US" sz="2400" dirty="0"/>
              <a:t>poor prognosis </a:t>
            </a:r>
            <a:r>
              <a:rPr lang="en-US" sz="2400" dirty="0" smtClean="0"/>
              <a:t>), </a:t>
            </a:r>
            <a:r>
              <a:rPr lang="en-US" sz="2400" dirty="0"/>
              <a:t>in some cases </a:t>
            </a:r>
            <a:r>
              <a:rPr lang="en-US" sz="2400" dirty="0" smtClean="0"/>
              <a:t>there is fistula treated </a:t>
            </a:r>
            <a:r>
              <a:rPr lang="en-US" sz="2400" dirty="0"/>
              <a:t>by laparotomy </a:t>
            </a:r>
            <a:r>
              <a:rPr lang="en-US" sz="2400" dirty="0" smtClean="0"/>
              <a:t>removal </a:t>
            </a:r>
            <a:r>
              <a:rPr lang="en-US" sz="2400" dirty="0"/>
              <a:t>of adhesion and repair of intestinal wound </a:t>
            </a:r>
            <a:r>
              <a:rPr lang="en-US" sz="2400" dirty="0" smtClean="0"/>
              <a:t>.</a:t>
            </a:r>
            <a:endParaRPr lang="en-US" sz="2400" b="1" dirty="0"/>
          </a:p>
          <a:p>
            <a:pPr algn="just"/>
            <a:r>
              <a:rPr lang="en-US" sz="2400" dirty="0" smtClean="0"/>
              <a:t>C-perforating </a:t>
            </a:r>
            <a:r>
              <a:rPr lang="en-US" sz="2400" dirty="0"/>
              <a:t>wounds with prolapsed of organs without trauma. This is usually occurs following </a:t>
            </a:r>
            <a:r>
              <a:rPr lang="en-US" sz="2400" dirty="0" smtClean="0"/>
              <a:t>laparotomy treated </a:t>
            </a:r>
            <a:r>
              <a:rPr lang="en-US" sz="2400" dirty="0"/>
              <a:t>by washing of intestine by warm normal saline and reposition of the intestine and repair the wound.</a:t>
            </a:r>
          </a:p>
          <a:p>
            <a:pPr algn="just"/>
            <a:endParaRPr lang="en-US" sz="2400" dirty="0"/>
          </a:p>
        </p:txBody>
      </p:sp>
    </p:spTree>
    <p:extLst>
      <p:ext uri="{BB962C8B-B14F-4D97-AF65-F5344CB8AC3E}">
        <p14:creationId xmlns:p14="http://schemas.microsoft.com/office/powerpoint/2010/main" val="34845137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6512511" cy="1143000"/>
          </a:xfrm>
        </p:spPr>
        <p:txBody>
          <a:bodyPr/>
          <a:lstStyle/>
          <a:p>
            <a:pPr marL="0" indent="0" algn="ctr">
              <a:buNone/>
            </a:pPr>
            <a:r>
              <a:rPr lang="en-US" sz="4400" b="1" u="sng" dirty="0" smtClean="0"/>
              <a:t>Hernia</a:t>
            </a:r>
            <a:endParaRPr lang="en-US" sz="4400" dirty="0"/>
          </a:p>
        </p:txBody>
      </p:sp>
      <p:sp>
        <p:nvSpPr>
          <p:cNvPr id="3" name="Content Placeholder 2"/>
          <p:cNvSpPr>
            <a:spLocks noGrp="1"/>
          </p:cNvSpPr>
          <p:nvPr>
            <p:ph sz="quarter" idx="13"/>
          </p:nvPr>
        </p:nvSpPr>
        <p:spPr>
          <a:xfrm>
            <a:off x="381000" y="1447800"/>
            <a:ext cx="8534400" cy="4876800"/>
          </a:xfrm>
        </p:spPr>
        <p:txBody>
          <a:bodyPr>
            <a:normAutofit/>
          </a:bodyPr>
          <a:lstStyle/>
          <a:p>
            <a:pPr algn="just"/>
            <a:r>
              <a:rPr lang="en-US" b="1" dirty="0"/>
              <a:t>Hernia</a:t>
            </a:r>
            <a:r>
              <a:rPr lang="en-US" dirty="0"/>
              <a:t> is abnormal protrusion of an organ or tissue through a normal or abnormal opening in the abdominal muscle or in the diaphragm. It may be congenital or </a:t>
            </a:r>
            <a:r>
              <a:rPr lang="en-US" dirty="0" smtClean="0"/>
              <a:t>acquired.</a:t>
            </a:r>
          </a:p>
          <a:p>
            <a:pPr algn="just"/>
            <a:r>
              <a:rPr lang="en-US" dirty="0" smtClean="0"/>
              <a:t> </a:t>
            </a:r>
            <a:r>
              <a:rPr lang="en-US" dirty="0"/>
              <a:t>classically hernia consists of three </a:t>
            </a:r>
            <a:r>
              <a:rPr lang="en-US" dirty="0" smtClean="0"/>
              <a:t>parts:</a:t>
            </a:r>
          </a:p>
          <a:p>
            <a:pPr algn="just"/>
            <a:r>
              <a:rPr lang="en-US" b="1" dirty="0" smtClean="0"/>
              <a:t>1- </a:t>
            </a:r>
            <a:r>
              <a:rPr lang="en-US" b="1" dirty="0" err="1" smtClean="0"/>
              <a:t>hernial</a:t>
            </a:r>
            <a:r>
              <a:rPr lang="en-US" b="1" dirty="0" smtClean="0"/>
              <a:t> sac.</a:t>
            </a:r>
            <a:r>
              <a:rPr lang="en-US" dirty="0" smtClean="0"/>
              <a:t> </a:t>
            </a:r>
          </a:p>
          <a:p>
            <a:pPr algn="just"/>
            <a:r>
              <a:rPr lang="en-US" b="1" dirty="0" smtClean="0"/>
              <a:t>2- </a:t>
            </a:r>
            <a:r>
              <a:rPr lang="en-US" b="1" dirty="0" err="1" smtClean="0"/>
              <a:t>hernial</a:t>
            </a:r>
            <a:r>
              <a:rPr lang="en-US" b="1" dirty="0" smtClean="0"/>
              <a:t> contents.</a:t>
            </a:r>
            <a:r>
              <a:rPr lang="en-US" dirty="0" smtClean="0"/>
              <a:t> </a:t>
            </a:r>
          </a:p>
          <a:p>
            <a:pPr algn="just"/>
            <a:r>
              <a:rPr lang="en-US" b="1" dirty="0" smtClean="0"/>
              <a:t>3- </a:t>
            </a:r>
            <a:r>
              <a:rPr lang="en-US" b="1" dirty="0" err="1"/>
              <a:t>hernial</a:t>
            </a:r>
            <a:r>
              <a:rPr lang="en-US" b="1" dirty="0"/>
              <a:t> </a:t>
            </a:r>
            <a:r>
              <a:rPr lang="en-US" b="1" dirty="0" smtClean="0"/>
              <a:t>ring.</a:t>
            </a:r>
            <a:r>
              <a:rPr lang="en-US" dirty="0" smtClean="0"/>
              <a:t> </a:t>
            </a:r>
            <a:endParaRPr lang="en-US" dirty="0"/>
          </a:p>
        </p:txBody>
      </p:sp>
      <p:sp>
        <p:nvSpPr>
          <p:cNvPr id="4" name="AutoShape 2" descr="http://suncoastsurgicalassociates.com/wp-content/uploads/2011/05/fh.jpg"/>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6290"/>
          <a:stretch/>
        </p:blipFill>
        <p:spPr bwMode="auto">
          <a:xfrm>
            <a:off x="4495800" y="3215494"/>
            <a:ext cx="3352800" cy="3261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241681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4099"/>
                                        </p:tgtEl>
                                        <p:attrNameLst>
                                          <p:attrName>style.visibility</p:attrName>
                                        </p:attrNameLst>
                                      </p:cBhvr>
                                      <p:to>
                                        <p:strVal val="visible"/>
                                      </p:to>
                                    </p:set>
                                    <p:animEffect transition="in" filter="fade">
                                      <p:cBhvr>
                                        <p:cTn id="48" dur="1000"/>
                                        <p:tgtEl>
                                          <p:spTgt spid="4099"/>
                                        </p:tgtEl>
                                      </p:cBhvr>
                                    </p:animEffect>
                                    <p:anim calcmode="lin" valueType="num">
                                      <p:cBhvr>
                                        <p:cTn id="49" dur="1000" fill="hold"/>
                                        <p:tgtEl>
                                          <p:spTgt spid="4099"/>
                                        </p:tgtEl>
                                        <p:attrNameLst>
                                          <p:attrName>ppt_x</p:attrName>
                                        </p:attrNameLst>
                                      </p:cBhvr>
                                      <p:tavLst>
                                        <p:tav tm="0">
                                          <p:val>
                                            <p:strVal val="#ppt_x"/>
                                          </p:val>
                                        </p:tav>
                                        <p:tav tm="100000">
                                          <p:val>
                                            <p:strVal val="#ppt_x"/>
                                          </p:val>
                                        </p:tav>
                                      </p:tavLst>
                                    </p:anim>
                                    <p:anim calcmode="lin" valueType="num">
                                      <p:cBhvr>
                                        <p:cTn id="50"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931</TotalTime>
  <Words>2335</Words>
  <Application>Microsoft Office PowerPoint</Application>
  <PresentationFormat>On-screen Show (4:3)</PresentationFormat>
  <Paragraphs>185</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Slipstream</vt:lpstr>
      <vt:lpstr>Affection of the abdominal wall </vt:lpstr>
      <vt:lpstr>Pekingese         poodles</vt:lpstr>
      <vt:lpstr>2- Acquired lesions</vt:lpstr>
      <vt:lpstr>PowerPoint Presentation</vt:lpstr>
      <vt:lpstr>PowerPoint Presentation</vt:lpstr>
      <vt:lpstr>PowerPoint Presentation</vt:lpstr>
      <vt:lpstr>3-Trauma of the abdominal wall ( contusion )</vt:lpstr>
      <vt:lpstr>PowerPoint Presentation</vt:lpstr>
      <vt:lpstr>Hernia</vt:lpstr>
      <vt:lpstr>PowerPoint Presentation</vt:lpstr>
      <vt:lpstr>PowerPoint Presentation</vt:lpstr>
      <vt:lpstr>PowerPoint Presentation</vt:lpstr>
      <vt:lpstr>1-Umbilical hernia: </vt:lpstr>
      <vt:lpstr>PowerPoint Presentation</vt:lpstr>
      <vt:lpstr>PowerPoint Presentation</vt:lpstr>
      <vt:lpstr>Treatment : </vt:lpstr>
      <vt:lpstr>PowerPoint Presentation</vt:lpstr>
      <vt:lpstr>PowerPoint Presentation</vt:lpstr>
      <vt:lpstr>Umbilical hernia in male animals:  </vt:lpstr>
      <vt:lpstr>2-Inguinal hernia :  </vt:lpstr>
      <vt:lpstr>PowerPoint Presentation</vt:lpstr>
      <vt:lpstr>Causes</vt:lpstr>
      <vt:lpstr>Clinical sings </vt:lpstr>
      <vt:lpstr>Diagnosis </vt:lpstr>
      <vt:lpstr>Treatment</vt:lpstr>
      <vt:lpstr>In male animals it can be done with or without castration .             </vt:lpstr>
      <vt:lpstr>PowerPoint Presentation</vt:lpstr>
      <vt:lpstr>3-Scrotal hernia:</vt:lpstr>
      <vt:lpstr>4-Ventral hernia </vt:lpstr>
      <vt:lpstr>PowerPoint Presentation</vt:lpstr>
      <vt:lpstr>Clinical sings </vt:lpstr>
      <vt:lpstr>Treatment </vt:lpstr>
      <vt:lpstr>5-Femoral hernia </vt:lpstr>
      <vt:lpstr>Diagnosis</vt:lpstr>
      <vt:lpstr>6-Perineal hernia</vt:lpstr>
      <vt:lpstr>PowerPoint Presentation</vt:lpstr>
      <vt:lpstr>Clinical signs </vt:lpstr>
      <vt:lpstr>Diagnosis </vt:lpstr>
      <vt:lpstr>Treatment</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Affection of the abdominal wall </dc:title>
  <dc:creator>ahmed</dc:creator>
  <cp:lastModifiedBy>ahmed</cp:lastModifiedBy>
  <cp:revision>77</cp:revision>
  <dcterms:created xsi:type="dcterms:W3CDTF">2006-08-16T00:00:00Z</dcterms:created>
  <dcterms:modified xsi:type="dcterms:W3CDTF">2016-04-06T19:35:52Z</dcterms:modified>
</cp:coreProperties>
</file>