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9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D8BD707-D9CF-40AE-B4C6-C98DA3205C09}" type="datetimeFigureOut">
              <a:rPr lang="en-US" smtClean="0"/>
              <a:pPr/>
              <a:t>11/19/2017</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76201"/>
            <a:ext cx="8763000" cy="685800"/>
          </a:xfrm>
        </p:spPr>
        <p:txBody>
          <a:bodyPr>
            <a:noAutofit/>
          </a:bodyPr>
          <a:lstStyle/>
          <a:p>
            <a:pPr algn="ctr"/>
            <a:r>
              <a:rPr lang="en-US" sz="4000" b="1" u="sng" dirty="0">
                <a:effectLst/>
              </a:rPr>
              <a:t>Burns and scalds</a:t>
            </a:r>
            <a:r>
              <a:rPr lang="en-US" sz="4000" dirty="0">
                <a:effectLst/>
              </a:rPr>
              <a:t/>
            </a:r>
            <a:br>
              <a:rPr lang="en-US" sz="4000" dirty="0">
                <a:effectLst/>
              </a:rPr>
            </a:br>
            <a:endParaRPr lang="ar-IQ" sz="4000" dirty="0"/>
          </a:p>
        </p:txBody>
      </p:sp>
      <p:sp>
        <p:nvSpPr>
          <p:cNvPr id="3" name="Subtitle 2"/>
          <p:cNvSpPr>
            <a:spLocks noGrp="1"/>
          </p:cNvSpPr>
          <p:nvPr>
            <p:ph type="subTitle" idx="1"/>
          </p:nvPr>
        </p:nvSpPr>
        <p:spPr>
          <a:xfrm>
            <a:off x="152400" y="1828800"/>
            <a:ext cx="8991600" cy="2819400"/>
          </a:xfrm>
        </p:spPr>
        <p:txBody>
          <a:bodyPr>
            <a:noAutofit/>
          </a:bodyPr>
          <a:lstStyle/>
          <a:p>
            <a:pPr algn="just" rtl="0"/>
            <a:r>
              <a:rPr lang="en-US" sz="2800" b="1" dirty="0"/>
              <a:t>Burns = dry burn              scald = wet or moist  burn </a:t>
            </a:r>
            <a:endParaRPr lang="en-US" sz="2800" dirty="0"/>
          </a:p>
          <a:p>
            <a:pPr algn="just" rtl="0"/>
            <a:r>
              <a:rPr lang="en-US" sz="2800" dirty="0"/>
              <a:t>  A burn is caused by heat and various type of energy, (radioactive substance , and electric current ), some result from hot liquids coming in contact with the skin. All tend to coagulate protoplasm, thus killing the cells and if sufficient severe to carbonize it.</a:t>
            </a:r>
          </a:p>
        </p:txBody>
      </p:sp>
    </p:spTree>
    <p:extLst>
      <p:ext uri="{BB962C8B-B14F-4D97-AF65-F5344CB8AC3E}">
        <p14:creationId xmlns:p14="http://schemas.microsoft.com/office/powerpoint/2010/main" val="329612963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lgn="just" rtl="0">
              <a:buNone/>
            </a:pPr>
            <a:r>
              <a:rPr lang="en-US" b="1" dirty="0"/>
              <a:t>1-</a:t>
            </a:r>
            <a:r>
              <a:rPr lang="en-US" dirty="0"/>
              <a:t>cleaning of the part and apply mild antiseptic .</a:t>
            </a:r>
          </a:p>
          <a:p>
            <a:pPr marL="0" indent="0" algn="just" rtl="0">
              <a:buNone/>
            </a:pPr>
            <a:r>
              <a:rPr lang="en-US" b="1" dirty="0"/>
              <a:t>2-</a:t>
            </a:r>
            <a:r>
              <a:rPr lang="en-US" dirty="0"/>
              <a:t>puncture or rupture of the vesicles if present ?.</a:t>
            </a:r>
          </a:p>
          <a:p>
            <a:pPr marL="0" indent="0" algn="just" rtl="0">
              <a:buNone/>
            </a:pPr>
            <a:r>
              <a:rPr lang="en-US" dirty="0"/>
              <a:t>*Application of saturated solution of picric acid as (analgesic and antiseptic) use of tannic acid in the form of jelly.</a:t>
            </a:r>
          </a:p>
          <a:p>
            <a:pPr marL="0" indent="0" algn="just" rtl="0">
              <a:buNone/>
            </a:pPr>
            <a:r>
              <a:rPr lang="en-US" dirty="0"/>
              <a:t>*Anodyne antiseptic ointment.</a:t>
            </a:r>
          </a:p>
          <a:p>
            <a:pPr marL="0" indent="0" algn="just" rtl="0">
              <a:buNone/>
            </a:pPr>
            <a:r>
              <a:rPr lang="en-US" dirty="0"/>
              <a:t>*Antimicrobial drugs—as dyes (gentian violet ), sulfa and antibiotic preparations, foam , spray, powder).</a:t>
            </a:r>
          </a:p>
          <a:p>
            <a:pPr marL="0" indent="0" algn="just" rtl="0">
              <a:buNone/>
            </a:pPr>
            <a:r>
              <a:rPr lang="en-US" b="1" dirty="0"/>
              <a:t>3</a:t>
            </a:r>
            <a:r>
              <a:rPr lang="en-US" dirty="0"/>
              <a:t>- after healing –skin grafting </a:t>
            </a:r>
          </a:p>
          <a:p>
            <a:pPr marL="0" indent="0" algn="just">
              <a:buNone/>
            </a:pPr>
            <a:endParaRPr lang="ar-IQ" dirty="0"/>
          </a:p>
        </p:txBody>
      </p:sp>
    </p:spTree>
    <p:extLst>
      <p:ext uri="{BB962C8B-B14F-4D97-AF65-F5344CB8AC3E}">
        <p14:creationId xmlns:p14="http://schemas.microsoft.com/office/powerpoint/2010/main" val="197078891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effectLst/>
              </a:rPr>
              <a:t>Systemic treatment</a:t>
            </a:r>
            <a:r>
              <a:rPr lang="en-US" dirty="0">
                <a:effectLst/>
              </a:rPr>
              <a:t> </a:t>
            </a:r>
            <a:endParaRPr lang="ar-IQ" dirty="0"/>
          </a:p>
        </p:txBody>
      </p:sp>
      <p:sp>
        <p:nvSpPr>
          <p:cNvPr id="3" name="Content Placeholder 2"/>
          <p:cNvSpPr>
            <a:spLocks noGrp="1"/>
          </p:cNvSpPr>
          <p:nvPr>
            <p:ph idx="1"/>
          </p:nvPr>
        </p:nvSpPr>
        <p:spPr/>
        <p:txBody>
          <a:bodyPr/>
          <a:lstStyle/>
          <a:p>
            <a:pPr marL="0" indent="0" algn="l" rtl="0">
              <a:buNone/>
            </a:pPr>
            <a:r>
              <a:rPr lang="en-US" dirty="0"/>
              <a:t>1-adimenstration of stimulant (caffeine).</a:t>
            </a:r>
          </a:p>
          <a:p>
            <a:pPr marL="0" indent="0" algn="l" rtl="0">
              <a:buNone/>
            </a:pPr>
            <a:r>
              <a:rPr lang="en-US" dirty="0"/>
              <a:t>2-administration of antihistamines.</a:t>
            </a:r>
          </a:p>
          <a:p>
            <a:pPr marL="0" indent="0" algn="l" rtl="0">
              <a:buNone/>
            </a:pPr>
            <a:r>
              <a:rPr lang="en-US" dirty="0"/>
              <a:t>3-administration of cortisone.</a:t>
            </a:r>
          </a:p>
          <a:p>
            <a:pPr marL="0" indent="0" algn="l" rtl="0">
              <a:buNone/>
            </a:pPr>
            <a:r>
              <a:rPr lang="en-US" dirty="0"/>
              <a:t>4-compensate of loss of fluid –by giving of fluid.</a:t>
            </a:r>
          </a:p>
          <a:p>
            <a:pPr marL="0" indent="0" algn="l" rtl="0">
              <a:buNone/>
            </a:pPr>
            <a:r>
              <a:rPr lang="en-US" dirty="0"/>
              <a:t> </a:t>
            </a:r>
          </a:p>
          <a:p>
            <a:pPr marL="0" indent="0" algn="l">
              <a:buNone/>
            </a:pPr>
            <a:endParaRPr lang="ar-IQ" dirty="0"/>
          </a:p>
        </p:txBody>
      </p:sp>
    </p:spTree>
    <p:extLst>
      <p:ext uri="{BB962C8B-B14F-4D97-AF65-F5344CB8AC3E}">
        <p14:creationId xmlns:p14="http://schemas.microsoft.com/office/powerpoint/2010/main" val="63812838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image.blingee.com/images19/content/output/000/000/000/7d2/811641282_1827963.gif?4"/>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22784"/>
            <a:ext cx="9144000" cy="683521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 y="5926576"/>
            <a:ext cx="9144000" cy="923330"/>
          </a:xfrm>
          <a:prstGeom prst="rect">
            <a:avLst/>
          </a:prstGeom>
        </p:spPr>
        <p:style>
          <a:lnRef idx="2">
            <a:schemeClr val="accent4"/>
          </a:lnRef>
          <a:fillRef idx="1">
            <a:schemeClr val="lt1"/>
          </a:fillRef>
          <a:effectRef idx="0">
            <a:schemeClr val="accent4"/>
          </a:effectRef>
          <a:fontRef idx="minor">
            <a:schemeClr val="dk1"/>
          </a:fontRef>
        </p:style>
        <p:txBody>
          <a:bodyPr wrap="square" lIns="91440" tIns="45720" rIns="91440" bIns="45720">
            <a:spAutoFit/>
          </a:bodyPr>
          <a:lstStyle/>
          <a:p>
            <a:pPr algn="ctr"/>
            <a: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THANK YOU FOR LISTENING</a:t>
            </a:r>
          </a:p>
        </p:txBody>
      </p:sp>
    </p:spTree>
    <p:extLst>
      <p:ext uri="{BB962C8B-B14F-4D97-AF65-F5344CB8AC3E}">
        <p14:creationId xmlns:p14="http://schemas.microsoft.com/office/powerpoint/2010/main" val="4044437160"/>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normAutofit fontScale="90000"/>
          </a:bodyPr>
          <a:lstStyle/>
          <a:p>
            <a:pPr algn="ctr"/>
            <a:r>
              <a:rPr lang="en-US" b="1" u="sng" dirty="0">
                <a:effectLst/>
              </a:rPr>
              <a:t>Types of burns:(classification depend on the depth)</a:t>
            </a:r>
            <a:r>
              <a:rPr lang="en-US" dirty="0">
                <a:effectLst/>
              </a:rPr>
              <a:t>.</a:t>
            </a:r>
            <a:br>
              <a:rPr lang="en-US" dirty="0">
                <a:effectLst/>
              </a:rPr>
            </a:br>
            <a:endParaRPr lang="ar-IQ" dirty="0"/>
          </a:p>
        </p:txBody>
      </p:sp>
      <p:sp>
        <p:nvSpPr>
          <p:cNvPr id="3" name="Content Placeholder 2"/>
          <p:cNvSpPr>
            <a:spLocks noGrp="1"/>
          </p:cNvSpPr>
          <p:nvPr>
            <p:ph idx="1"/>
          </p:nvPr>
        </p:nvSpPr>
        <p:spPr/>
        <p:txBody>
          <a:bodyPr/>
          <a:lstStyle/>
          <a:p>
            <a:pPr marL="0" indent="0" algn="just" rtl="0">
              <a:buNone/>
            </a:pPr>
            <a:r>
              <a:rPr lang="en-US" b="1" dirty="0"/>
              <a:t>1- burns of the first degree: (involvement only the epidermis )</a:t>
            </a:r>
            <a:r>
              <a:rPr lang="en-US" dirty="0"/>
              <a:t> characterized by not immediately kill the epidermis , but cause only redness of the skin, however the epidermis usually desquamates a week later as in the case of sun burns.</a:t>
            </a:r>
          </a:p>
          <a:p>
            <a:pPr marL="0" indent="0" algn="just" rtl="0">
              <a:buNone/>
            </a:pPr>
            <a:endParaRPr lang="ar-IQ" dirty="0"/>
          </a:p>
        </p:txBody>
      </p:sp>
    </p:spTree>
    <p:extLst>
      <p:ext uri="{BB962C8B-B14F-4D97-AF65-F5344CB8AC3E}">
        <p14:creationId xmlns:p14="http://schemas.microsoft.com/office/powerpoint/2010/main" val="114327526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rtl="0">
              <a:buNone/>
            </a:pPr>
            <a:r>
              <a:rPr lang="en-US" b="1" dirty="0"/>
              <a:t>2- A second degree burns : (involvement of the epidermis and mildly the dermis </a:t>
            </a:r>
            <a:r>
              <a:rPr lang="en-US" dirty="0"/>
              <a:t>). It is characterized  by the formation of blister or vesicle. The heat cause the epidermis to die and lymph is poured out into the tissues that make (</a:t>
            </a:r>
            <a:r>
              <a:rPr lang="en-US" dirty="0" err="1"/>
              <a:t>hydropic</a:t>
            </a:r>
            <a:r>
              <a:rPr lang="en-US" dirty="0"/>
              <a:t> degeneration ). </a:t>
            </a:r>
            <a:endParaRPr lang="ar-IQ" dirty="0"/>
          </a:p>
        </p:txBody>
      </p:sp>
    </p:spTree>
    <p:extLst>
      <p:ext uri="{BB962C8B-B14F-4D97-AF65-F5344CB8AC3E}">
        <p14:creationId xmlns:p14="http://schemas.microsoft.com/office/powerpoint/2010/main" val="365473550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rtl="0">
              <a:buNone/>
            </a:pPr>
            <a:r>
              <a:rPr lang="en-US" b="1" dirty="0"/>
              <a:t>3-burns of the third degree (deep burns) (involvement dermis +epidermis)  </a:t>
            </a:r>
            <a:endParaRPr lang="en-US" dirty="0"/>
          </a:p>
          <a:p>
            <a:pPr marL="0" indent="0" algn="just" rtl="0">
              <a:buNone/>
            </a:pPr>
            <a:r>
              <a:rPr lang="en-US" dirty="0"/>
              <a:t>  Lead to the death of the epidermis as well as the dermis accompanied by severe inflammation , and the dead tissue sloughs leaving an ulcer leading to scar formation.</a:t>
            </a:r>
          </a:p>
          <a:p>
            <a:pPr marL="0" indent="0" algn="just">
              <a:buNone/>
            </a:pPr>
            <a:endParaRPr lang="ar-IQ" dirty="0"/>
          </a:p>
        </p:txBody>
      </p:sp>
    </p:spTree>
    <p:extLst>
      <p:ext uri="{BB962C8B-B14F-4D97-AF65-F5344CB8AC3E}">
        <p14:creationId xmlns:p14="http://schemas.microsoft.com/office/powerpoint/2010/main" val="207353093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rtl="0">
              <a:buNone/>
            </a:pPr>
            <a:r>
              <a:rPr lang="en-US" b="1" dirty="0"/>
              <a:t>4-burns of fourth degree</a:t>
            </a:r>
            <a:r>
              <a:rPr lang="en-US" dirty="0"/>
              <a:t> . the tissue is blacked and charred ( carbonized ) .</a:t>
            </a:r>
          </a:p>
          <a:p>
            <a:pPr marL="0" indent="0" algn="just" rtl="0">
              <a:buNone/>
            </a:pPr>
            <a:endParaRPr lang="ar-IQ" dirty="0"/>
          </a:p>
        </p:txBody>
      </p:sp>
    </p:spTree>
    <p:extLst>
      <p:ext uri="{BB962C8B-B14F-4D97-AF65-F5344CB8AC3E}">
        <p14:creationId xmlns:p14="http://schemas.microsoft.com/office/powerpoint/2010/main" val="215066294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effectLst/>
              </a:rPr>
              <a:t>Scalds</a:t>
            </a:r>
            <a:endParaRPr lang="ar-IQ" dirty="0"/>
          </a:p>
        </p:txBody>
      </p:sp>
      <p:sp>
        <p:nvSpPr>
          <p:cNvPr id="3" name="Content Placeholder 2"/>
          <p:cNvSpPr>
            <a:spLocks noGrp="1"/>
          </p:cNvSpPr>
          <p:nvPr>
            <p:ph idx="1"/>
          </p:nvPr>
        </p:nvSpPr>
        <p:spPr/>
        <p:txBody>
          <a:bodyPr/>
          <a:lstStyle/>
          <a:p>
            <a:pPr marL="0" indent="0" algn="just" rtl="0">
              <a:buNone/>
            </a:pPr>
            <a:r>
              <a:rPr lang="en-US" dirty="0"/>
              <a:t>burns caused by hot solutions , water, oil---etc. mostly cause burns of the first or second degree and seldom of the third degree.</a:t>
            </a:r>
            <a:endParaRPr lang="ar-IQ" dirty="0"/>
          </a:p>
        </p:txBody>
      </p:sp>
    </p:spTree>
    <p:extLst>
      <p:ext uri="{BB962C8B-B14F-4D97-AF65-F5344CB8AC3E}">
        <p14:creationId xmlns:p14="http://schemas.microsoft.com/office/powerpoint/2010/main" val="166980632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effectLst/>
              </a:rPr>
              <a:t>Classification</a:t>
            </a:r>
            <a:endParaRPr lang="ar-IQ" dirty="0"/>
          </a:p>
        </p:txBody>
      </p:sp>
      <p:sp>
        <p:nvSpPr>
          <p:cNvPr id="3" name="Content Placeholder 2"/>
          <p:cNvSpPr>
            <a:spLocks noGrp="1"/>
          </p:cNvSpPr>
          <p:nvPr>
            <p:ph idx="1"/>
          </p:nvPr>
        </p:nvSpPr>
        <p:spPr/>
        <p:txBody>
          <a:bodyPr/>
          <a:lstStyle/>
          <a:p>
            <a:pPr marL="0" indent="0" algn="just" rtl="0">
              <a:buNone/>
            </a:pPr>
            <a:r>
              <a:rPr lang="en-US" b="1" dirty="0"/>
              <a:t>If burns are extensive ( </a:t>
            </a:r>
            <a:r>
              <a:rPr lang="en-US" dirty="0"/>
              <a:t>including one</a:t>
            </a:r>
            <a:r>
              <a:rPr lang="en-US" b="1" dirty="0"/>
              <a:t> –</a:t>
            </a:r>
            <a:r>
              <a:rPr lang="en-US" dirty="0"/>
              <a:t>fourth to one –third of body surface ) death occur within 24 </a:t>
            </a:r>
            <a:r>
              <a:rPr lang="en-US" dirty="0" err="1"/>
              <a:t>hrs</a:t>
            </a:r>
            <a:r>
              <a:rPr lang="en-US" dirty="0"/>
              <a:t> even if it is a first or a second degree burns ( the prognosis depend on the degree and extension ). In most severe burn death occur within one hour.</a:t>
            </a:r>
            <a:endParaRPr lang="ar-IQ" dirty="0"/>
          </a:p>
        </p:txBody>
      </p:sp>
    </p:spTree>
    <p:extLst>
      <p:ext uri="{BB962C8B-B14F-4D97-AF65-F5344CB8AC3E}">
        <p14:creationId xmlns:p14="http://schemas.microsoft.com/office/powerpoint/2010/main" val="195400905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effectLst/>
              </a:rPr>
              <a:t>Signs</a:t>
            </a:r>
            <a:endParaRPr lang="ar-IQ" dirty="0"/>
          </a:p>
        </p:txBody>
      </p:sp>
      <p:sp>
        <p:nvSpPr>
          <p:cNvPr id="3" name="Content Placeholder 2"/>
          <p:cNvSpPr>
            <a:spLocks noGrp="1"/>
          </p:cNvSpPr>
          <p:nvPr>
            <p:ph idx="1"/>
          </p:nvPr>
        </p:nvSpPr>
        <p:spPr/>
        <p:txBody>
          <a:bodyPr/>
          <a:lstStyle/>
          <a:p>
            <a:pPr marL="0" indent="0" algn="just" rtl="0">
              <a:buNone/>
            </a:pPr>
            <a:r>
              <a:rPr lang="en-US" dirty="0"/>
              <a:t>the animal show difficult respiration, heart weakness, fall in temperature (there are like the symptom of traumatic shock). In less severe burns death may be postponed several days, and inflammation of the kidney.</a:t>
            </a:r>
            <a:endParaRPr lang="ar-IQ" dirty="0"/>
          </a:p>
        </p:txBody>
      </p:sp>
    </p:spTree>
    <p:extLst>
      <p:ext uri="{BB962C8B-B14F-4D97-AF65-F5344CB8AC3E}">
        <p14:creationId xmlns:p14="http://schemas.microsoft.com/office/powerpoint/2010/main" val="414880909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effectLst/>
              </a:rPr>
              <a:t>Treatment</a:t>
            </a:r>
            <a:endParaRPr lang="ar-IQ" dirty="0"/>
          </a:p>
        </p:txBody>
      </p:sp>
      <p:sp>
        <p:nvSpPr>
          <p:cNvPr id="3" name="Content Placeholder 2"/>
          <p:cNvSpPr>
            <a:spLocks noGrp="1"/>
          </p:cNvSpPr>
          <p:nvPr>
            <p:ph idx="1"/>
          </p:nvPr>
        </p:nvSpPr>
        <p:spPr/>
        <p:txBody>
          <a:bodyPr/>
          <a:lstStyle/>
          <a:p>
            <a:pPr marL="0" indent="0" algn="just" rtl="0">
              <a:buNone/>
            </a:pPr>
            <a:r>
              <a:rPr lang="en-US" dirty="0"/>
              <a:t>treatment should be directed towards the prevention of shock and septic complications and relief </a:t>
            </a:r>
            <a:r>
              <a:rPr lang="en-US" b="1" dirty="0"/>
              <a:t> </a:t>
            </a:r>
            <a:r>
              <a:rPr lang="en-US" dirty="0"/>
              <a:t>pain (the pain is related to the extend of skin involvement , not to depth of burn)</a:t>
            </a:r>
            <a:r>
              <a:rPr lang="en-US" b="1" dirty="0"/>
              <a:t>.</a:t>
            </a:r>
            <a:endParaRPr lang="en-US" dirty="0"/>
          </a:p>
          <a:p>
            <a:pPr marL="0" indent="0" algn="just" rtl="0">
              <a:buNone/>
            </a:pPr>
            <a:r>
              <a:rPr lang="en-US" b="1" dirty="0"/>
              <a:t>The local treatment include: </a:t>
            </a:r>
            <a:endParaRPr lang="ar-IQ" dirty="0"/>
          </a:p>
        </p:txBody>
      </p:sp>
    </p:spTree>
    <p:extLst>
      <p:ext uri="{BB962C8B-B14F-4D97-AF65-F5344CB8AC3E}">
        <p14:creationId xmlns:p14="http://schemas.microsoft.com/office/powerpoint/2010/main" val="338994264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108</TotalTime>
  <Words>493</Words>
  <Application>Microsoft Office PowerPoint</Application>
  <PresentationFormat>عرض على الشاشة (3:4)‏</PresentationFormat>
  <Paragraphs>31</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Trek</vt:lpstr>
      <vt:lpstr>Burns and scalds </vt:lpstr>
      <vt:lpstr>Types of burns:(classification depend on the depth). </vt:lpstr>
      <vt:lpstr>عرض تقديمي في PowerPoint</vt:lpstr>
      <vt:lpstr>عرض تقديمي في PowerPoint</vt:lpstr>
      <vt:lpstr>عرض تقديمي في PowerPoint</vt:lpstr>
      <vt:lpstr>Scalds</vt:lpstr>
      <vt:lpstr>Classification</vt:lpstr>
      <vt:lpstr>Signs</vt:lpstr>
      <vt:lpstr>Treatment</vt:lpstr>
      <vt:lpstr>عرض تقديمي في PowerPoint</vt:lpstr>
      <vt:lpstr>Systemic treatment </vt:lpstr>
      <vt:lpstr>عرض تقديمي في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Burns and scalds </dc:title>
  <dc:creator>ahmed</dc:creator>
  <cp:lastModifiedBy>Dr.A Munahi</cp:lastModifiedBy>
  <cp:revision>9</cp:revision>
  <dcterms:created xsi:type="dcterms:W3CDTF">2006-08-16T00:00:00Z</dcterms:created>
  <dcterms:modified xsi:type="dcterms:W3CDTF">2017-11-19T16:33:48Z</dcterms:modified>
</cp:coreProperties>
</file>