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80" r:id="rId9"/>
    <p:sldId id="263" r:id="rId10"/>
    <p:sldId id="264" r:id="rId11"/>
    <p:sldId id="265" r:id="rId12"/>
    <p:sldId id="266" r:id="rId13"/>
    <p:sldId id="267" r:id="rId14"/>
    <p:sldId id="268" r:id="rId15"/>
    <p:sldId id="269" r:id="rId16"/>
    <p:sldId id="270" r:id="rId17"/>
    <p:sldId id="281" r:id="rId18"/>
    <p:sldId id="271" r:id="rId19"/>
    <p:sldId id="272" r:id="rId20"/>
    <p:sldId id="273" r:id="rId21"/>
    <p:sldId id="274" r:id="rId22"/>
    <p:sldId id="275" r:id="rId23"/>
    <p:sldId id="276" r:id="rId24"/>
    <p:sldId id="277" r:id="rId25"/>
    <p:sldId id="278" r:id="rId26"/>
    <p:sldId id="279" r:id="rId27"/>
    <p:sldId id="282" r:id="rId28"/>
    <p:sldId id="283" r:id="rId29"/>
    <p:sldId id="284" r:id="rId30"/>
    <p:sldId id="285" r:id="rId31"/>
    <p:sldId id="286" r:id="rId32"/>
    <p:sldId id="287" r:id="rId33"/>
    <p:sldId id="288" r:id="rId34"/>
    <p:sldId id="289" r:id="rId35"/>
    <p:sldId id="290" r:id="rId36"/>
    <p:sldId id="298" r:id="rId37"/>
    <p:sldId id="291" r:id="rId38"/>
    <p:sldId id="292" r:id="rId39"/>
    <p:sldId id="293" r:id="rId40"/>
    <p:sldId id="299" r:id="rId41"/>
    <p:sldId id="294" r:id="rId42"/>
    <p:sldId id="295" r:id="rId43"/>
    <p:sldId id="300" r:id="rId44"/>
    <p:sldId id="296" r:id="rId45"/>
    <p:sldId id="301" r:id="rId46"/>
    <p:sldId id="297" r:id="rId47"/>
    <p:sldId id="302"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2" r:id="rId66"/>
    <p:sldId id="323" r:id="rId67"/>
    <p:sldId id="324" r:id="rId68"/>
    <p:sldId id="325" r:id="rId69"/>
    <p:sldId id="326" r:id="rId70"/>
    <p:sldId id="327" r:id="rId71"/>
    <p:sldId id="328" r:id="rId72"/>
    <p:sldId id="329" r:id="rId73"/>
    <p:sldId id="330" r:id="rId74"/>
    <p:sldId id="332" r:id="rId75"/>
    <p:sldId id="349"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6" d="100"/>
          <a:sy n="66" d="100"/>
        </p:scale>
        <p:origin x="-150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12/27/2015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file:///E:\Lectures\5th%20stage\Digestive%20system\file%20%20digestive%20system\laser%20enhanced%20removal%20of%20mucous%20retention%20cyst%20-%20YouTube(Split0).mp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990600"/>
            <a:ext cx="8534399" cy="5562599"/>
          </a:xfrm>
        </p:spPr>
        <p:txBody>
          <a:bodyPr>
            <a:normAutofit lnSpcReduction="10000"/>
          </a:bodyPr>
          <a:lstStyle/>
          <a:p>
            <a:pPr algn="just" rtl="0"/>
            <a:r>
              <a:rPr lang="en-US" b="1" u="sng" dirty="0">
                <a:effectLst>
                  <a:outerShdw blurRad="38100" dist="38100" dir="2700000" algn="tl">
                    <a:srgbClr val="000000">
                      <a:alpha val="43137"/>
                    </a:srgbClr>
                  </a:outerShdw>
                </a:effectLst>
              </a:rPr>
              <a:t>Inflammation</a:t>
            </a:r>
            <a:r>
              <a:rPr lang="en-US" b="1" u="sng"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t>
            </a:r>
            <a:r>
              <a:rPr lang="en-US" dirty="0"/>
              <a:t>it is a process (structural , biochemical and morphological ) change occur in the vital tissue as a response to sub lethal </a:t>
            </a:r>
            <a:r>
              <a:rPr lang="en-US" dirty="0" smtClean="0"/>
              <a:t>injury, begins </a:t>
            </a:r>
            <a:r>
              <a:rPr lang="en-US" dirty="0"/>
              <a:t>following the injury and </a:t>
            </a:r>
            <a:r>
              <a:rPr lang="en-US" dirty="0" smtClean="0"/>
              <a:t>ends </a:t>
            </a:r>
            <a:r>
              <a:rPr lang="en-US" dirty="0"/>
              <a:t>with complete healing</a:t>
            </a:r>
            <a:r>
              <a:rPr lang="en-US" dirty="0" smtClean="0"/>
              <a:t>.</a:t>
            </a:r>
          </a:p>
          <a:p>
            <a:pPr algn="just" rtl="0"/>
            <a:r>
              <a:rPr lang="en-US" b="1" u="sng" dirty="0" smtClean="0">
                <a:effectLst>
                  <a:outerShdw blurRad="38100" dist="38100" dir="2700000" algn="tl">
                    <a:srgbClr val="000000">
                      <a:alpha val="43137"/>
                    </a:srgbClr>
                  </a:outerShdw>
                </a:effectLst>
              </a:rPr>
              <a:t>Causes </a:t>
            </a:r>
            <a:r>
              <a:rPr lang="en-US" b="1" u="sng" dirty="0">
                <a:effectLst>
                  <a:outerShdw blurRad="38100" dist="38100" dir="2700000" algn="tl">
                    <a:srgbClr val="000000">
                      <a:alpha val="43137"/>
                    </a:srgbClr>
                  </a:outerShdw>
                </a:effectLst>
              </a:rPr>
              <a:t>of inflammation</a:t>
            </a:r>
            <a:r>
              <a:rPr lang="en-US" dirty="0">
                <a:effectLst>
                  <a:outerShdw blurRad="38100" dist="38100" dir="2700000" algn="tl">
                    <a:srgbClr val="000000">
                      <a:alpha val="43137"/>
                    </a:srgbClr>
                  </a:outerShdw>
                </a:effectLst>
              </a:rPr>
              <a:t> </a:t>
            </a:r>
            <a:r>
              <a:rPr lang="en-US" dirty="0" smtClean="0"/>
              <a:t>:</a:t>
            </a:r>
            <a:endParaRPr lang="en-US" dirty="0"/>
          </a:p>
          <a:p>
            <a:pPr algn="just" rtl="0"/>
            <a:r>
              <a:rPr lang="en-US" dirty="0"/>
              <a:t>1-</a:t>
            </a:r>
            <a:r>
              <a:rPr lang="en-US" b="1" dirty="0"/>
              <a:t>Physical factors</a:t>
            </a:r>
            <a:r>
              <a:rPr lang="en-US" dirty="0"/>
              <a:t> e.g. mechanical trauma (trauma, </a:t>
            </a:r>
            <a:r>
              <a:rPr lang="en-US" dirty="0" smtClean="0"/>
              <a:t>wound) </a:t>
            </a:r>
            <a:r>
              <a:rPr lang="en-US" dirty="0"/>
              <a:t>, </a:t>
            </a:r>
            <a:r>
              <a:rPr lang="en-US" dirty="0" smtClean="0"/>
              <a:t>heat, </a:t>
            </a:r>
            <a:r>
              <a:rPr lang="en-US" dirty="0"/>
              <a:t>cold , radiation (ultra violate or ionized radiation ) </a:t>
            </a:r>
            <a:r>
              <a:rPr lang="en-US" dirty="0" smtClean="0"/>
              <a:t>and electricity</a:t>
            </a:r>
            <a:r>
              <a:rPr lang="en-US" dirty="0"/>
              <a:t>.</a:t>
            </a:r>
          </a:p>
          <a:p>
            <a:pPr algn="just" rtl="0"/>
            <a:r>
              <a:rPr lang="en-US" dirty="0"/>
              <a:t>2-</a:t>
            </a:r>
            <a:r>
              <a:rPr lang="en-US" b="1" dirty="0"/>
              <a:t>Chemical factors</a:t>
            </a:r>
            <a:r>
              <a:rPr lang="en-US" dirty="0"/>
              <a:t> , such as acid, alkaline, caustics, chemical irritants, bacterial toxins , poisons (except cyanide and strychnine </a:t>
            </a:r>
            <a:r>
              <a:rPr lang="en-US" dirty="0" smtClean="0"/>
              <a:t>do </a:t>
            </a:r>
            <a:r>
              <a:rPr lang="en-US" dirty="0"/>
              <a:t>not </a:t>
            </a:r>
            <a:r>
              <a:rPr lang="en-US" dirty="0" smtClean="0"/>
              <a:t>cause </a:t>
            </a:r>
            <a:r>
              <a:rPr lang="en-US" dirty="0"/>
              <a:t>inflammation or necrosis </a:t>
            </a:r>
            <a:r>
              <a:rPr lang="en-US" dirty="0" smtClean="0"/>
              <a:t>?).</a:t>
            </a:r>
            <a:endParaRPr lang="en-US" dirty="0"/>
          </a:p>
          <a:p>
            <a:pPr algn="just" rtl="0"/>
            <a:r>
              <a:rPr lang="en-US" dirty="0"/>
              <a:t>3-</a:t>
            </a:r>
            <a:r>
              <a:rPr lang="en-US" b="1" dirty="0"/>
              <a:t>Pathogenic organism</a:t>
            </a:r>
            <a:r>
              <a:rPr lang="en-US" dirty="0"/>
              <a:t> e.g. bacteria , viruses , fungi, protozoa, parasite .</a:t>
            </a:r>
          </a:p>
          <a:p>
            <a:pPr algn="just" rtl="0"/>
            <a:r>
              <a:rPr lang="en-US" dirty="0"/>
              <a:t>4-</a:t>
            </a:r>
            <a:r>
              <a:rPr lang="en-US" b="1" dirty="0"/>
              <a:t>Immune reaction</a:t>
            </a:r>
            <a:r>
              <a:rPr lang="en-US" dirty="0"/>
              <a:t> ---antigen antibody reaction or lymphocyte antigen reaction e.g. </a:t>
            </a:r>
            <a:r>
              <a:rPr lang="en-US" dirty="0" smtClean="0"/>
              <a:t>autoimmune </a:t>
            </a:r>
            <a:r>
              <a:rPr lang="en-US" dirty="0"/>
              <a:t>disease , delayed hypersensitivity reaction-</a:t>
            </a:r>
            <a:r>
              <a:rPr lang="en-US" dirty="0" smtClean="0"/>
              <a:t>--- </a:t>
            </a:r>
            <a:r>
              <a:rPr lang="en-US" dirty="0" err="1" smtClean="0"/>
              <a:t>etc</a:t>
            </a:r>
            <a:r>
              <a:rPr lang="en-US" dirty="0"/>
              <a:t>)</a:t>
            </a:r>
          </a:p>
          <a:p>
            <a:pPr algn="just" rtl="0"/>
            <a:endParaRPr lang="en-US" dirty="0"/>
          </a:p>
        </p:txBody>
      </p:sp>
      <p:sp>
        <p:nvSpPr>
          <p:cNvPr id="2" name="Title 1"/>
          <p:cNvSpPr>
            <a:spLocks noGrp="1"/>
          </p:cNvSpPr>
          <p:nvPr>
            <p:ph type="ctrTitle"/>
          </p:nvPr>
        </p:nvSpPr>
        <p:spPr>
          <a:xfrm>
            <a:off x="914400" y="152401"/>
            <a:ext cx="7175351" cy="1066800"/>
          </a:xfrm>
        </p:spPr>
        <p:txBody>
          <a:bodyPr/>
          <a:lstStyle/>
          <a:p>
            <a:pPr marL="182880" indent="0" algn="ctr">
              <a:buNone/>
            </a:pPr>
            <a:r>
              <a:rPr lang="en-US" dirty="0">
                <a:effectLst/>
              </a:rPr>
              <a:t>Inflammation</a:t>
            </a:r>
            <a:endParaRPr lang="ar-IQ" dirty="0"/>
          </a:p>
        </p:txBody>
      </p:sp>
    </p:spTree>
    <p:extLst>
      <p:ext uri="{BB962C8B-B14F-4D97-AF65-F5344CB8AC3E}">
        <p14:creationId xmlns:p14="http://schemas.microsoft.com/office/powerpoint/2010/main" val="30349085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228600"/>
            <a:ext cx="8686800" cy="6477000"/>
          </a:xfrm>
        </p:spPr>
        <p:txBody>
          <a:bodyPr/>
          <a:lstStyle/>
          <a:p>
            <a:pPr marL="45720" indent="0" algn="just" rtl="0">
              <a:buNone/>
            </a:pPr>
            <a:r>
              <a:rPr lang="en-US" dirty="0" smtClean="0"/>
              <a:t>2-Cataplasms </a:t>
            </a:r>
            <a:r>
              <a:rPr lang="en-US" dirty="0"/>
              <a:t>; these agents act by the high osmotic tension to draw fluid from the part toward the surface. such as magnesium sulfate, boric acid paste, kaolin poultice, Denver Mud , </a:t>
            </a:r>
            <a:r>
              <a:rPr lang="en-US" dirty="0" err="1"/>
              <a:t>Unnas</a:t>
            </a:r>
            <a:r>
              <a:rPr lang="en-US" dirty="0"/>
              <a:t> paste .</a:t>
            </a:r>
          </a:p>
          <a:p>
            <a:pPr marL="45720" indent="0" algn="just" rtl="0">
              <a:buNone/>
            </a:pPr>
            <a:r>
              <a:rPr lang="en-US" b="1" dirty="0"/>
              <a:t> </a:t>
            </a:r>
            <a:endParaRPr lang="en-US" dirty="0"/>
          </a:p>
          <a:p>
            <a:pPr marL="45720" indent="0" algn="just" rtl="0">
              <a:buNone/>
            </a:pPr>
            <a:r>
              <a:rPr lang="en-US" b="1" dirty="0"/>
              <a:t>3</a:t>
            </a:r>
            <a:r>
              <a:rPr lang="en-US" dirty="0"/>
              <a:t>-Counter irritant : Drugs which convert chronic inflammation into acute; such </a:t>
            </a:r>
            <a:r>
              <a:rPr lang="en-US" dirty="0" smtClean="0"/>
              <a:t>as</a:t>
            </a:r>
          </a:p>
          <a:p>
            <a:pPr marL="45720" indent="0" algn="just" rtl="0">
              <a:buNone/>
            </a:pPr>
            <a:r>
              <a:rPr lang="en-US" dirty="0" smtClean="0"/>
              <a:t>a-</a:t>
            </a:r>
            <a:r>
              <a:rPr lang="en-US" dirty="0" err="1" smtClean="0"/>
              <a:t>Rubefacient</a:t>
            </a:r>
            <a:r>
              <a:rPr lang="en-US" dirty="0" smtClean="0"/>
              <a:t>  </a:t>
            </a:r>
            <a:r>
              <a:rPr lang="en-US" dirty="0"/>
              <a:t>like liniment (camphor liniment, chloroform </a:t>
            </a:r>
            <a:r>
              <a:rPr lang="en-US" dirty="0" smtClean="0"/>
              <a:t>liniment).</a:t>
            </a:r>
            <a:endParaRPr lang="en-US" dirty="0"/>
          </a:p>
          <a:p>
            <a:pPr marL="45720" indent="0" algn="just" rtl="0">
              <a:buNone/>
            </a:pPr>
            <a:r>
              <a:rPr lang="en-US" dirty="0" smtClean="0"/>
              <a:t>b-Blisters </a:t>
            </a:r>
            <a:r>
              <a:rPr lang="en-US" dirty="0"/>
              <a:t>or vesicants ; such as ( red iodide of </a:t>
            </a:r>
            <a:r>
              <a:rPr lang="en-US" dirty="0" smtClean="0"/>
              <a:t>mercury)</a:t>
            </a:r>
            <a:r>
              <a:rPr lang="en-US" b="1" dirty="0" smtClean="0"/>
              <a:t>. </a:t>
            </a:r>
            <a:endParaRPr lang="en-US" dirty="0"/>
          </a:p>
          <a:p>
            <a:pPr marL="45720" indent="0" algn="just">
              <a:buNone/>
            </a:pPr>
            <a:endParaRPr lang="ar-IQ" dirty="0"/>
          </a:p>
        </p:txBody>
      </p:sp>
    </p:spTree>
    <p:extLst>
      <p:ext uri="{BB962C8B-B14F-4D97-AF65-F5344CB8AC3E}">
        <p14:creationId xmlns:p14="http://schemas.microsoft.com/office/powerpoint/2010/main" val="42642924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228600"/>
            <a:ext cx="8610600" cy="6324600"/>
          </a:xfrm>
        </p:spPr>
        <p:txBody>
          <a:bodyPr>
            <a:normAutofit lnSpcReduction="10000"/>
          </a:bodyPr>
          <a:lstStyle/>
          <a:p>
            <a:pPr marL="45720" indent="0" algn="l" rtl="0">
              <a:buNone/>
            </a:pPr>
            <a:r>
              <a:rPr lang="en-US" b="1" dirty="0"/>
              <a:t>4-</a:t>
            </a:r>
            <a:r>
              <a:rPr lang="en-US" dirty="0"/>
              <a:t>Firing </a:t>
            </a:r>
            <a:r>
              <a:rPr lang="en-US" dirty="0" smtClean="0"/>
              <a:t>:      Point                      Line </a:t>
            </a:r>
            <a:endParaRPr lang="en-US" dirty="0"/>
          </a:p>
          <a:p>
            <a:pPr marL="45720" indent="0" algn="l" rtl="0">
              <a:buNone/>
            </a:pPr>
            <a:r>
              <a:rPr lang="en-US" b="1" dirty="0" smtClean="0"/>
              <a:t>5</a:t>
            </a:r>
            <a:r>
              <a:rPr lang="en-US" dirty="0" smtClean="0"/>
              <a:t>-Scarfication </a:t>
            </a:r>
            <a:r>
              <a:rPr lang="en-US" dirty="0"/>
              <a:t>–make multiple incisions</a:t>
            </a:r>
            <a:r>
              <a:rPr lang="en-US" dirty="0" smtClean="0"/>
              <a:t>.  </a:t>
            </a:r>
            <a:endParaRPr lang="en-US" dirty="0"/>
          </a:p>
          <a:p>
            <a:pPr marL="45720" indent="0" algn="l" rtl="0">
              <a:buNone/>
            </a:pPr>
            <a:r>
              <a:rPr lang="en-US" b="1" dirty="0" smtClean="0"/>
              <a:t>6</a:t>
            </a:r>
            <a:r>
              <a:rPr lang="en-US" dirty="0" smtClean="0"/>
              <a:t>-Radiation </a:t>
            </a:r>
            <a:r>
              <a:rPr lang="en-US" dirty="0"/>
              <a:t>therapy by X-ray, or Gamma radiation , and ultra violate .</a:t>
            </a:r>
          </a:p>
          <a:p>
            <a:pPr marL="45720" indent="0" algn="l" rtl="0">
              <a:buNone/>
            </a:pPr>
            <a:r>
              <a:rPr lang="en-US" b="1" dirty="0"/>
              <a:t>7</a:t>
            </a:r>
            <a:r>
              <a:rPr lang="en-US" dirty="0"/>
              <a:t>- Infrared light.      </a:t>
            </a:r>
          </a:p>
          <a:p>
            <a:pPr marL="45720" indent="0" algn="l" rtl="0">
              <a:buNone/>
            </a:pPr>
            <a:r>
              <a:rPr lang="en-US" b="1" dirty="0" smtClean="0"/>
              <a:t>8</a:t>
            </a:r>
            <a:r>
              <a:rPr lang="en-US" dirty="0" smtClean="0"/>
              <a:t>- </a:t>
            </a:r>
            <a:r>
              <a:rPr lang="en-US" dirty="0"/>
              <a:t>Ultrasound.   </a:t>
            </a:r>
          </a:p>
          <a:p>
            <a:pPr marL="45720" indent="0" algn="l" rtl="0">
              <a:buNone/>
            </a:pPr>
            <a:r>
              <a:rPr lang="en-US" b="1" dirty="0" smtClean="0"/>
              <a:t>9</a:t>
            </a:r>
            <a:r>
              <a:rPr lang="en-US" dirty="0" smtClean="0"/>
              <a:t>- </a:t>
            </a:r>
            <a:r>
              <a:rPr lang="en-US" dirty="0"/>
              <a:t>Laser therapy 1.058 J/sec. ( low level laser therapy (LLLT) ). </a:t>
            </a:r>
          </a:p>
          <a:p>
            <a:pPr marL="45720" indent="0" algn="l" rtl="0">
              <a:buNone/>
            </a:pPr>
            <a:r>
              <a:rPr lang="en-US" b="1" dirty="0" smtClean="0"/>
              <a:t>10</a:t>
            </a:r>
            <a:r>
              <a:rPr lang="en-US" dirty="0" smtClean="0"/>
              <a:t>- </a:t>
            </a:r>
            <a:r>
              <a:rPr lang="en-US" dirty="0"/>
              <a:t>Shock wave therapy, by using special type of ultrasound.   </a:t>
            </a:r>
          </a:p>
          <a:p>
            <a:pPr marL="45720" indent="0" algn="l" rtl="0">
              <a:buNone/>
            </a:pPr>
            <a:r>
              <a:rPr lang="en-US" b="1" dirty="0" smtClean="0"/>
              <a:t>11</a:t>
            </a:r>
            <a:r>
              <a:rPr lang="en-US" dirty="0" smtClean="0"/>
              <a:t>- </a:t>
            </a:r>
            <a:r>
              <a:rPr lang="en-US" dirty="0"/>
              <a:t>Faradic current, ( electric stimulation, Galvanic and Faradic ).    </a:t>
            </a:r>
          </a:p>
          <a:p>
            <a:pPr marL="45720" indent="0" algn="l" rtl="0">
              <a:buNone/>
            </a:pPr>
            <a:r>
              <a:rPr lang="en-US" b="1" dirty="0" smtClean="0"/>
              <a:t>12</a:t>
            </a:r>
            <a:r>
              <a:rPr lang="en-US" dirty="0" smtClean="0"/>
              <a:t>- </a:t>
            </a:r>
            <a:r>
              <a:rPr lang="en-US" dirty="0"/>
              <a:t>Massage   </a:t>
            </a:r>
          </a:p>
          <a:p>
            <a:pPr marL="45720" indent="0" algn="l" rtl="0">
              <a:buNone/>
            </a:pPr>
            <a:r>
              <a:rPr lang="en-US" b="1" dirty="0" smtClean="0"/>
              <a:t>13</a:t>
            </a:r>
            <a:r>
              <a:rPr lang="en-US" dirty="0" smtClean="0"/>
              <a:t>- </a:t>
            </a:r>
            <a:r>
              <a:rPr lang="en-US" dirty="0"/>
              <a:t>Exercise    </a:t>
            </a:r>
          </a:p>
          <a:p>
            <a:pPr marL="45720" indent="0" algn="l" rtl="0">
              <a:buNone/>
            </a:pPr>
            <a:r>
              <a:rPr lang="en-US" b="1" dirty="0" smtClean="0"/>
              <a:t>14</a:t>
            </a:r>
            <a:r>
              <a:rPr lang="en-US" dirty="0" smtClean="0"/>
              <a:t>- </a:t>
            </a:r>
            <a:r>
              <a:rPr lang="en-US" dirty="0"/>
              <a:t>Hydrotherapy            </a:t>
            </a:r>
          </a:p>
          <a:p>
            <a:pPr marL="45720" indent="0" algn="l" rtl="0">
              <a:buNone/>
            </a:pPr>
            <a:r>
              <a:rPr lang="en-US" b="1" dirty="0" smtClean="0"/>
              <a:t>15</a:t>
            </a:r>
            <a:r>
              <a:rPr lang="en-US" dirty="0" smtClean="0"/>
              <a:t>-Microwaves</a:t>
            </a:r>
            <a:endParaRPr lang="en-US" dirty="0"/>
          </a:p>
          <a:p>
            <a:pPr marL="45720" indent="0" algn="l" rtl="0">
              <a:buNone/>
            </a:pPr>
            <a:r>
              <a:rPr lang="en-US" b="1" dirty="0" smtClean="0"/>
              <a:t>        </a:t>
            </a:r>
            <a:endParaRPr lang="en-US" dirty="0"/>
          </a:p>
          <a:p>
            <a:pPr marL="45720" indent="0" algn="l" rtl="0">
              <a:buNone/>
            </a:pPr>
            <a:r>
              <a:rPr lang="en-US" dirty="0"/>
              <a:t>                     </a:t>
            </a:r>
            <a:r>
              <a:rPr lang="en-US" dirty="0" smtClean="0"/>
              <a:t>         </a:t>
            </a:r>
            <a:r>
              <a:rPr lang="en-US" b="1" dirty="0" smtClean="0"/>
              <a:t>        </a:t>
            </a:r>
            <a:endParaRPr lang="en-US" dirty="0"/>
          </a:p>
          <a:p>
            <a:pPr marL="45720" indent="0" algn="l">
              <a:buNone/>
            </a:pPr>
            <a:endParaRPr lang="ar-IQ" dirty="0"/>
          </a:p>
        </p:txBody>
      </p:sp>
    </p:spTree>
    <p:extLst>
      <p:ext uri="{BB962C8B-B14F-4D97-AF65-F5344CB8AC3E}">
        <p14:creationId xmlns:p14="http://schemas.microsoft.com/office/powerpoint/2010/main" val="21999370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ircle(in)">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512511" cy="1143000"/>
          </a:xfrm>
        </p:spPr>
        <p:txBody>
          <a:bodyPr/>
          <a:lstStyle/>
          <a:p>
            <a:pPr marL="0" indent="0" algn="ctr">
              <a:buNone/>
            </a:pPr>
            <a:r>
              <a:rPr lang="en-US" dirty="0">
                <a:effectLst/>
              </a:rPr>
              <a:t>Wounds</a:t>
            </a:r>
            <a:br>
              <a:rPr lang="en-US" dirty="0">
                <a:effectLst/>
              </a:rPr>
            </a:br>
            <a:endParaRPr lang="ar-IQ" dirty="0"/>
          </a:p>
        </p:txBody>
      </p:sp>
      <p:sp>
        <p:nvSpPr>
          <p:cNvPr id="3" name="Content Placeholder 2"/>
          <p:cNvSpPr>
            <a:spLocks noGrp="1"/>
          </p:cNvSpPr>
          <p:nvPr>
            <p:ph sz="quarter" idx="13"/>
          </p:nvPr>
        </p:nvSpPr>
        <p:spPr>
          <a:xfrm>
            <a:off x="228600" y="762000"/>
            <a:ext cx="8763000" cy="5791200"/>
          </a:xfrm>
        </p:spPr>
        <p:txBody>
          <a:bodyPr>
            <a:normAutofit fontScale="92500" lnSpcReduction="10000"/>
          </a:bodyPr>
          <a:lstStyle/>
          <a:p>
            <a:pPr marL="45720" indent="0" algn="just" rtl="0">
              <a:buNone/>
            </a:pPr>
            <a:r>
              <a:rPr lang="en-US" b="1" u="sng" dirty="0"/>
              <a:t>Wounds: </a:t>
            </a:r>
            <a:r>
              <a:rPr lang="en-US" dirty="0"/>
              <a:t> are discontinuity of the skin or tissue </a:t>
            </a:r>
            <a:r>
              <a:rPr lang="en-US" dirty="0" smtClean="0"/>
              <a:t>(</a:t>
            </a:r>
            <a:r>
              <a:rPr lang="en-US" dirty="0"/>
              <a:t>either it is surgical or accidental).</a:t>
            </a:r>
          </a:p>
          <a:p>
            <a:pPr marL="45720" indent="0" algn="just" rtl="0">
              <a:buNone/>
            </a:pPr>
            <a:r>
              <a:rPr lang="en-US" b="1" dirty="0"/>
              <a:t> </a:t>
            </a:r>
            <a:endParaRPr lang="en-US" dirty="0"/>
          </a:p>
          <a:p>
            <a:pPr marL="45720" indent="0" algn="just" rtl="0">
              <a:buNone/>
            </a:pPr>
            <a:r>
              <a:rPr lang="en-US" b="1" u="sng" dirty="0"/>
              <a:t>Classification of wound :</a:t>
            </a:r>
            <a:endParaRPr lang="en-US" dirty="0"/>
          </a:p>
          <a:p>
            <a:pPr marL="45720" indent="0" algn="just" rtl="0">
              <a:buNone/>
            </a:pPr>
            <a:r>
              <a:rPr lang="en-US" dirty="0"/>
              <a:t>1- According to involvement of skin .</a:t>
            </a:r>
          </a:p>
          <a:p>
            <a:pPr marL="45720" indent="0" algn="just" rtl="0">
              <a:buNone/>
            </a:pPr>
            <a:r>
              <a:rPr lang="en-US" dirty="0"/>
              <a:t>     a- Closed wound ---skin not open e.g. Contusion .</a:t>
            </a:r>
          </a:p>
          <a:p>
            <a:pPr marL="45720" indent="0" algn="just" rtl="0">
              <a:buNone/>
            </a:pPr>
            <a:r>
              <a:rPr lang="en-US" dirty="0"/>
              <a:t>     b-Open wound --- Skin was cut      1-incised     2-lacearation   </a:t>
            </a:r>
          </a:p>
          <a:p>
            <a:pPr marL="45720" indent="0" algn="just" rtl="0">
              <a:buNone/>
            </a:pPr>
            <a:r>
              <a:rPr lang="en-US" dirty="0"/>
              <a:t>        </a:t>
            </a:r>
            <a:r>
              <a:rPr lang="en-US" dirty="0" smtClean="0"/>
              <a:t>Or a- </a:t>
            </a:r>
            <a:r>
              <a:rPr lang="en-US" dirty="0"/>
              <a:t>Simple ---only the skin was involved </a:t>
            </a:r>
          </a:p>
          <a:p>
            <a:pPr marL="45720" indent="0" algn="just" rtl="0">
              <a:buNone/>
            </a:pPr>
            <a:r>
              <a:rPr lang="en-US" dirty="0"/>
              <a:t>   </a:t>
            </a:r>
            <a:r>
              <a:rPr lang="en-US" dirty="0" smtClean="0"/>
              <a:t>          b- Compound </a:t>
            </a:r>
            <a:r>
              <a:rPr lang="en-US" dirty="0"/>
              <a:t>–when the skin and the deeper tissue are involved </a:t>
            </a:r>
            <a:r>
              <a:rPr lang="en-US" dirty="0" smtClean="0"/>
              <a:t>    ( </a:t>
            </a:r>
            <a:r>
              <a:rPr lang="en-US" dirty="0"/>
              <a:t>like muscle, nerve , tendons and bones are involved)</a:t>
            </a:r>
          </a:p>
          <a:p>
            <a:pPr marL="45720" indent="0" algn="just" rtl="0">
              <a:buNone/>
            </a:pPr>
            <a:r>
              <a:rPr lang="en-US" dirty="0"/>
              <a:t>2-According to the depth    a- Superficial    e.g. abrasion      b- deep</a:t>
            </a:r>
          </a:p>
          <a:p>
            <a:pPr marL="45720" indent="0" algn="just" rtl="0">
              <a:buNone/>
            </a:pPr>
            <a:r>
              <a:rPr lang="en-US" dirty="0"/>
              <a:t>3-According to presence or absence of infection.</a:t>
            </a:r>
          </a:p>
          <a:p>
            <a:pPr marL="45720" indent="0" algn="just" rtl="0">
              <a:buNone/>
            </a:pPr>
            <a:r>
              <a:rPr lang="en-US" dirty="0"/>
              <a:t>    a-Aseptic  or clean---  e.g. Surgical wound .</a:t>
            </a:r>
          </a:p>
          <a:p>
            <a:pPr marL="45720" indent="0" algn="just" rtl="0">
              <a:buNone/>
            </a:pPr>
            <a:r>
              <a:rPr lang="en-US" dirty="0"/>
              <a:t>    b-Suspicious   ----e.g. like gun shot wound </a:t>
            </a:r>
          </a:p>
          <a:p>
            <a:pPr marL="45720" indent="0" algn="just" rtl="0">
              <a:buNone/>
            </a:pPr>
            <a:r>
              <a:rPr lang="en-US" dirty="0"/>
              <a:t>    c-Septic or infected ---presence of pus/ or infection</a:t>
            </a:r>
          </a:p>
          <a:p>
            <a:pPr marL="45720" indent="0" algn="just">
              <a:buNone/>
            </a:pPr>
            <a:endParaRPr lang="ar-IQ" dirty="0"/>
          </a:p>
        </p:txBody>
      </p:sp>
    </p:spTree>
    <p:extLst>
      <p:ext uri="{BB962C8B-B14F-4D97-AF65-F5344CB8AC3E}">
        <p14:creationId xmlns:p14="http://schemas.microsoft.com/office/powerpoint/2010/main" val="826594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304800"/>
            <a:ext cx="8610600" cy="6248400"/>
          </a:xfrm>
        </p:spPr>
        <p:txBody>
          <a:bodyPr/>
          <a:lstStyle/>
          <a:p>
            <a:pPr marL="45720" indent="0" algn="just" rtl="0">
              <a:buNone/>
            </a:pPr>
            <a:r>
              <a:rPr lang="en-US" dirty="0"/>
              <a:t>4-According to </a:t>
            </a:r>
            <a:r>
              <a:rPr lang="en-US" dirty="0" smtClean="0"/>
              <a:t>the </a:t>
            </a:r>
            <a:r>
              <a:rPr lang="en-US" dirty="0"/>
              <a:t>etiology.</a:t>
            </a:r>
          </a:p>
          <a:p>
            <a:pPr marL="45720" indent="0" algn="just" rtl="0">
              <a:buNone/>
            </a:pPr>
            <a:r>
              <a:rPr lang="en-US" dirty="0"/>
              <a:t>  a-Incised wound –like surgical wound make by scalpel </a:t>
            </a:r>
          </a:p>
          <a:p>
            <a:pPr marL="45720" indent="0" algn="just" rtl="0">
              <a:buNone/>
            </a:pPr>
            <a:r>
              <a:rPr lang="en-US" dirty="0"/>
              <a:t>  b-Abrasion ---like wound occur by friction </a:t>
            </a:r>
          </a:p>
          <a:p>
            <a:pPr marL="45720" indent="0" algn="just" rtl="0">
              <a:buNone/>
            </a:pPr>
            <a:r>
              <a:rPr lang="en-US" dirty="0"/>
              <a:t>  c- Laceration— the surface are irregular or </a:t>
            </a:r>
            <a:r>
              <a:rPr lang="en-US" dirty="0" err="1"/>
              <a:t>teared</a:t>
            </a:r>
            <a:r>
              <a:rPr lang="en-US" dirty="0"/>
              <a:t> like the wound caused by Barbed wire.</a:t>
            </a:r>
          </a:p>
          <a:p>
            <a:pPr marL="45720" indent="0" algn="just" rtl="0">
              <a:buNone/>
            </a:pPr>
            <a:r>
              <a:rPr lang="en-US" dirty="0" smtClean="0"/>
              <a:t>d-Punctured </a:t>
            </a:r>
            <a:r>
              <a:rPr lang="en-US" dirty="0"/>
              <a:t>wound --- which caused by sharp pointed object like nail.</a:t>
            </a:r>
          </a:p>
          <a:p>
            <a:pPr marL="45720" indent="0" algn="just" rtl="0">
              <a:buNone/>
            </a:pPr>
            <a:r>
              <a:rPr lang="en-US" dirty="0"/>
              <a:t>  e-Perforating ----like Gun shot wound </a:t>
            </a:r>
          </a:p>
          <a:p>
            <a:pPr marL="45720" indent="0" algn="just" rtl="0">
              <a:buNone/>
            </a:pPr>
            <a:r>
              <a:rPr lang="en-US" dirty="0"/>
              <a:t>  f-Avulsion—separation of large amount of tissue. </a:t>
            </a:r>
          </a:p>
          <a:p>
            <a:pPr marL="45720" indent="0" algn="just" rtl="0">
              <a:buNone/>
            </a:pPr>
            <a:r>
              <a:rPr lang="en-US" dirty="0"/>
              <a:t>  g-Envenomed wound ---like snake bite.</a:t>
            </a:r>
          </a:p>
        </p:txBody>
      </p:sp>
    </p:spTree>
    <p:extLst>
      <p:ext uri="{BB962C8B-B14F-4D97-AF65-F5344CB8AC3E}">
        <p14:creationId xmlns:p14="http://schemas.microsoft.com/office/powerpoint/2010/main" val="37822341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6286"/>
            <a:ext cx="6512511" cy="1143000"/>
          </a:xfrm>
        </p:spPr>
        <p:txBody>
          <a:bodyPr/>
          <a:lstStyle/>
          <a:p>
            <a:pPr marL="0" indent="0" algn="ctr">
              <a:buNone/>
            </a:pPr>
            <a:r>
              <a:rPr lang="en-US" dirty="0">
                <a:effectLst/>
              </a:rPr>
              <a:t>Wound healing</a:t>
            </a:r>
            <a:br>
              <a:rPr lang="en-US" dirty="0">
                <a:effectLst/>
              </a:rPr>
            </a:br>
            <a:endParaRPr lang="ar-IQ" dirty="0"/>
          </a:p>
        </p:txBody>
      </p:sp>
      <p:sp>
        <p:nvSpPr>
          <p:cNvPr id="3" name="Content Placeholder 2"/>
          <p:cNvSpPr>
            <a:spLocks noGrp="1"/>
          </p:cNvSpPr>
          <p:nvPr>
            <p:ph sz="quarter" idx="13"/>
          </p:nvPr>
        </p:nvSpPr>
        <p:spPr>
          <a:xfrm>
            <a:off x="152400" y="685800"/>
            <a:ext cx="8839200" cy="6019800"/>
          </a:xfrm>
        </p:spPr>
        <p:txBody>
          <a:bodyPr/>
          <a:lstStyle/>
          <a:p>
            <a:pPr marL="45720" indent="0" algn="just" rtl="0">
              <a:buNone/>
            </a:pPr>
            <a:r>
              <a:rPr lang="en-US" b="1" dirty="0"/>
              <a:t>Wound healing</a:t>
            </a:r>
            <a:r>
              <a:rPr lang="en-US" dirty="0"/>
              <a:t>: it </a:t>
            </a:r>
            <a:r>
              <a:rPr lang="en-US" dirty="0" smtClean="0"/>
              <a:t>means </a:t>
            </a:r>
            <a:r>
              <a:rPr lang="en-US" dirty="0"/>
              <a:t>replacement of the severed tissue by same tissue or other type of tissue and the healing process occur by two types.</a:t>
            </a:r>
          </a:p>
          <a:p>
            <a:pPr marL="45720" indent="0" algn="just" rtl="0">
              <a:buNone/>
            </a:pPr>
            <a:r>
              <a:rPr lang="en-US" b="1" dirty="0"/>
              <a:t>    </a:t>
            </a:r>
            <a:endParaRPr lang="en-US" b="1" dirty="0" smtClean="0"/>
          </a:p>
          <a:p>
            <a:pPr marL="45720" indent="0" algn="just" rtl="0">
              <a:buNone/>
            </a:pPr>
            <a:endParaRPr lang="en-US" b="1" dirty="0"/>
          </a:p>
          <a:p>
            <a:pPr marL="45720" indent="0" algn="just" rtl="0">
              <a:buNone/>
            </a:pPr>
            <a:r>
              <a:rPr lang="en-US" b="1" dirty="0" smtClean="0"/>
              <a:t>1</a:t>
            </a:r>
            <a:r>
              <a:rPr lang="en-US" dirty="0" smtClean="0"/>
              <a:t>-Regeneration-</a:t>
            </a:r>
            <a:r>
              <a:rPr lang="en-US" dirty="0"/>
              <a:t>-- replacement by same tissue –like </a:t>
            </a:r>
            <a:r>
              <a:rPr lang="en-US" dirty="0" smtClean="0"/>
              <a:t>regeneration </a:t>
            </a:r>
            <a:r>
              <a:rPr lang="en-US" dirty="0"/>
              <a:t>of epithelial cell of digestive , respiratory system.</a:t>
            </a:r>
          </a:p>
          <a:p>
            <a:pPr marL="45720" indent="0" algn="just" rtl="0">
              <a:buNone/>
            </a:pPr>
            <a:endParaRPr lang="en-US" b="1" dirty="0"/>
          </a:p>
          <a:p>
            <a:pPr marL="45720" indent="0" algn="just" rtl="0">
              <a:buNone/>
            </a:pPr>
            <a:r>
              <a:rPr lang="en-US" b="1" dirty="0" smtClean="0"/>
              <a:t>2</a:t>
            </a:r>
            <a:r>
              <a:rPr lang="en-US" dirty="0" smtClean="0"/>
              <a:t>-Susbstitution by </a:t>
            </a:r>
            <a:r>
              <a:rPr lang="en-US" dirty="0"/>
              <a:t>fibrous scar tissue like wound </a:t>
            </a:r>
            <a:r>
              <a:rPr lang="en-US" dirty="0" smtClean="0"/>
              <a:t>healing.</a:t>
            </a:r>
            <a:endParaRPr lang="en-US" dirty="0"/>
          </a:p>
          <a:p>
            <a:pPr marL="45720" indent="0" algn="just">
              <a:buNone/>
            </a:pPr>
            <a:endParaRPr lang="ar-IQ" dirty="0"/>
          </a:p>
        </p:txBody>
      </p:sp>
    </p:spTree>
    <p:extLst>
      <p:ext uri="{BB962C8B-B14F-4D97-AF65-F5344CB8AC3E}">
        <p14:creationId xmlns:p14="http://schemas.microsoft.com/office/powerpoint/2010/main" val="699341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9107714" cy="1143000"/>
          </a:xfrm>
        </p:spPr>
        <p:txBody>
          <a:bodyPr/>
          <a:lstStyle/>
          <a:p>
            <a:pPr marL="0" indent="0" algn="ctr">
              <a:buNone/>
            </a:pPr>
            <a:r>
              <a:rPr lang="en-US" dirty="0" smtClean="0">
                <a:effectLst/>
              </a:rPr>
              <a:t>Stages </a:t>
            </a:r>
            <a:r>
              <a:rPr lang="en-US" dirty="0">
                <a:effectLst/>
              </a:rPr>
              <a:t>of </a:t>
            </a:r>
            <a:r>
              <a:rPr lang="en-US" dirty="0" smtClean="0">
                <a:effectLst/>
              </a:rPr>
              <a:t>Wound Healing </a:t>
            </a:r>
            <a:endParaRPr lang="ar-IQ" dirty="0"/>
          </a:p>
        </p:txBody>
      </p:sp>
      <p:sp>
        <p:nvSpPr>
          <p:cNvPr id="3" name="Content Placeholder 2"/>
          <p:cNvSpPr>
            <a:spLocks noGrp="1"/>
          </p:cNvSpPr>
          <p:nvPr>
            <p:ph sz="quarter" idx="13"/>
          </p:nvPr>
        </p:nvSpPr>
        <p:spPr>
          <a:xfrm>
            <a:off x="228600" y="914400"/>
            <a:ext cx="8686800" cy="5715000"/>
          </a:xfrm>
        </p:spPr>
        <p:txBody>
          <a:bodyPr/>
          <a:lstStyle/>
          <a:p>
            <a:pPr marL="45720" indent="0" algn="just" rtl="0">
              <a:buNone/>
            </a:pPr>
            <a:endParaRPr lang="en-US" dirty="0" smtClean="0"/>
          </a:p>
          <a:p>
            <a:pPr marL="45720" indent="0" algn="just" rtl="0">
              <a:buNone/>
            </a:pPr>
            <a:endParaRPr lang="en-US" dirty="0"/>
          </a:p>
          <a:p>
            <a:pPr marL="45720" indent="0" algn="just" rtl="0">
              <a:buNone/>
            </a:pPr>
            <a:r>
              <a:rPr lang="en-US" dirty="0" smtClean="0"/>
              <a:t>1-Inflammatory </a:t>
            </a:r>
            <a:r>
              <a:rPr lang="en-US" dirty="0"/>
              <a:t>phase </a:t>
            </a:r>
            <a:r>
              <a:rPr lang="en-US" dirty="0" smtClean="0"/>
              <a:t>(</a:t>
            </a:r>
            <a:r>
              <a:rPr lang="en-US" dirty="0"/>
              <a:t>0-3 days</a:t>
            </a:r>
            <a:r>
              <a:rPr lang="en-US" dirty="0" smtClean="0"/>
              <a:t>).</a:t>
            </a:r>
            <a:endParaRPr lang="en-US" dirty="0"/>
          </a:p>
          <a:p>
            <a:pPr marL="45720" indent="0" algn="just" rtl="0">
              <a:buNone/>
            </a:pPr>
            <a:endParaRPr lang="en-US" dirty="0" smtClean="0"/>
          </a:p>
          <a:p>
            <a:pPr marL="45720" indent="0" algn="just" rtl="0">
              <a:buNone/>
            </a:pPr>
            <a:endParaRPr lang="en-US" dirty="0"/>
          </a:p>
          <a:p>
            <a:pPr marL="45720" indent="0" algn="just" rtl="0">
              <a:buNone/>
            </a:pPr>
            <a:endParaRPr lang="en-US" dirty="0" smtClean="0"/>
          </a:p>
          <a:p>
            <a:pPr marL="45720" indent="0" algn="just" rtl="0">
              <a:buNone/>
            </a:pPr>
            <a:endParaRPr lang="en-US" dirty="0"/>
          </a:p>
          <a:p>
            <a:pPr marL="45720" indent="0" algn="just" rtl="0">
              <a:buNone/>
            </a:pPr>
            <a:endParaRPr lang="en-US" dirty="0" smtClean="0"/>
          </a:p>
          <a:p>
            <a:pPr marL="45720" indent="0" algn="just" rtl="0">
              <a:buNone/>
            </a:pPr>
            <a:r>
              <a:rPr lang="en-US" dirty="0" smtClean="0"/>
              <a:t>2-Debridement </a:t>
            </a:r>
            <a:r>
              <a:rPr lang="en-US" dirty="0"/>
              <a:t>or destructive phase( 1-6 days) or begins 6 </a:t>
            </a:r>
            <a:r>
              <a:rPr lang="en-US" dirty="0" err="1"/>
              <a:t>hrs</a:t>
            </a:r>
            <a:r>
              <a:rPr lang="en-US" dirty="0"/>
              <a:t> after injury.</a:t>
            </a:r>
          </a:p>
          <a:p>
            <a:pPr marL="45720" indent="0" algn="just">
              <a:buNone/>
            </a:pPr>
            <a:endParaRPr lang="ar-IQ" dirty="0"/>
          </a:p>
        </p:txBody>
      </p:sp>
    </p:spTree>
    <p:extLst>
      <p:ext uri="{BB962C8B-B14F-4D97-AF65-F5344CB8AC3E}">
        <p14:creationId xmlns:p14="http://schemas.microsoft.com/office/powerpoint/2010/main" val="4047273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981200"/>
            <a:ext cx="8763000" cy="1200329"/>
          </a:xfrm>
          <a:prstGeom prst="rect">
            <a:avLst/>
          </a:prstGeom>
        </p:spPr>
        <p:txBody>
          <a:bodyPr wrap="square">
            <a:spAutoFit/>
          </a:bodyPr>
          <a:lstStyle/>
          <a:p>
            <a:pPr algn="just"/>
            <a:r>
              <a:rPr lang="en-US" sz="2400" dirty="0"/>
              <a:t>3-Proliferative phase (3-14 days )--- begins within 12hrs of wounding (the duration of this phase  depend on the; a- size of the wound            b-the type of the </a:t>
            </a:r>
            <a:r>
              <a:rPr lang="en-US" sz="2400" dirty="0" smtClean="0"/>
              <a:t>wound</a:t>
            </a:r>
            <a:endParaRPr lang="en-US" sz="2400" dirty="0"/>
          </a:p>
        </p:txBody>
      </p:sp>
    </p:spTree>
    <p:extLst>
      <p:ext uri="{BB962C8B-B14F-4D97-AF65-F5344CB8AC3E}">
        <p14:creationId xmlns:p14="http://schemas.microsoft.com/office/powerpoint/2010/main" val="23027985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304800"/>
            <a:ext cx="8610600" cy="5257800"/>
          </a:xfrm>
        </p:spPr>
        <p:txBody>
          <a:bodyPr>
            <a:normAutofit/>
          </a:bodyPr>
          <a:lstStyle/>
          <a:p>
            <a:pPr marL="45720" indent="0" algn="just" rtl="0">
              <a:buNone/>
            </a:pPr>
            <a:endParaRPr lang="en-US" sz="2400" dirty="0" smtClean="0"/>
          </a:p>
          <a:p>
            <a:pPr marL="45720" indent="0" algn="just" rtl="0">
              <a:buNone/>
            </a:pPr>
            <a:endParaRPr lang="en-US" sz="2400" dirty="0"/>
          </a:p>
          <a:p>
            <a:pPr marL="45720" indent="0" algn="just" rtl="0">
              <a:buNone/>
            </a:pPr>
            <a:r>
              <a:rPr lang="en-US" sz="2400" dirty="0" smtClean="0"/>
              <a:t>4-Maturation </a:t>
            </a:r>
            <a:r>
              <a:rPr lang="en-US" sz="2400" dirty="0"/>
              <a:t>phase (14 days -1 years)--- is the longest stage of healing </a:t>
            </a:r>
            <a:r>
              <a:rPr lang="en-US" sz="2400" dirty="0" smtClean="0"/>
              <a:t>.</a:t>
            </a:r>
            <a:endParaRPr lang="en-US" sz="2400" dirty="0"/>
          </a:p>
        </p:txBody>
      </p:sp>
    </p:spTree>
    <p:extLst>
      <p:ext uri="{BB962C8B-B14F-4D97-AF65-F5344CB8AC3E}">
        <p14:creationId xmlns:p14="http://schemas.microsoft.com/office/powerpoint/2010/main" val="9486404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6743" cy="838200"/>
          </a:xfrm>
        </p:spPr>
        <p:txBody>
          <a:bodyPr/>
          <a:lstStyle/>
          <a:p>
            <a:pPr marL="0" indent="0" algn="ctr">
              <a:buNone/>
            </a:pPr>
            <a:r>
              <a:rPr lang="en-US" dirty="0">
                <a:effectLst/>
              </a:rPr>
              <a:t>Types of </a:t>
            </a:r>
            <a:r>
              <a:rPr lang="en-US" dirty="0" smtClean="0">
                <a:effectLst/>
              </a:rPr>
              <a:t>Wound Healing </a:t>
            </a:r>
            <a:r>
              <a:rPr lang="en-US" dirty="0">
                <a:effectLst/>
              </a:rPr>
              <a:t/>
            </a:r>
            <a:br>
              <a:rPr lang="en-US" dirty="0">
                <a:effectLst/>
              </a:rPr>
            </a:br>
            <a:endParaRPr lang="ar-IQ" dirty="0"/>
          </a:p>
        </p:txBody>
      </p:sp>
      <p:sp>
        <p:nvSpPr>
          <p:cNvPr id="3" name="Content Placeholder 2"/>
          <p:cNvSpPr>
            <a:spLocks noGrp="1"/>
          </p:cNvSpPr>
          <p:nvPr>
            <p:ph sz="quarter" idx="13"/>
          </p:nvPr>
        </p:nvSpPr>
        <p:spPr>
          <a:xfrm>
            <a:off x="152400" y="1828800"/>
            <a:ext cx="8839200" cy="3200400"/>
          </a:xfrm>
        </p:spPr>
        <p:txBody>
          <a:bodyPr/>
          <a:lstStyle/>
          <a:p>
            <a:pPr marL="45720" indent="0" algn="just" rtl="0">
              <a:buNone/>
            </a:pPr>
            <a:r>
              <a:rPr lang="en-US" b="1" dirty="0"/>
              <a:t>Primary healing : </a:t>
            </a:r>
            <a:endParaRPr lang="en-US" dirty="0"/>
          </a:p>
          <a:p>
            <a:pPr marL="45720" indent="0" algn="just" rtl="0">
              <a:buNone/>
            </a:pPr>
            <a:r>
              <a:rPr lang="en-US" dirty="0"/>
              <a:t>    It is uncomplicated healing process of clean incision which has been readily closed and that required minimal epithelialization and  minimal granulation tissue formation e.g. surgical wound ( incision) which characterized by small quantity of tissue loss, small quantity of exudates and the necrotic is too small and take less time for </a:t>
            </a:r>
            <a:r>
              <a:rPr lang="en-US" dirty="0" smtClean="0"/>
              <a:t>healing.</a:t>
            </a:r>
            <a:endParaRPr lang="en-US" dirty="0"/>
          </a:p>
          <a:p>
            <a:pPr marL="45720" indent="0" algn="just">
              <a:buNone/>
            </a:pPr>
            <a:endParaRPr lang="ar-IQ" dirty="0"/>
          </a:p>
        </p:txBody>
      </p:sp>
    </p:spTree>
    <p:extLst>
      <p:ext uri="{BB962C8B-B14F-4D97-AF65-F5344CB8AC3E}">
        <p14:creationId xmlns:p14="http://schemas.microsoft.com/office/powerpoint/2010/main" val="401989611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228600"/>
            <a:ext cx="8686800" cy="6324600"/>
          </a:xfrm>
        </p:spPr>
        <p:txBody>
          <a:bodyPr/>
          <a:lstStyle/>
          <a:p>
            <a:pPr marL="45720" indent="0" algn="just" rtl="0">
              <a:buNone/>
            </a:pPr>
            <a:r>
              <a:rPr lang="en-US" b="1" dirty="0"/>
              <a:t>Secondary healing : </a:t>
            </a:r>
            <a:endParaRPr lang="en-US" dirty="0"/>
          </a:p>
          <a:p>
            <a:pPr marL="45720" indent="0" algn="just" rtl="0">
              <a:buNone/>
            </a:pPr>
            <a:r>
              <a:rPr lang="en-US" b="1" dirty="0"/>
              <a:t>    </a:t>
            </a:r>
            <a:endParaRPr lang="en-US" b="1" dirty="0" smtClean="0"/>
          </a:p>
          <a:p>
            <a:pPr marL="45720" indent="0" algn="just" rtl="0">
              <a:buNone/>
            </a:pPr>
            <a:endParaRPr lang="en-US" b="1" dirty="0"/>
          </a:p>
          <a:p>
            <a:pPr marL="45720" indent="0" algn="just" rtl="0">
              <a:buNone/>
            </a:pPr>
            <a:r>
              <a:rPr lang="en-US" b="1" dirty="0" smtClean="0"/>
              <a:t>   </a:t>
            </a:r>
            <a:r>
              <a:rPr lang="en-US" dirty="0" smtClean="0"/>
              <a:t>This </a:t>
            </a:r>
            <a:r>
              <a:rPr lang="en-US" dirty="0"/>
              <a:t>type of healing occur when there is large quantity of tissue loss ( cavity ), large quantity of exudates , and large area of cellular damage. It is characterized by taking long time for healing , and large quantity of granulation tissue ( the granulation tissue must fill the base of the wound before epithelialization ) e.g. clean open wound , infected wound – the decision to allow a wound to heal by secondary healing –when :</a:t>
            </a:r>
          </a:p>
          <a:p>
            <a:pPr marL="45720" indent="0" algn="just" rtl="0">
              <a:buNone/>
            </a:pPr>
            <a:r>
              <a:rPr lang="en-US" dirty="0"/>
              <a:t>  1- failure of primary closure of wound     2- loss of tissue   </a:t>
            </a:r>
            <a:r>
              <a:rPr lang="en-US" dirty="0" smtClean="0"/>
              <a:t>             3- </a:t>
            </a:r>
            <a:r>
              <a:rPr lang="en-US" dirty="0"/>
              <a:t>infection </a:t>
            </a:r>
          </a:p>
        </p:txBody>
      </p:sp>
    </p:spTree>
    <p:extLst>
      <p:ext uri="{BB962C8B-B14F-4D97-AF65-F5344CB8AC3E}">
        <p14:creationId xmlns:p14="http://schemas.microsoft.com/office/powerpoint/2010/main" val="32902856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143000"/>
          </a:xfrm>
        </p:spPr>
        <p:txBody>
          <a:bodyPr/>
          <a:lstStyle/>
          <a:p>
            <a:pPr marL="0" indent="0" algn="ctr">
              <a:buNone/>
            </a:pPr>
            <a:r>
              <a:rPr lang="en-US" dirty="0">
                <a:effectLst/>
              </a:rPr>
              <a:t>Sequences of </a:t>
            </a:r>
            <a:r>
              <a:rPr lang="en-US" dirty="0" smtClean="0">
                <a:effectLst/>
              </a:rPr>
              <a:t>Inflammation</a:t>
            </a:r>
            <a:endParaRPr lang="ar-IQ" dirty="0"/>
          </a:p>
        </p:txBody>
      </p:sp>
      <p:sp>
        <p:nvSpPr>
          <p:cNvPr id="3" name="Content Placeholder 2"/>
          <p:cNvSpPr>
            <a:spLocks noGrp="1"/>
          </p:cNvSpPr>
          <p:nvPr>
            <p:ph sz="quarter" idx="13"/>
          </p:nvPr>
        </p:nvSpPr>
        <p:spPr>
          <a:xfrm>
            <a:off x="304800" y="990600"/>
            <a:ext cx="8686800" cy="5638800"/>
          </a:xfrm>
        </p:spPr>
        <p:txBody>
          <a:bodyPr>
            <a:normAutofit lnSpcReduction="10000"/>
          </a:bodyPr>
          <a:lstStyle/>
          <a:p>
            <a:pPr marL="45720" indent="0" algn="just" rtl="0">
              <a:buNone/>
            </a:pPr>
            <a:r>
              <a:rPr lang="en-US" dirty="0" smtClean="0"/>
              <a:t>Inflammation occurs </a:t>
            </a:r>
            <a:r>
              <a:rPr lang="en-US" dirty="0"/>
              <a:t>due to :   1- circulatory changes    2-chemical mediators. </a:t>
            </a:r>
          </a:p>
          <a:p>
            <a:pPr marL="45720" indent="0" algn="just" rtl="0">
              <a:buNone/>
            </a:pPr>
            <a:r>
              <a:rPr lang="en-US" b="1" dirty="0"/>
              <a:t>*The circulatory changes include</a:t>
            </a:r>
            <a:r>
              <a:rPr lang="en-US" dirty="0"/>
              <a:t>:</a:t>
            </a:r>
          </a:p>
          <a:p>
            <a:pPr marL="45720" indent="0" algn="just" rtl="0">
              <a:buNone/>
            </a:pPr>
            <a:r>
              <a:rPr lang="en-US" b="1" dirty="0"/>
              <a:t>1</a:t>
            </a:r>
            <a:r>
              <a:rPr lang="en-US" dirty="0"/>
              <a:t>- </a:t>
            </a:r>
            <a:r>
              <a:rPr lang="en-US" b="1" dirty="0"/>
              <a:t>Active hyperemia</a:t>
            </a:r>
            <a:r>
              <a:rPr lang="en-US" dirty="0"/>
              <a:t> --- firstly transient vasoconstriction occur following by vasodilatation and vascular congestion , and this was the cause of redness  and hotness. </a:t>
            </a:r>
          </a:p>
          <a:p>
            <a:pPr marL="45720" indent="0" algn="just" rtl="0">
              <a:buNone/>
            </a:pPr>
            <a:r>
              <a:rPr lang="en-US" b="1" dirty="0"/>
              <a:t>2</a:t>
            </a:r>
            <a:r>
              <a:rPr lang="en-US" dirty="0"/>
              <a:t>-</a:t>
            </a:r>
            <a:r>
              <a:rPr lang="en-US" b="1" dirty="0"/>
              <a:t>Exudation</a:t>
            </a:r>
            <a:r>
              <a:rPr lang="en-US" dirty="0"/>
              <a:t>—exudation of the surrounding tissue , due to the increase in the permeability of B.V.  due to vasodilatation.</a:t>
            </a:r>
          </a:p>
          <a:p>
            <a:pPr marL="45720" indent="0" algn="just" rtl="0">
              <a:buNone/>
            </a:pPr>
            <a:r>
              <a:rPr lang="en-US" b="1" dirty="0"/>
              <a:t>3</a:t>
            </a:r>
            <a:r>
              <a:rPr lang="en-US" dirty="0"/>
              <a:t>-</a:t>
            </a:r>
            <a:r>
              <a:rPr lang="en-US" b="1" dirty="0"/>
              <a:t>Reduce the blood flow</a:t>
            </a:r>
            <a:r>
              <a:rPr lang="en-US" dirty="0"/>
              <a:t> ---due to vasodilatation.</a:t>
            </a:r>
          </a:p>
          <a:p>
            <a:pPr marL="45720" indent="0" algn="just" rtl="0">
              <a:buNone/>
            </a:pPr>
            <a:r>
              <a:rPr lang="en-US" b="1" dirty="0"/>
              <a:t>4</a:t>
            </a:r>
            <a:r>
              <a:rPr lang="en-US" dirty="0"/>
              <a:t>-</a:t>
            </a:r>
            <a:r>
              <a:rPr lang="en-US" b="1" dirty="0"/>
              <a:t>Emigration of leukocytes</a:t>
            </a:r>
            <a:r>
              <a:rPr lang="en-US" dirty="0"/>
              <a:t>- firstly </a:t>
            </a:r>
            <a:r>
              <a:rPr lang="en-US" b="1" u="sng" dirty="0" err="1"/>
              <a:t>Margination</a:t>
            </a:r>
            <a:r>
              <a:rPr lang="en-US" dirty="0"/>
              <a:t> of leukocytes ( </a:t>
            </a:r>
            <a:r>
              <a:rPr lang="en-US" dirty="0" err="1"/>
              <a:t>pavmentation</a:t>
            </a:r>
            <a:r>
              <a:rPr lang="en-US" dirty="0"/>
              <a:t> ) was occur as a result to the increase of blood  viscosity due to reduce of blood flow ( axial streaming changed to </a:t>
            </a:r>
            <a:r>
              <a:rPr lang="en-US" dirty="0" err="1"/>
              <a:t>abaxial</a:t>
            </a:r>
            <a:r>
              <a:rPr lang="en-US" dirty="0"/>
              <a:t> streaming ). Then </a:t>
            </a:r>
            <a:r>
              <a:rPr lang="en-US" b="1" u="sng" dirty="0"/>
              <a:t>emigration</a:t>
            </a:r>
            <a:r>
              <a:rPr lang="en-US" dirty="0"/>
              <a:t> of leukocytes ( specially </a:t>
            </a:r>
            <a:r>
              <a:rPr lang="en-US" dirty="0" err="1"/>
              <a:t>neutrophile</a:t>
            </a:r>
            <a:r>
              <a:rPr lang="en-US" dirty="0"/>
              <a:t> ). Under the effect of </a:t>
            </a:r>
            <a:r>
              <a:rPr lang="en-US" dirty="0" err="1"/>
              <a:t>chemotaxis</a:t>
            </a:r>
            <a:r>
              <a:rPr lang="en-US" dirty="0"/>
              <a:t> due to </a:t>
            </a:r>
            <a:r>
              <a:rPr lang="en-US" dirty="0" smtClean="0"/>
              <a:t>(tissue </a:t>
            </a:r>
            <a:r>
              <a:rPr lang="en-US" dirty="0"/>
              <a:t>damage , the </a:t>
            </a:r>
            <a:r>
              <a:rPr lang="en-US" dirty="0" smtClean="0"/>
              <a:t>microorganism). </a:t>
            </a:r>
            <a:r>
              <a:rPr lang="en-US" dirty="0"/>
              <a:t>Followed by </a:t>
            </a:r>
            <a:r>
              <a:rPr lang="en-US" dirty="0" err="1"/>
              <a:t>diapedesis</a:t>
            </a:r>
            <a:r>
              <a:rPr lang="en-US" dirty="0"/>
              <a:t> of </a:t>
            </a:r>
            <a:r>
              <a:rPr lang="en-US" dirty="0" smtClean="0"/>
              <a:t>erythrocytes.</a:t>
            </a:r>
            <a:endParaRPr lang="en-US" dirty="0"/>
          </a:p>
          <a:p>
            <a:pPr marL="45720" indent="0" algn="just">
              <a:buNone/>
            </a:pPr>
            <a:endParaRPr lang="ar-IQ" dirty="0"/>
          </a:p>
        </p:txBody>
      </p:sp>
    </p:spTree>
    <p:extLst>
      <p:ext uri="{BB962C8B-B14F-4D97-AF65-F5344CB8AC3E}">
        <p14:creationId xmlns:p14="http://schemas.microsoft.com/office/powerpoint/2010/main" val="277165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286"/>
            <a:ext cx="9144000" cy="1259114"/>
          </a:xfrm>
        </p:spPr>
        <p:txBody>
          <a:bodyPr/>
          <a:lstStyle/>
          <a:p>
            <a:pPr marL="0" indent="0" algn="ctr">
              <a:buNone/>
            </a:pPr>
            <a:r>
              <a:rPr lang="en-US" dirty="0">
                <a:effectLst/>
              </a:rPr>
              <a:t>Factors </a:t>
            </a:r>
            <a:r>
              <a:rPr lang="en-US" dirty="0" smtClean="0">
                <a:effectLst/>
              </a:rPr>
              <a:t>Affected Wound Healing</a:t>
            </a:r>
            <a:r>
              <a:rPr lang="en-US" dirty="0">
                <a:effectLst/>
              </a:rPr>
              <a:t/>
            </a:r>
            <a:br>
              <a:rPr lang="en-US" dirty="0">
                <a:effectLst/>
              </a:rPr>
            </a:br>
            <a:endParaRPr lang="ar-IQ" dirty="0"/>
          </a:p>
        </p:txBody>
      </p:sp>
      <p:sp>
        <p:nvSpPr>
          <p:cNvPr id="3" name="Content Placeholder 2"/>
          <p:cNvSpPr>
            <a:spLocks noGrp="1"/>
          </p:cNvSpPr>
          <p:nvPr>
            <p:ph sz="quarter" idx="13"/>
          </p:nvPr>
        </p:nvSpPr>
        <p:spPr>
          <a:xfrm>
            <a:off x="152400" y="914400"/>
            <a:ext cx="8839200" cy="5791200"/>
          </a:xfrm>
        </p:spPr>
        <p:txBody>
          <a:bodyPr>
            <a:noAutofit/>
          </a:bodyPr>
          <a:lstStyle/>
          <a:p>
            <a:pPr marL="45720" indent="0" algn="l">
              <a:buNone/>
            </a:pPr>
            <a:r>
              <a:rPr lang="en-US" sz="1900" u="sng" dirty="0" smtClean="0">
                <a:effectLst>
                  <a:outerShdw blurRad="38100" dist="38100" dir="2700000" algn="tl">
                    <a:srgbClr val="000000">
                      <a:alpha val="43137"/>
                    </a:srgbClr>
                  </a:outerShdw>
                </a:effectLst>
              </a:rPr>
              <a:t>General </a:t>
            </a:r>
            <a:r>
              <a:rPr lang="en-US" sz="1900" u="sng" dirty="0">
                <a:effectLst>
                  <a:outerShdw blurRad="38100" dist="38100" dir="2700000" algn="tl">
                    <a:srgbClr val="000000">
                      <a:alpha val="43137"/>
                    </a:srgbClr>
                  </a:outerShdw>
                </a:effectLst>
              </a:rPr>
              <a:t>factors</a:t>
            </a:r>
            <a:r>
              <a:rPr lang="en-US" sz="1900" dirty="0">
                <a:effectLst>
                  <a:outerShdw blurRad="38100" dist="38100" dir="2700000" algn="tl">
                    <a:srgbClr val="000000">
                      <a:alpha val="43137"/>
                    </a:srgbClr>
                  </a:outerShdw>
                </a:effectLst>
              </a:rPr>
              <a:t> </a:t>
            </a:r>
            <a:r>
              <a:rPr lang="en-US" sz="1900" dirty="0" smtClean="0">
                <a:effectLst>
                  <a:outerShdw blurRad="38100" dist="38100" dir="2700000" algn="tl">
                    <a:srgbClr val="000000">
                      <a:alpha val="43137"/>
                    </a:srgbClr>
                  </a:outerShdw>
                </a:effectLst>
              </a:rPr>
              <a:t>:</a:t>
            </a:r>
          </a:p>
          <a:p>
            <a:pPr marL="45720" indent="0" algn="just" rtl="0">
              <a:buNone/>
            </a:pPr>
            <a:r>
              <a:rPr lang="en-US" sz="1900" dirty="0"/>
              <a:t> 1- Age </a:t>
            </a:r>
            <a:endParaRPr lang="en-US" sz="1900" dirty="0" smtClean="0"/>
          </a:p>
          <a:p>
            <a:pPr marL="45720" indent="0" algn="just" rtl="0">
              <a:buNone/>
            </a:pPr>
            <a:r>
              <a:rPr lang="en-US" sz="1900" dirty="0" smtClean="0"/>
              <a:t>        </a:t>
            </a:r>
            <a:r>
              <a:rPr lang="en-US" sz="1900" dirty="0"/>
              <a:t>*healing in young animals more quick than old </a:t>
            </a:r>
            <a:r>
              <a:rPr lang="en-US" sz="1900" dirty="0" smtClean="0"/>
              <a:t>animals.</a:t>
            </a:r>
            <a:endParaRPr lang="en-US" sz="1900" dirty="0"/>
          </a:p>
          <a:p>
            <a:pPr marL="45720" indent="0" algn="just" rtl="0">
              <a:buNone/>
            </a:pPr>
            <a:r>
              <a:rPr lang="en-US" sz="1900" dirty="0"/>
              <a:t>2-Nutritional disease –prolong wound healing .</a:t>
            </a:r>
          </a:p>
          <a:p>
            <a:pPr marL="45720" indent="0" algn="just" rtl="0">
              <a:buNone/>
            </a:pPr>
            <a:r>
              <a:rPr lang="en-US" sz="1900" dirty="0"/>
              <a:t>A-Protein deficiency –(</a:t>
            </a:r>
            <a:r>
              <a:rPr lang="en-US" sz="1900" dirty="0" err="1"/>
              <a:t>hypoproteinaemia</a:t>
            </a:r>
            <a:r>
              <a:rPr lang="en-US" sz="1900" dirty="0"/>
              <a:t> ) –result in reduced activity of fibroblast , slow collagen </a:t>
            </a:r>
            <a:r>
              <a:rPr lang="en-US" sz="1900" dirty="0" smtClean="0"/>
              <a:t>development.</a:t>
            </a:r>
            <a:endParaRPr lang="en-US" sz="1900" dirty="0"/>
          </a:p>
          <a:p>
            <a:pPr marL="45720" indent="0" algn="just" rtl="0">
              <a:buNone/>
            </a:pPr>
            <a:r>
              <a:rPr lang="en-US" sz="1900" dirty="0" smtClean="0"/>
              <a:t>B-</a:t>
            </a:r>
            <a:r>
              <a:rPr lang="en-US" sz="1900" dirty="0" err="1" smtClean="0"/>
              <a:t>Vit</a:t>
            </a:r>
            <a:r>
              <a:rPr lang="en-US" sz="1900" dirty="0"/>
              <a:t>. A deficiency –impair collagen synthesis.</a:t>
            </a:r>
          </a:p>
          <a:p>
            <a:pPr marL="45720" indent="0" algn="just" rtl="0">
              <a:buNone/>
            </a:pPr>
            <a:r>
              <a:rPr lang="en-US" sz="1900" dirty="0"/>
              <a:t>C-</a:t>
            </a:r>
            <a:r>
              <a:rPr lang="en-US" sz="1900" dirty="0" err="1"/>
              <a:t>Vit</a:t>
            </a:r>
            <a:r>
              <a:rPr lang="en-US" sz="1900" dirty="0"/>
              <a:t>. C deficiency—reduction in formation of ground substance.</a:t>
            </a:r>
          </a:p>
          <a:p>
            <a:pPr marL="45720" indent="0" algn="just" rtl="0">
              <a:buNone/>
            </a:pPr>
            <a:r>
              <a:rPr lang="en-US" sz="1900" dirty="0"/>
              <a:t>D-Zinc deficiency --- delay wound healing .</a:t>
            </a:r>
          </a:p>
          <a:p>
            <a:pPr marL="45720" indent="0" algn="just" rtl="0">
              <a:buNone/>
            </a:pPr>
            <a:r>
              <a:rPr lang="en-US" sz="1900" dirty="0"/>
              <a:t>E-</a:t>
            </a:r>
            <a:r>
              <a:rPr lang="en-US" sz="1900" dirty="0" err="1"/>
              <a:t>Vit</a:t>
            </a:r>
            <a:r>
              <a:rPr lang="en-US" sz="1900" dirty="0"/>
              <a:t>. K deficiency –</a:t>
            </a:r>
            <a:r>
              <a:rPr lang="en-US" sz="1900" dirty="0" err="1"/>
              <a:t>haematoma</a:t>
            </a:r>
            <a:r>
              <a:rPr lang="en-US" sz="1900" dirty="0"/>
              <a:t> formation , and serum collection, --wound disruption and </a:t>
            </a:r>
            <a:r>
              <a:rPr lang="en-US" sz="1900" dirty="0" smtClean="0"/>
              <a:t>infection </a:t>
            </a:r>
            <a:r>
              <a:rPr lang="en-US" sz="1900" dirty="0"/>
              <a:t>.</a:t>
            </a:r>
          </a:p>
          <a:p>
            <a:pPr marL="45720" indent="0" algn="just">
              <a:buNone/>
            </a:pPr>
            <a:r>
              <a:rPr lang="en-US" sz="1900" dirty="0" smtClean="0">
                <a:effectLst>
                  <a:outerShdw blurRad="38100" dist="38100" dir="2700000" algn="tl">
                    <a:srgbClr val="000000">
                      <a:alpha val="43137"/>
                    </a:srgbClr>
                  </a:outerShdw>
                </a:effectLst>
              </a:rPr>
              <a:t>  </a:t>
            </a:r>
            <a:endParaRPr lang="en-US" sz="1900" dirty="0">
              <a:effectLst>
                <a:outerShdw blurRad="38100" dist="38100" dir="2700000" algn="tl">
                  <a:srgbClr val="000000">
                    <a:alpha val="43137"/>
                  </a:srgbClr>
                </a:outerShdw>
              </a:effectLst>
            </a:endParaRPr>
          </a:p>
          <a:p>
            <a:pPr marL="45720" indent="0" algn="just">
              <a:buNone/>
            </a:pPr>
            <a:endParaRPr lang="ar-IQ" sz="1900" dirty="0"/>
          </a:p>
        </p:txBody>
      </p:sp>
    </p:spTree>
    <p:extLst>
      <p:ext uri="{BB962C8B-B14F-4D97-AF65-F5344CB8AC3E}">
        <p14:creationId xmlns:p14="http://schemas.microsoft.com/office/powerpoint/2010/main" val="38584111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52400"/>
            <a:ext cx="8839200" cy="6553200"/>
          </a:xfrm>
        </p:spPr>
        <p:txBody>
          <a:bodyPr>
            <a:normAutofit/>
          </a:bodyPr>
          <a:lstStyle/>
          <a:p>
            <a:pPr marL="45720" indent="0" algn="just" rtl="0">
              <a:buNone/>
            </a:pPr>
            <a:endParaRPr lang="en-US" sz="2400" b="1" dirty="0" smtClean="0"/>
          </a:p>
          <a:p>
            <a:pPr marL="45720" indent="0" algn="just" rtl="0">
              <a:buNone/>
            </a:pPr>
            <a:endParaRPr lang="en-US" sz="2400" b="1" dirty="0"/>
          </a:p>
          <a:p>
            <a:pPr marL="45720" indent="0" algn="just" rtl="0">
              <a:buNone/>
            </a:pPr>
            <a:r>
              <a:rPr lang="en-US" sz="2400" b="1" dirty="0" smtClean="0"/>
              <a:t>3</a:t>
            </a:r>
            <a:r>
              <a:rPr lang="en-US" sz="2400" dirty="0" smtClean="0"/>
              <a:t>-</a:t>
            </a:r>
            <a:r>
              <a:rPr lang="en-US" sz="2400" b="1" dirty="0" smtClean="0"/>
              <a:t>Obesity</a:t>
            </a:r>
            <a:r>
              <a:rPr lang="en-US" sz="2400" dirty="0" smtClean="0"/>
              <a:t> </a:t>
            </a:r>
            <a:r>
              <a:rPr lang="en-US" sz="2400" dirty="0"/>
              <a:t>---holding power  of the tissue ,the tissue of obese animal are usually friable and don’t  suture well </a:t>
            </a:r>
            <a:r>
              <a:rPr lang="en-US" sz="2400" dirty="0" smtClean="0"/>
              <a:t>and delay </a:t>
            </a:r>
            <a:r>
              <a:rPr lang="en-US" sz="2400" dirty="0"/>
              <a:t>wound healing .</a:t>
            </a:r>
          </a:p>
          <a:p>
            <a:pPr marL="45720" indent="0" algn="just" rtl="0">
              <a:buNone/>
            </a:pPr>
            <a:endParaRPr lang="en-US" sz="2400" dirty="0"/>
          </a:p>
          <a:p>
            <a:pPr marL="45720" indent="0" algn="just" rtl="0">
              <a:buNone/>
            </a:pPr>
            <a:r>
              <a:rPr lang="en-US" sz="2400" b="1" dirty="0" smtClean="0"/>
              <a:t>4</a:t>
            </a:r>
            <a:r>
              <a:rPr lang="en-US" sz="2400" dirty="0" smtClean="0"/>
              <a:t>- </a:t>
            </a:r>
            <a:r>
              <a:rPr lang="en-US" sz="2400" b="1" dirty="0"/>
              <a:t>Genetic factors</a:t>
            </a:r>
            <a:r>
              <a:rPr lang="en-US" sz="2400" dirty="0"/>
              <a:t> (or disease ) ---like </a:t>
            </a:r>
            <a:r>
              <a:rPr lang="en-US" sz="2400" dirty="0" err="1"/>
              <a:t>haemophilia</a:t>
            </a:r>
            <a:r>
              <a:rPr lang="en-US" sz="2400" dirty="0"/>
              <a:t>, genetic coagulation defect .</a:t>
            </a:r>
          </a:p>
          <a:p>
            <a:pPr marL="45720" indent="0" algn="just" rtl="0">
              <a:buNone/>
            </a:pPr>
            <a:r>
              <a:rPr lang="en-US" sz="2400" b="1" dirty="0"/>
              <a:t>5</a:t>
            </a:r>
            <a:r>
              <a:rPr lang="en-US" sz="2400" dirty="0"/>
              <a:t>- </a:t>
            </a:r>
            <a:r>
              <a:rPr lang="en-US" sz="2400" b="1" dirty="0"/>
              <a:t>Anemia </a:t>
            </a:r>
            <a:r>
              <a:rPr lang="en-US" sz="2400" dirty="0"/>
              <a:t>---- delay healing by reduced oxygen carrying capacity</a:t>
            </a:r>
            <a:endParaRPr lang="ar-IQ" dirty="0"/>
          </a:p>
        </p:txBody>
      </p:sp>
    </p:spTree>
    <p:extLst>
      <p:ext uri="{BB962C8B-B14F-4D97-AF65-F5344CB8AC3E}">
        <p14:creationId xmlns:p14="http://schemas.microsoft.com/office/powerpoint/2010/main" val="31541669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52400"/>
            <a:ext cx="8839200" cy="6400800"/>
          </a:xfrm>
        </p:spPr>
        <p:txBody>
          <a:bodyPr/>
          <a:lstStyle/>
          <a:p>
            <a:pPr marL="45720" indent="0" algn="just" rtl="0">
              <a:buNone/>
            </a:pPr>
            <a:endParaRPr lang="en-US" b="1" dirty="0" smtClean="0"/>
          </a:p>
          <a:p>
            <a:pPr marL="45720" indent="0" algn="just" rtl="0">
              <a:buNone/>
            </a:pPr>
            <a:endParaRPr lang="en-US" b="1" dirty="0"/>
          </a:p>
          <a:p>
            <a:pPr marL="45720" indent="0" algn="just" rtl="0">
              <a:buNone/>
            </a:pPr>
            <a:r>
              <a:rPr lang="en-US" b="1" dirty="0" smtClean="0"/>
              <a:t>6</a:t>
            </a:r>
            <a:r>
              <a:rPr lang="en-US" dirty="0" smtClean="0"/>
              <a:t>-</a:t>
            </a:r>
            <a:r>
              <a:rPr lang="en-US" b="1" dirty="0" smtClean="0"/>
              <a:t>Leukopenia</a:t>
            </a:r>
            <a:r>
              <a:rPr lang="en-US" dirty="0" smtClean="0"/>
              <a:t> </a:t>
            </a:r>
            <a:r>
              <a:rPr lang="en-US" dirty="0"/>
              <a:t>--- ↓ WBC ---increase in wound infection.</a:t>
            </a:r>
          </a:p>
          <a:p>
            <a:pPr marL="45720" indent="0" algn="just" rtl="0">
              <a:buNone/>
            </a:pPr>
            <a:r>
              <a:rPr lang="en-US" b="1" dirty="0"/>
              <a:t>7-</a:t>
            </a:r>
            <a:r>
              <a:rPr lang="en-US" dirty="0"/>
              <a:t> </a:t>
            </a:r>
            <a:r>
              <a:rPr lang="en-US" b="1" dirty="0" err="1"/>
              <a:t>Neoplasia</a:t>
            </a:r>
            <a:r>
              <a:rPr lang="en-US" dirty="0"/>
              <a:t>-</a:t>
            </a:r>
          </a:p>
          <a:p>
            <a:pPr marL="45720" indent="0" algn="just" rtl="0">
              <a:buNone/>
            </a:pPr>
            <a:r>
              <a:rPr lang="en-US" b="1" dirty="0"/>
              <a:t>8-Fluid and electrolyte imbalance</a:t>
            </a:r>
            <a:r>
              <a:rPr lang="en-US" dirty="0"/>
              <a:t>---dehydration---delayed healing.</a:t>
            </a:r>
          </a:p>
          <a:p>
            <a:pPr marL="45720" indent="0" algn="just" rtl="0">
              <a:buNone/>
            </a:pPr>
            <a:r>
              <a:rPr lang="en-US" b="1" dirty="0"/>
              <a:t>9</a:t>
            </a:r>
            <a:r>
              <a:rPr lang="en-US" dirty="0"/>
              <a:t>-</a:t>
            </a:r>
            <a:r>
              <a:rPr lang="en-US" b="1" dirty="0"/>
              <a:t>Steroid administration</a:t>
            </a:r>
            <a:r>
              <a:rPr lang="en-US" dirty="0"/>
              <a:t> ---delay healing </a:t>
            </a:r>
            <a:r>
              <a:rPr lang="en-US" dirty="0" smtClean="0"/>
              <a:t>(also NSAIDs drugs).</a:t>
            </a:r>
            <a:endParaRPr lang="en-US" dirty="0"/>
          </a:p>
          <a:p>
            <a:pPr marL="45720" indent="0" algn="just" rtl="0">
              <a:buNone/>
            </a:pPr>
            <a:r>
              <a:rPr lang="en-US" b="1" dirty="0"/>
              <a:t>10</a:t>
            </a:r>
            <a:r>
              <a:rPr lang="en-US" dirty="0"/>
              <a:t>- </a:t>
            </a:r>
            <a:r>
              <a:rPr lang="en-US" b="1" dirty="0"/>
              <a:t>Irradiation</a:t>
            </a:r>
            <a:r>
              <a:rPr lang="en-US" dirty="0"/>
              <a:t> –ionized radiation –delay healing</a:t>
            </a:r>
            <a:r>
              <a:rPr lang="en-US"/>
              <a:t>. </a:t>
            </a:r>
            <a:endParaRPr lang="en-US" dirty="0"/>
          </a:p>
        </p:txBody>
      </p:sp>
    </p:spTree>
    <p:extLst>
      <p:ext uri="{BB962C8B-B14F-4D97-AF65-F5344CB8AC3E}">
        <p14:creationId xmlns:p14="http://schemas.microsoft.com/office/powerpoint/2010/main" val="9895866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228600"/>
            <a:ext cx="8839200" cy="6400800"/>
          </a:xfrm>
        </p:spPr>
        <p:txBody>
          <a:bodyPr/>
          <a:lstStyle/>
          <a:p>
            <a:pPr marL="45720" indent="0" algn="just" rtl="0">
              <a:buNone/>
            </a:pPr>
            <a:r>
              <a:rPr lang="en-US" b="1" u="sng" dirty="0" smtClean="0">
                <a:effectLst>
                  <a:outerShdw blurRad="38100" dist="38100" dir="2700000" algn="tl">
                    <a:srgbClr val="000000">
                      <a:alpha val="43137"/>
                    </a:srgbClr>
                  </a:outerShdw>
                </a:effectLst>
              </a:rPr>
              <a:t>Local </a:t>
            </a:r>
            <a:r>
              <a:rPr lang="en-US" b="1" u="sng" dirty="0">
                <a:effectLst>
                  <a:outerShdw blurRad="38100" dist="38100" dir="2700000" algn="tl">
                    <a:srgbClr val="000000">
                      <a:alpha val="43137"/>
                    </a:srgbClr>
                  </a:outerShdw>
                </a:effectLst>
              </a:rPr>
              <a:t>factors</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a:t>
            </a:r>
          </a:p>
          <a:p>
            <a:pPr marL="45720" indent="0" algn="just" rtl="0">
              <a:buNone/>
            </a:pPr>
            <a:endParaRPr lang="en-US" b="1" dirty="0" smtClean="0"/>
          </a:p>
          <a:p>
            <a:pPr marL="45720" indent="0" algn="just" rtl="0">
              <a:buNone/>
            </a:pPr>
            <a:r>
              <a:rPr lang="en-US" b="1" dirty="0" smtClean="0"/>
              <a:t>1- </a:t>
            </a:r>
            <a:r>
              <a:rPr lang="en-US" b="1" dirty="0"/>
              <a:t>Vascularity </a:t>
            </a:r>
            <a:r>
              <a:rPr lang="en-US" dirty="0" smtClean="0"/>
              <a:t>impairment </a:t>
            </a:r>
            <a:r>
              <a:rPr lang="en-US" dirty="0"/>
              <a:t>of the blood supply </a:t>
            </a:r>
            <a:r>
              <a:rPr lang="en-US" dirty="0" smtClean="0"/>
              <a:t>(</a:t>
            </a:r>
            <a:r>
              <a:rPr lang="en-US" dirty="0" err="1"/>
              <a:t>hypovolemia</a:t>
            </a:r>
            <a:r>
              <a:rPr lang="en-US" dirty="0"/>
              <a:t> , delay in new capillary formation) , thrombosis, edema, contusion, drug induced ( vasoconstriction e.g. epinephrine. ).</a:t>
            </a:r>
          </a:p>
          <a:p>
            <a:pPr marL="45720" indent="0" algn="just" rtl="0">
              <a:buNone/>
            </a:pPr>
            <a:r>
              <a:rPr lang="en-US" b="1" dirty="0"/>
              <a:t>2-Trauma</a:t>
            </a:r>
            <a:r>
              <a:rPr lang="en-US" dirty="0"/>
              <a:t>--- repeated trauma ( rough handling of the tissue ), prolonged the first stage of wound healing and reduce the tensile strength and delay healing.</a:t>
            </a:r>
          </a:p>
          <a:p>
            <a:pPr marL="45720" indent="0" algn="just" rtl="0">
              <a:buNone/>
            </a:pPr>
            <a:r>
              <a:rPr lang="en-US" b="1" dirty="0"/>
              <a:t>3-Haematoma</a:t>
            </a:r>
            <a:r>
              <a:rPr lang="en-US" dirty="0"/>
              <a:t> ( collection of blood within or around the wound )—if affected the local blood supply , and it become good media for bacteria growth.</a:t>
            </a:r>
          </a:p>
          <a:p>
            <a:pPr marL="45720" indent="0" algn="just" rtl="0">
              <a:buNone/>
            </a:pPr>
            <a:r>
              <a:rPr lang="en-US" b="1" dirty="0"/>
              <a:t>4- Duration of operation</a:t>
            </a:r>
            <a:r>
              <a:rPr lang="en-US" dirty="0"/>
              <a:t> ---if the operation take more time make dryness of the tissue and more contamination.</a:t>
            </a:r>
          </a:p>
          <a:p>
            <a:pPr marL="45720" indent="0" algn="just" rtl="0">
              <a:buNone/>
            </a:pPr>
            <a:endParaRPr lang="en-US" dirty="0"/>
          </a:p>
        </p:txBody>
      </p:sp>
    </p:spTree>
    <p:extLst>
      <p:ext uri="{BB962C8B-B14F-4D97-AF65-F5344CB8AC3E}">
        <p14:creationId xmlns:p14="http://schemas.microsoft.com/office/powerpoint/2010/main" val="835100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52400"/>
            <a:ext cx="8839200" cy="6477000"/>
          </a:xfrm>
        </p:spPr>
        <p:txBody>
          <a:bodyPr>
            <a:normAutofit/>
          </a:bodyPr>
          <a:lstStyle/>
          <a:p>
            <a:pPr marL="45720" indent="0" algn="just" rtl="0">
              <a:buNone/>
            </a:pPr>
            <a:r>
              <a:rPr lang="en-US" b="1" dirty="0"/>
              <a:t>5-Infection</a:t>
            </a:r>
            <a:r>
              <a:rPr lang="en-US" dirty="0"/>
              <a:t>--- </a:t>
            </a:r>
            <a:r>
              <a:rPr lang="en-US" dirty="0" smtClean="0"/>
              <a:t>the </a:t>
            </a:r>
            <a:r>
              <a:rPr lang="en-US" dirty="0"/>
              <a:t>bacteria have enzymes or toxins which destroy the tissue like collagenase , </a:t>
            </a:r>
            <a:r>
              <a:rPr lang="en-US" dirty="0" err="1"/>
              <a:t>hyaluronidase</a:t>
            </a:r>
            <a:r>
              <a:rPr lang="en-US" dirty="0"/>
              <a:t> , </a:t>
            </a:r>
            <a:r>
              <a:rPr lang="en-US" dirty="0" err="1"/>
              <a:t>fibrolysin</a:t>
            </a:r>
            <a:r>
              <a:rPr lang="en-US" dirty="0"/>
              <a:t>, coagulase , </a:t>
            </a:r>
            <a:r>
              <a:rPr lang="en-US" dirty="0" err="1"/>
              <a:t>haemolysin</a:t>
            </a:r>
            <a:r>
              <a:rPr lang="en-US" dirty="0"/>
              <a:t>.</a:t>
            </a:r>
          </a:p>
          <a:p>
            <a:pPr marL="45720" indent="0" algn="just" rtl="0">
              <a:buNone/>
            </a:pPr>
            <a:r>
              <a:rPr lang="en-US" b="1" dirty="0" smtClean="0"/>
              <a:t>6-Foreign </a:t>
            </a:r>
            <a:r>
              <a:rPr lang="en-US" b="1" dirty="0"/>
              <a:t>body</a:t>
            </a:r>
            <a:r>
              <a:rPr lang="en-US" dirty="0"/>
              <a:t> : ---presence of foreign body delay the healing process. For example :</a:t>
            </a:r>
          </a:p>
          <a:p>
            <a:pPr marL="45720" indent="0" algn="just" rtl="0">
              <a:buNone/>
            </a:pPr>
            <a:r>
              <a:rPr lang="en-US" b="1" dirty="0"/>
              <a:t>A-Suture material</a:t>
            </a:r>
            <a:r>
              <a:rPr lang="en-US" dirty="0"/>
              <a:t>—selection of the type of suture material, the technique by </a:t>
            </a:r>
            <a:r>
              <a:rPr lang="en-US" dirty="0" smtClean="0"/>
              <a:t>which applied </a:t>
            </a:r>
            <a:r>
              <a:rPr lang="en-US" dirty="0"/>
              <a:t>, is more important , non absorbable suture material could form focus for infection.</a:t>
            </a:r>
          </a:p>
          <a:p>
            <a:pPr marL="45720" indent="0" algn="just" rtl="0">
              <a:buNone/>
            </a:pPr>
            <a:r>
              <a:rPr lang="en-US" b="1" dirty="0"/>
              <a:t>B-Foreign particles</a:t>
            </a:r>
            <a:r>
              <a:rPr lang="en-US" dirty="0"/>
              <a:t> –like (powder from the gloves</a:t>
            </a:r>
            <a:r>
              <a:rPr lang="en-US" dirty="0" smtClean="0"/>
              <a:t>), </a:t>
            </a:r>
            <a:r>
              <a:rPr lang="en-US" dirty="0"/>
              <a:t>wood , gauze, surgical items.</a:t>
            </a:r>
          </a:p>
          <a:p>
            <a:pPr marL="45720" indent="0" algn="just" rtl="0">
              <a:buNone/>
            </a:pPr>
            <a:r>
              <a:rPr lang="en-US" b="1" dirty="0"/>
              <a:t>C</a:t>
            </a:r>
            <a:r>
              <a:rPr lang="en-US" dirty="0"/>
              <a:t>-</a:t>
            </a:r>
            <a:r>
              <a:rPr lang="en-US" b="1" dirty="0"/>
              <a:t>The most important is the dead tissue ( debris).</a:t>
            </a:r>
            <a:endParaRPr lang="en-US" dirty="0"/>
          </a:p>
          <a:p>
            <a:pPr marL="45720" indent="0" algn="just" rtl="0">
              <a:buNone/>
            </a:pPr>
            <a:r>
              <a:rPr lang="en-US" dirty="0"/>
              <a:t/>
            </a:r>
            <a:br>
              <a:rPr lang="en-US" dirty="0"/>
            </a:br>
            <a:r>
              <a:rPr lang="en-US" b="1" dirty="0"/>
              <a:t>7-Accurate apposition </a:t>
            </a:r>
            <a:r>
              <a:rPr lang="en-US" dirty="0"/>
              <a:t>of tissue layers ( proper closure ) is important to allow </a:t>
            </a:r>
            <a:r>
              <a:rPr lang="en-US" dirty="0" smtClean="0"/>
              <a:t>optimal continuity</a:t>
            </a:r>
            <a:r>
              <a:rPr lang="en-US" b="1" dirty="0" smtClean="0"/>
              <a:t> </a:t>
            </a:r>
            <a:r>
              <a:rPr lang="en-US" b="1" dirty="0"/>
              <a:t>. a-eversion </a:t>
            </a:r>
            <a:r>
              <a:rPr lang="en-US" b="1" dirty="0" smtClean="0"/>
              <a:t>b- </a:t>
            </a:r>
            <a:r>
              <a:rPr lang="en-US" b="1" dirty="0"/>
              <a:t>apposition      c- inversion.</a:t>
            </a:r>
            <a:r>
              <a:rPr lang="en-US" dirty="0"/>
              <a:t>   </a:t>
            </a:r>
            <a:r>
              <a:rPr lang="en-US" b="1" dirty="0"/>
              <a:t>Malposition (improper closure ) delay the epidermal union.</a:t>
            </a:r>
            <a:endParaRPr lang="en-US" dirty="0"/>
          </a:p>
        </p:txBody>
      </p:sp>
    </p:spTree>
    <p:extLst>
      <p:ext uri="{BB962C8B-B14F-4D97-AF65-F5344CB8AC3E}">
        <p14:creationId xmlns:p14="http://schemas.microsoft.com/office/powerpoint/2010/main" val="26803329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286"/>
            <a:ext cx="9107714" cy="1259114"/>
          </a:xfrm>
        </p:spPr>
        <p:txBody>
          <a:bodyPr/>
          <a:lstStyle/>
          <a:p>
            <a:pPr marL="0" indent="0" algn="ctr">
              <a:buNone/>
            </a:pPr>
            <a:r>
              <a:rPr lang="en-US" dirty="0" smtClean="0">
                <a:effectLst/>
              </a:rPr>
              <a:t>Complications </a:t>
            </a:r>
            <a:r>
              <a:rPr lang="en-US" dirty="0">
                <a:effectLst/>
              </a:rPr>
              <a:t>of </a:t>
            </a:r>
            <a:r>
              <a:rPr lang="en-US" dirty="0" smtClean="0">
                <a:effectLst/>
              </a:rPr>
              <a:t>wound</a:t>
            </a:r>
            <a:endParaRPr lang="ar-IQ" dirty="0"/>
          </a:p>
        </p:txBody>
      </p:sp>
      <p:sp>
        <p:nvSpPr>
          <p:cNvPr id="3" name="Content Placeholder 2"/>
          <p:cNvSpPr>
            <a:spLocks noGrp="1"/>
          </p:cNvSpPr>
          <p:nvPr>
            <p:ph sz="quarter" idx="13"/>
          </p:nvPr>
        </p:nvSpPr>
        <p:spPr>
          <a:xfrm>
            <a:off x="228600" y="838200"/>
            <a:ext cx="8686800" cy="5867400"/>
          </a:xfrm>
        </p:spPr>
        <p:txBody>
          <a:bodyPr/>
          <a:lstStyle/>
          <a:p>
            <a:pPr marL="45720" indent="0" algn="l" rtl="0">
              <a:buNone/>
            </a:pPr>
            <a:r>
              <a:rPr lang="en-US" dirty="0"/>
              <a:t>1-Haemorrhage                      </a:t>
            </a:r>
            <a:r>
              <a:rPr lang="en-US" dirty="0" smtClean="0"/>
              <a:t>             </a:t>
            </a:r>
            <a:r>
              <a:rPr lang="en-US" dirty="0"/>
              <a:t>2-Cellulitis       </a:t>
            </a:r>
            <a:r>
              <a:rPr lang="en-US" dirty="0" smtClean="0"/>
              <a:t>                              </a:t>
            </a:r>
            <a:r>
              <a:rPr lang="en-US" dirty="0"/>
              <a:t>3-Traumatic </a:t>
            </a:r>
            <a:r>
              <a:rPr lang="en-US" dirty="0" smtClean="0"/>
              <a:t>fever                               4- </a:t>
            </a:r>
            <a:r>
              <a:rPr lang="en-US" dirty="0"/>
              <a:t>Traumatic neuralgia             5-Traumatic emphysema   </a:t>
            </a:r>
            <a:r>
              <a:rPr lang="en-US" dirty="0" smtClean="0"/>
              <a:t>                  6-Gas </a:t>
            </a:r>
            <a:r>
              <a:rPr lang="en-US" dirty="0"/>
              <a:t>gangrene</a:t>
            </a:r>
          </a:p>
          <a:p>
            <a:pPr marL="45720" indent="0" algn="l" rtl="0">
              <a:buNone/>
            </a:pPr>
            <a:r>
              <a:rPr lang="en-US" dirty="0"/>
              <a:t>7-Tetanus                             </a:t>
            </a:r>
            <a:r>
              <a:rPr lang="en-US" dirty="0" smtClean="0"/>
              <a:t>              </a:t>
            </a:r>
            <a:r>
              <a:rPr lang="en-US" dirty="0"/>
              <a:t>8- </a:t>
            </a:r>
            <a:r>
              <a:rPr lang="en-US" dirty="0" err="1"/>
              <a:t>Actinobacillosis</a:t>
            </a:r>
            <a:r>
              <a:rPr lang="en-US" dirty="0"/>
              <a:t>       </a:t>
            </a:r>
            <a:r>
              <a:rPr lang="en-US" dirty="0" smtClean="0"/>
              <a:t>        </a:t>
            </a:r>
            <a:r>
              <a:rPr lang="en-US" dirty="0"/>
              <a:t>9-Adhesion</a:t>
            </a:r>
          </a:p>
          <a:p>
            <a:pPr marL="45720" indent="0" algn="l" rtl="0">
              <a:buNone/>
            </a:pPr>
            <a:r>
              <a:rPr lang="en-US" dirty="0"/>
              <a:t>10-Exuberant granulation tissue (proud flesh)  </a:t>
            </a:r>
            <a:r>
              <a:rPr lang="en-US" dirty="0" smtClean="0"/>
              <a:t>                              </a:t>
            </a:r>
            <a:r>
              <a:rPr lang="en-US" dirty="0"/>
              <a:t>11- Venous thrombus</a:t>
            </a:r>
          </a:p>
          <a:p>
            <a:pPr marL="45720" indent="0" algn="l" rtl="0">
              <a:buNone/>
            </a:pPr>
            <a:r>
              <a:rPr lang="en-US" dirty="0"/>
              <a:t>12-Septicemia and hyperemia.    </a:t>
            </a:r>
            <a:r>
              <a:rPr lang="en-US" dirty="0" smtClean="0"/>
              <a:t>       </a:t>
            </a:r>
            <a:r>
              <a:rPr lang="en-US" dirty="0"/>
              <a:t>13-Shock         </a:t>
            </a:r>
            <a:r>
              <a:rPr lang="en-US" dirty="0" smtClean="0"/>
              <a:t>                    14-Infection                                      15-Ulceration                          </a:t>
            </a:r>
            <a:r>
              <a:rPr lang="en-US" dirty="0"/>
              <a:t>16 –Abscess                   </a:t>
            </a:r>
            <a:r>
              <a:rPr lang="en-US" dirty="0" smtClean="0"/>
              <a:t>                    </a:t>
            </a:r>
            <a:r>
              <a:rPr lang="en-US" dirty="0"/>
              <a:t>17- Sinus        </a:t>
            </a:r>
            <a:r>
              <a:rPr lang="en-US" dirty="0" smtClean="0"/>
              <a:t>                    </a:t>
            </a:r>
            <a:r>
              <a:rPr lang="en-US" dirty="0"/>
              <a:t>18- Hematoma</a:t>
            </a:r>
          </a:p>
        </p:txBody>
      </p:sp>
    </p:spTree>
    <p:extLst>
      <p:ext uri="{BB962C8B-B14F-4D97-AF65-F5344CB8AC3E}">
        <p14:creationId xmlns:p14="http://schemas.microsoft.com/office/powerpoint/2010/main" val="17657268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512511" cy="838200"/>
          </a:xfrm>
        </p:spPr>
        <p:txBody>
          <a:bodyPr/>
          <a:lstStyle/>
          <a:p>
            <a:pPr marL="0" indent="0" algn="ctr">
              <a:buNone/>
            </a:pPr>
            <a:r>
              <a:rPr lang="en-US" dirty="0">
                <a:effectLst/>
              </a:rPr>
              <a:t>Hemorrhage</a:t>
            </a:r>
            <a:endParaRPr lang="ar-IQ" dirty="0"/>
          </a:p>
        </p:txBody>
      </p:sp>
      <p:sp>
        <p:nvSpPr>
          <p:cNvPr id="3" name="Content Placeholder 2"/>
          <p:cNvSpPr>
            <a:spLocks noGrp="1"/>
          </p:cNvSpPr>
          <p:nvPr>
            <p:ph sz="quarter" idx="13"/>
          </p:nvPr>
        </p:nvSpPr>
        <p:spPr>
          <a:xfrm>
            <a:off x="152400" y="838200"/>
            <a:ext cx="8839200" cy="5715000"/>
          </a:xfrm>
        </p:spPr>
        <p:txBody>
          <a:bodyPr/>
          <a:lstStyle/>
          <a:p>
            <a:pPr marL="45720" indent="0" algn="just" rtl="0">
              <a:buNone/>
            </a:pPr>
            <a:r>
              <a:rPr lang="en-US" dirty="0"/>
              <a:t>escape of blood outside of the blood vessel ( extravasations )</a:t>
            </a:r>
            <a:r>
              <a:rPr lang="en-US" b="1" u="sng" dirty="0"/>
              <a:t> </a:t>
            </a:r>
            <a:r>
              <a:rPr lang="en-US" dirty="0"/>
              <a:t>loss of blood due to rupture or cutting of the blood vessel –if not </a:t>
            </a:r>
            <a:r>
              <a:rPr lang="en-US" dirty="0" smtClean="0"/>
              <a:t>stopped </a:t>
            </a:r>
            <a:r>
              <a:rPr lang="en-US" dirty="0"/>
              <a:t>lead to --- hemorrhagic shock</a:t>
            </a:r>
            <a:r>
              <a:rPr lang="en-US" dirty="0" smtClean="0"/>
              <a:t>.</a:t>
            </a:r>
          </a:p>
          <a:p>
            <a:pPr marL="45720" indent="0" algn="just" rtl="0">
              <a:buNone/>
            </a:pPr>
            <a:endParaRPr lang="en-US" dirty="0" smtClean="0"/>
          </a:p>
          <a:p>
            <a:pPr marL="45720" indent="0" algn="just" rtl="0">
              <a:buNone/>
            </a:pPr>
            <a:r>
              <a:rPr lang="en-US" dirty="0" smtClean="0"/>
              <a:t>In </a:t>
            </a:r>
            <a:r>
              <a:rPr lang="en-US" dirty="0"/>
              <a:t>the wound there is continuous bleeding cause hematoma and obliteration of operative site.</a:t>
            </a:r>
          </a:p>
          <a:p>
            <a:pPr marL="45720" indent="0" algn="just" rtl="0">
              <a:buNone/>
            </a:pPr>
            <a:r>
              <a:rPr lang="en-US" dirty="0"/>
              <a:t>Control of the hemorrhage by –legation , pressure , artery forceps, or </a:t>
            </a:r>
            <a:r>
              <a:rPr lang="en-US" dirty="0" err="1"/>
              <a:t>electrocautery</a:t>
            </a:r>
            <a:r>
              <a:rPr lang="en-US" dirty="0"/>
              <a:t>.</a:t>
            </a:r>
          </a:p>
          <a:p>
            <a:pPr marL="45720" indent="0" algn="just" rtl="0">
              <a:buNone/>
            </a:pPr>
            <a:r>
              <a:rPr lang="en-US" dirty="0"/>
              <a:t>If there is hemorrhagic shock—give :</a:t>
            </a:r>
          </a:p>
          <a:p>
            <a:pPr marL="45720" indent="0" algn="just" rtl="0">
              <a:buNone/>
            </a:pPr>
            <a:r>
              <a:rPr lang="en-US" dirty="0"/>
              <a:t>1-Intravenous transfusion of fluid ( blood , plasma, saline)    </a:t>
            </a:r>
            <a:r>
              <a:rPr lang="en-US" dirty="0" smtClean="0"/>
              <a:t>           </a:t>
            </a:r>
            <a:r>
              <a:rPr lang="en-US" dirty="0"/>
              <a:t>2- Give corticosteroid</a:t>
            </a:r>
          </a:p>
          <a:p>
            <a:pPr marL="45720" indent="0" algn="just" rtl="0">
              <a:buNone/>
            </a:pPr>
            <a:r>
              <a:rPr lang="en-US" dirty="0"/>
              <a:t>3-Antihistamin                                                                 </a:t>
            </a:r>
            <a:r>
              <a:rPr lang="en-US" dirty="0" smtClean="0"/>
              <a:t>              </a:t>
            </a:r>
            <a:r>
              <a:rPr lang="en-US" dirty="0"/>
              <a:t>4- Sedative</a:t>
            </a:r>
          </a:p>
          <a:p>
            <a:pPr marL="45720" indent="0" algn="just" rtl="0">
              <a:buNone/>
            </a:pPr>
            <a:endParaRPr lang="ar-IQ" dirty="0"/>
          </a:p>
        </p:txBody>
      </p:sp>
    </p:spTree>
    <p:extLst>
      <p:ext uri="{BB962C8B-B14F-4D97-AF65-F5344CB8AC3E}">
        <p14:creationId xmlns:p14="http://schemas.microsoft.com/office/powerpoint/2010/main" val="9443868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52400"/>
            <a:ext cx="8839200" cy="6553200"/>
          </a:xfrm>
        </p:spPr>
        <p:txBody>
          <a:bodyPr>
            <a:normAutofit/>
          </a:bodyPr>
          <a:lstStyle/>
          <a:p>
            <a:pPr marL="45720" indent="0" algn="l" rtl="0">
              <a:buNone/>
            </a:pPr>
            <a:r>
              <a:rPr lang="en-US" b="1" u="sng" dirty="0"/>
              <a:t>Debridement of wound</a:t>
            </a:r>
            <a:r>
              <a:rPr lang="en-US" dirty="0"/>
              <a:t> =excision /management of wound that unsuitable for excision</a:t>
            </a:r>
            <a:r>
              <a:rPr lang="en-US" dirty="0" smtClean="0"/>
              <a:t>.      </a:t>
            </a:r>
            <a:endParaRPr lang="en-US" dirty="0"/>
          </a:p>
          <a:p>
            <a:pPr marL="45720" indent="0" algn="l" rtl="0">
              <a:buNone/>
            </a:pPr>
            <a:r>
              <a:rPr lang="en-US" dirty="0"/>
              <a:t/>
            </a:r>
            <a:br>
              <a:rPr lang="en-US" dirty="0"/>
            </a:br>
            <a:r>
              <a:rPr lang="en-US" dirty="0"/>
              <a:t>*</a:t>
            </a:r>
            <a:r>
              <a:rPr lang="en-US" b="1" u="sng" dirty="0"/>
              <a:t>Cellulitis: </a:t>
            </a:r>
            <a:r>
              <a:rPr lang="en-US" dirty="0"/>
              <a:t> it is an acute diffuse pyogenic inflammation of subcutaneous tissue </a:t>
            </a:r>
            <a:r>
              <a:rPr lang="en-US" dirty="0" smtClean="0"/>
              <a:t>.</a:t>
            </a:r>
          </a:p>
          <a:p>
            <a:pPr marL="45720" indent="0" algn="l" rtl="0">
              <a:buNone/>
            </a:pPr>
            <a:r>
              <a:rPr lang="en-US" dirty="0" smtClean="0"/>
              <a:t> </a:t>
            </a:r>
            <a:r>
              <a:rPr lang="en-US" dirty="0"/>
              <a:t>Treatment ---by   1-antibiotics   2- treatment of the symptom e.g.( fever </a:t>
            </a:r>
            <a:r>
              <a:rPr lang="en-US" dirty="0" smtClean="0"/>
              <a:t>)</a:t>
            </a:r>
          </a:p>
          <a:p>
            <a:pPr marL="45720" indent="0" algn="l" rtl="0">
              <a:buNone/>
            </a:pPr>
            <a:r>
              <a:rPr lang="en-US" dirty="0" smtClean="0"/>
              <a:t> </a:t>
            </a:r>
            <a:r>
              <a:rPr lang="en-US" dirty="0"/>
              <a:t>3-make drainage if need</a:t>
            </a:r>
            <a:r>
              <a:rPr lang="en-US" dirty="0" smtClean="0"/>
              <a:t>.</a:t>
            </a:r>
            <a:endParaRPr lang="en-US" dirty="0"/>
          </a:p>
          <a:p>
            <a:pPr marL="45720" indent="0" algn="l" rtl="0">
              <a:buNone/>
            </a:pPr>
            <a:r>
              <a:rPr lang="en-US" b="1" u="sng" dirty="0"/>
              <a:t>*Traumatic fever: </a:t>
            </a:r>
            <a:r>
              <a:rPr lang="en-US" dirty="0"/>
              <a:t> excessive traumatic to the tissue or infection.</a:t>
            </a:r>
          </a:p>
          <a:p>
            <a:pPr marL="45720" indent="0" algn="l" rtl="0">
              <a:buNone/>
            </a:pPr>
            <a:r>
              <a:rPr lang="en-US" dirty="0" smtClean="0"/>
              <a:t>Treatment </a:t>
            </a:r>
            <a:r>
              <a:rPr lang="en-US" dirty="0"/>
              <a:t>–search on the cause and treat it.</a:t>
            </a:r>
          </a:p>
          <a:p>
            <a:pPr marL="45720" indent="0" algn="l" rtl="0">
              <a:buNone/>
            </a:pPr>
            <a:r>
              <a:rPr lang="en-US" b="1" dirty="0"/>
              <a:t> </a:t>
            </a:r>
            <a:r>
              <a:rPr lang="en-US" b="1" u="sng" dirty="0" smtClean="0"/>
              <a:t>*</a:t>
            </a:r>
            <a:r>
              <a:rPr lang="en-US" b="1" u="sng" dirty="0"/>
              <a:t>Traumatic neuralgia: </a:t>
            </a:r>
            <a:r>
              <a:rPr lang="en-US" dirty="0"/>
              <a:t>( pain) : it can be </a:t>
            </a:r>
          </a:p>
          <a:p>
            <a:pPr marL="45720" indent="0" algn="l" rtl="0">
              <a:buNone/>
            </a:pPr>
            <a:r>
              <a:rPr lang="en-US" dirty="0"/>
              <a:t>1-Primary –abnormal length of pain.</a:t>
            </a:r>
          </a:p>
          <a:p>
            <a:pPr marL="45720" indent="0" algn="l" rtl="0">
              <a:buNone/>
            </a:pPr>
            <a:r>
              <a:rPr lang="en-US" dirty="0"/>
              <a:t>2-Secondary- during </a:t>
            </a:r>
            <a:r>
              <a:rPr lang="en-US" dirty="0" err="1"/>
              <a:t>cicatrisation</a:t>
            </a:r>
            <a:r>
              <a:rPr lang="en-US" dirty="0"/>
              <a:t> ( during healing ) ( healing tissue contract and make pain </a:t>
            </a:r>
            <a:r>
              <a:rPr lang="en-US" dirty="0" smtClean="0"/>
              <a:t>).Treatment </a:t>
            </a:r>
            <a:r>
              <a:rPr lang="en-US" dirty="0"/>
              <a:t>–by local application.</a:t>
            </a:r>
          </a:p>
          <a:p>
            <a:pPr marL="45720" indent="0" algn="l">
              <a:buNone/>
            </a:pPr>
            <a:endParaRPr lang="ar-IQ" dirty="0"/>
          </a:p>
        </p:txBody>
      </p:sp>
    </p:spTree>
    <p:extLst>
      <p:ext uri="{BB962C8B-B14F-4D97-AF65-F5344CB8AC3E}">
        <p14:creationId xmlns:p14="http://schemas.microsoft.com/office/powerpoint/2010/main" val="1956904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52400"/>
            <a:ext cx="8839200" cy="6553200"/>
          </a:xfrm>
        </p:spPr>
        <p:txBody>
          <a:bodyPr>
            <a:normAutofit lnSpcReduction="10000"/>
          </a:bodyPr>
          <a:lstStyle/>
          <a:p>
            <a:pPr marL="45720" indent="0" algn="l" rtl="0">
              <a:buNone/>
            </a:pPr>
            <a:r>
              <a:rPr lang="en-US" dirty="0"/>
              <a:t>* </a:t>
            </a:r>
            <a:r>
              <a:rPr lang="en-US" b="1" u="sng" dirty="0"/>
              <a:t>Traumatic emphysema : </a:t>
            </a:r>
            <a:r>
              <a:rPr lang="en-US" dirty="0"/>
              <a:t> This is due to infiltration of air in the subcutaneous tissue due to trauma to the respiratory system or GIT , you can hear crepitating sound.</a:t>
            </a:r>
          </a:p>
          <a:p>
            <a:pPr marL="45720" indent="0" algn="l" rtl="0">
              <a:buNone/>
            </a:pPr>
            <a:r>
              <a:rPr lang="en-US" dirty="0"/>
              <a:t>Treatment : puncture the skin and make pressure on the air to forced outside or puncture and make pressure bandage.</a:t>
            </a:r>
          </a:p>
          <a:p>
            <a:pPr marL="45720" indent="0" algn="l" rtl="0">
              <a:buNone/>
            </a:pPr>
            <a:r>
              <a:rPr lang="en-US" b="1" dirty="0"/>
              <a:t> </a:t>
            </a:r>
            <a:endParaRPr lang="en-US" dirty="0"/>
          </a:p>
          <a:p>
            <a:pPr marL="45720" indent="0" algn="l" rtl="0">
              <a:buNone/>
            </a:pPr>
            <a:r>
              <a:rPr lang="en-US" b="1" dirty="0"/>
              <a:t> </a:t>
            </a:r>
            <a:r>
              <a:rPr lang="en-US" b="1" u="sng" dirty="0" smtClean="0"/>
              <a:t>Gas gangrene: </a:t>
            </a:r>
            <a:r>
              <a:rPr lang="en-US" dirty="0" smtClean="0"/>
              <a:t>( malignant </a:t>
            </a:r>
            <a:r>
              <a:rPr lang="en-US" dirty="0" err="1" smtClean="0"/>
              <a:t>oedema</a:t>
            </a:r>
            <a:r>
              <a:rPr lang="en-US" dirty="0" smtClean="0"/>
              <a:t>) caused by </a:t>
            </a:r>
            <a:r>
              <a:rPr lang="en-US" b="1" u="sng" dirty="0" smtClean="0"/>
              <a:t>Clos</a:t>
            </a:r>
            <a:r>
              <a:rPr lang="en-US" dirty="0" smtClean="0"/>
              <a:t>. </a:t>
            </a:r>
            <a:r>
              <a:rPr lang="en-US" b="1" u="sng" dirty="0" err="1" smtClean="0"/>
              <a:t>septicum</a:t>
            </a:r>
            <a:r>
              <a:rPr lang="en-US" b="1" u="sng" dirty="0" smtClean="0"/>
              <a:t>, </a:t>
            </a:r>
            <a:r>
              <a:rPr lang="en-US" dirty="0" smtClean="0"/>
              <a:t>have two types.</a:t>
            </a:r>
          </a:p>
          <a:p>
            <a:pPr marL="45720" indent="0" algn="l" rtl="0">
              <a:buNone/>
            </a:pPr>
            <a:r>
              <a:rPr lang="en-US" dirty="0" smtClean="0"/>
              <a:t>1-local </a:t>
            </a:r>
            <a:r>
              <a:rPr lang="en-US" dirty="0"/>
              <a:t>( swelling , is hot , </a:t>
            </a:r>
            <a:r>
              <a:rPr lang="en-US" dirty="0" err="1"/>
              <a:t>oedematous</a:t>
            </a:r>
            <a:r>
              <a:rPr lang="en-US" dirty="0"/>
              <a:t>, emphysematous, later the swelling depressed , cold and insensitive. When cut the swelling , there is grayish fluid with putrefaction smell.</a:t>
            </a:r>
          </a:p>
          <a:p>
            <a:pPr marL="45720" indent="0" algn="l" rtl="0">
              <a:buNone/>
            </a:pPr>
            <a:r>
              <a:rPr lang="en-US" dirty="0"/>
              <a:t>2- general—have all the symptom of toxemia (↑temp. , anorexia, depression, cyanosis, then death).</a:t>
            </a:r>
          </a:p>
          <a:p>
            <a:pPr marL="45720" indent="0" algn="l" rtl="0">
              <a:buNone/>
            </a:pPr>
            <a:r>
              <a:rPr lang="en-US" dirty="0"/>
              <a:t> Treatment :  1-systemic antibiotic.  </a:t>
            </a:r>
          </a:p>
          <a:p>
            <a:pPr marL="45720" indent="0" algn="l" rtl="0">
              <a:buNone/>
            </a:pPr>
            <a:r>
              <a:rPr lang="en-US" dirty="0"/>
              <a:t>                     2- treatment of the wound , removal of dead tissue , exposure to the air and                                                                                                                                                            apply antiseptic.</a:t>
            </a:r>
          </a:p>
          <a:p>
            <a:pPr marL="45720" indent="0" algn="l">
              <a:buNone/>
            </a:pPr>
            <a:endParaRPr lang="ar-IQ" dirty="0"/>
          </a:p>
        </p:txBody>
      </p:sp>
    </p:spTree>
    <p:extLst>
      <p:ext uri="{BB962C8B-B14F-4D97-AF65-F5344CB8AC3E}">
        <p14:creationId xmlns:p14="http://schemas.microsoft.com/office/powerpoint/2010/main" val="3348644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 y="152400"/>
            <a:ext cx="8915400" cy="6477000"/>
          </a:xfrm>
        </p:spPr>
        <p:txBody>
          <a:bodyPr>
            <a:normAutofit/>
          </a:bodyPr>
          <a:lstStyle/>
          <a:p>
            <a:pPr marL="45720" indent="0" algn="l" rtl="0">
              <a:buNone/>
            </a:pPr>
            <a:r>
              <a:rPr lang="en-US" b="1" u="sng" dirty="0"/>
              <a:t>*Tetanus: </a:t>
            </a:r>
            <a:r>
              <a:rPr lang="en-US" dirty="0"/>
              <a:t>caused by toxin of</a:t>
            </a:r>
            <a:r>
              <a:rPr lang="en-US" b="1" u="sng" dirty="0"/>
              <a:t> </a:t>
            </a:r>
            <a:r>
              <a:rPr lang="en-US" b="1" u="sng" dirty="0" err="1"/>
              <a:t>Clos</a:t>
            </a:r>
            <a:r>
              <a:rPr lang="en-US" dirty="0" err="1"/>
              <a:t>.</a:t>
            </a:r>
            <a:r>
              <a:rPr lang="en-US" b="1" u="sng" dirty="0" err="1"/>
              <a:t>tetani</a:t>
            </a:r>
            <a:r>
              <a:rPr lang="en-US" dirty="0"/>
              <a:t> </a:t>
            </a:r>
            <a:r>
              <a:rPr lang="en-US" dirty="0" smtClean="0"/>
              <a:t>. The </a:t>
            </a:r>
            <a:r>
              <a:rPr lang="en-US" dirty="0"/>
              <a:t>incubation period 3-5 day.</a:t>
            </a:r>
          </a:p>
          <a:p>
            <a:pPr marL="45720" indent="0" algn="l" rtl="0">
              <a:buNone/>
            </a:pPr>
            <a:r>
              <a:rPr lang="en-US" dirty="0"/>
              <a:t>   Signs : 1-slow mastication                  2- drooping of saliva      3-nostril dilated</a:t>
            </a:r>
          </a:p>
          <a:p>
            <a:pPr marL="45720" indent="0" algn="l" rtl="0">
              <a:buNone/>
            </a:pPr>
            <a:r>
              <a:rPr lang="en-US" dirty="0"/>
              <a:t>              4-paralysis of eyelid( protrusion of nictitating membrane</a:t>
            </a:r>
            <a:r>
              <a:rPr lang="en-US" b="1" dirty="0"/>
              <a:t> </a:t>
            </a:r>
            <a:r>
              <a:rPr lang="en-US" dirty="0"/>
              <a:t>over the eye)</a:t>
            </a:r>
          </a:p>
          <a:p>
            <a:pPr marL="45720" indent="0" algn="l" rtl="0">
              <a:buNone/>
            </a:pPr>
            <a:r>
              <a:rPr lang="en-US" dirty="0"/>
              <a:t>              5-stiffness( rigidity ) of the facial and abdominal muscles.</a:t>
            </a:r>
          </a:p>
          <a:p>
            <a:pPr marL="45720" indent="0" algn="l" rtl="0">
              <a:buNone/>
            </a:pPr>
            <a:r>
              <a:rPr lang="en-US" dirty="0"/>
              <a:t>              6-spasm of muscles is more during noise.                 7-stiffness of the limbs and tail.</a:t>
            </a:r>
          </a:p>
          <a:p>
            <a:pPr marL="45720" indent="0" algn="l" rtl="0">
              <a:buNone/>
            </a:pPr>
            <a:r>
              <a:rPr lang="en-US" dirty="0"/>
              <a:t>Treatment:1- systematic antibiotics             2-tetanous </a:t>
            </a:r>
            <a:r>
              <a:rPr lang="en-US" dirty="0" err="1"/>
              <a:t>antitoxiod</a:t>
            </a:r>
            <a:r>
              <a:rPr lang="en-US" dirty="0"/>
              <a:t> </a:t>
            </a:r>
          </a:p>
          <a:p>
            <a:pPr marL="45720" indent="0" algn="l" rtl="0">
              <a:buNone/>
            </a:pPr>
            <a:r>
              <a:rPr lang="en-US" dirty="0"/>
              <a:t>              3-sedative drugs or tranquilizers.   4-keep the animal in dry , quiet stable with slings</a:t>
            </a:r>
          </a:p>
          <a:p>
            <a:pPr marL="45720" indent="0" algn="l" rtl="0">
              <a:buNone/>
            </a:pPr>
            <a:r>
              <a:rPr lang="en-US" dirty="0"/>
              <a:t>              5-cleaning of the wound ( dressing ) exposure to the air .                            </a:t>
            </a:r>
          </a:p>
          <a:p>
            <a:pPr marL="45720" indent="0" algn="l">
              <a:buNone/>
            </a:pPr>
            <a:endParaRPr lang="ar-IQ" dirty="0"/>
          </a:p>
        </p:txBody>
      </p:sp>
    </p:spTree>
    <p:extLst>
      <p:ext uri="{BB962C8B-B14F-4D97-AF65-F5344CB8AC3E}">
        <p14:creationId xmlns:p14="http://schemas.microsoft.com/office/powerpoint/2010/main" val="3299010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228600"/>
            <a:ext cx="8686800" cy="6400800"/>
          </a:xfrm>
        </p:spPr>
        <p:txBody>
          <a:bodyPr/>
          <a:lstStyle/>
          <a:p>
            <a:pPr marL="45720" indent="0" algn="just" rtl="0">
              <a:buNone/>
            </a:pPr>
            <a:r>
              <a:rPr lang="en-US" b="1" u="sng" dirty="0" smtClean="0"/>
              <a:t>The </a:t>
            </a:r>
            <a:r>
              <a:rPr lang="en-US" b="1" u="sng" dirty="0"/>
              <a:t>chemical mediators include:</a:t>
            </a:r>
            <a:endParaRPr lang="en-US" dirty="0"/>
          </a:p>
          <a:p>
            <a:pPr marL="45720" indent="0" algn="just" rtl="0">
              <a:buNone/>
            </a:pPr>
            <a:r>
              <a:rPr lang="en-US" dirty="0"/>
              <a:t>-Mediators derived from the plasma e.g. </a:t>
            </a:r>
            <a:r>
              <a:rPr lang="en-US" dirty="0" err="1"/>
              <a:t>kinin</a:t>
            </a:r>
            <a:r>
              <a:rPr lang="en-US" dirty="0"/>
              <a:t>, complement system.</a:t>
            </a:r>
          </a:p>
          <a:p>
            <a:pPr marL="45720" indent="0" algn="just" rtl="0">
              <a:buNone/>
            </a:pPr>
            <a:r>
              <a:rPr lang="en-US" dirty="0"/>
              <a:t>-Mediators released by cell e.g. Histamine, 5-HT, Prostaglandin(PGE</a:t>
            </a:r>
            <a:r>
              <a:rPr lang="en-US" baseline="-25000" dirty="0"/>
              <a:t>2</a:t>
            </a:r>
            <a:r>
              <a:rPr lang="en-US" dirty="0"/>
              <a:t> and PGI</a:t>
            </a:r>
            <a:r>
              <a:rPr lang="en-US" baseline="-25000" dirty="0"/>
              <a:t>2</a:t>
            </a:r>
            <a:r>
              <a:rPr lang="en-US" dirty="0"/>
              <a:t>). </a:t>
            </a:r>
          </a:p>
          <a:p>
            <a:pPr marL="45720" indent="0" algn="just" rtl="0">
              <a:buNone/>
            </a:pPr>
            <a:r>
              <a:rPr lang="en-US" b="1" dirty="0"/>
              <a:t>The chemical mediator responsible for</a:t>
            </a:r>
            <a:r>
              <a:rPr lang="en-US" dirty="0"/>
              <a:t>: </a:t>
            </a:r>
          </a:p>
          <a:p>
            <a:pPr marL="45720" indent="0" algn="just" rtl="0">
              <a:buNone/>
            </a:pPr>
            <a:r>
              <a:rPr lang="en-US" dirty="0"/>
              <a:t>1-Active hyperemia     2-increase the permeability of B.V  </a:t>
            </a:r>
          </a:p>
          <a:p>
            <a:pPr marL="45720" indent="0" algn="just" rtl="0">
              <a:buNone/>
            </a:pPr>
            <a:r>
              <a:rPr lang="en-US" dirty="0"/>
              <a:t>Inflammation in general have two reaction.</a:t>
            </a:r>
          </a:p>
          <a:p>
            <a:pPr marL="45720" indent="0" algn="just" rtl="0">
              <a:buNone/>
            </a:pPr>
            <a:r>
              <a:rPr lang="en-US" dirty="0"/>
              <a:t>1- </a:t>
            </a:r>
            <a:r>
              <a:rPr lang="en-US" b="1" dirty="0"/>
              <a:t>Local reaction</a:t>
            </a:r>
            <a:r>
              <a:rPr lang="en-US" dirty="0"/>
              <a:t> ---make the cardinal signs of inflammation which are hotness, redness, </a:t>
            </a:r>
            <a:r>
              <a:rPr lang="en-US" dirty="0" smtClean="0"/>
              <a:t>swelling, </a:t>
            </a:r>
            <a:r>
              <a:rPr lang="en-US" dirty="0"/>
              <a:t>painful and loss of function.</a:t>
            </a:r>
          </a:p>
          <a:p>
            <a:pPr marL="45720" indent="0" algn="just" rtl="0">
              <a:buNone/>
            </a:pPr>
            <a:r>
              <a:rPr lang="en-US" b="1" dirty="0"/>
              <a:t>2-General reaction (systemic) </a:t>
            </a:r>
            <a:r>
              <a:rPr lang="en-US" dirty="0"/>
              <a:t>—fever , increase pulse and respiratory rate and excitement, depression , coma and death.</a:t>
            </a:r>
          </a:p>
        </p:txBody>
      </p:sp>
    </p:spTree>
    <p:extLst>
      <p:ext uri="{BB962C8B-B14F-4D97-AF65-F5344CB8AC3E}">
        <p14:creationId xmlns:p14="http://schemas.microsoft.com/office/powerpoint/2010/main" val="411822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52400"/>
            <a:ext cx="8839200" cy="6553200"/>
          </a:xfrm>
        </p:spPr>
        <p:txBody>
          <a:bodyPr>
            <a:normAutofit/>
          </a:bodyPr>
          <a:lstStyle/>
          <a:p>
            <a:pPr marL="45720" indent="0" algn="l" rtl="0">
              <a:buNone/>
            </a:pPr>
            <a:r>
              <a:rPr lang="en-US" b="1" u="sng" dirty="0"/>
              <a:t>*</a:t>
            </a:r>
            <a:r>
              <a:rPr lang="en-US" b="1" u="sng" dirty="0" err="1"/>
              <a:t>Actinobacillosis</a:t>
            </a:r>
            <a:r>
              <a:rPr lang="en-US" b="1" u="sng" dirty="0"/>
              <a:t> : (wood tongue): </a:t>
            </a:r>
            <a:r>
              <a:rPr lang="en-US" dirty="0"/>
              <a:t> it is very common disease in cattle , caused by </a:t>
            </a:r>
            <a:r>
              <a:rPr lang="en-US" b="1" u="sng" dirty="0" err="1"/>
              <a:t>Actinobacillus</a:t>
            </a:r>
            <a:r>
              <a:rPr lang="en-US" dirty="0"/>
              <a:t> </a:t>
            </a:r>
            <a:r>
              <a:rPr lang="en-US" b="1" u="sng" dirty="0"/>
              <a:t>spp.  </a:t>
            </a:r>
            <a:r>
              <a:rPr lang="en-US" dirty="0"/>
              <a:t>It make an swelling like abscess or fistula in the parotid or submandibular region. The swelling may be diffuse or circumscribe. It may be single or multiple.</a:t>
            </a:r>
          </a:p>
          <a:p>
            <a:pPr marL="45720" indent="0" algn="l" rtl="0">
              <a:buNone/>
            </a:pPr>
            <a:r>
              <a:rPr lang="en-US" dirty="0"/>
              <a:t>   The infection happen through an injury in the tongue caused by thorns and spiked vegetation ( dry food).</a:t>
            </a:r>
          </a:p>
          <a:p>
            <a:pPr marL="45720" indent="0" algn="l" rtl="0">
              <a:buNone/>
            </a:pPr>
            <a:endParaRPr lang="en-US" dirty="0" smtClean="0"/>
          </a:p>
          <a:p>
            <a:pPr marL="45720" indent="0" algn="l" rtl="0">
              <a:buNone/>
            </a:pPr>
            <a:r>
              <a:rPr lang="en-US" dirty="0" smtClean="0"/>
              <a:t>Sings</a:t>
            </a:r>
            <a:r>
              <a:rPr lang="en-US" dirty="0"/>
              <a:t>: salivation , bolus of food accumulate in the cheek, pouch, floor splashed with foamy saliva and half chewed </a:t>
            </a:r>
            <a:r>
              <a:rPr lang="en-US" dirty="0" err="1"/>
              <a:t>boli</a:t>
            </a:r>
            <a:r>
              <a:rPr lang="en-US" dirty="0"/>
              <a:t>, then in advance –there is wooden tongue.</a:t>
            </a:r>
          </a:p>
          <a:p>
            <a:pPr marL="45720" indent="0" algn="l" rtl="0">
              <a:buNone/>
            </a:pPr>
            <a:endParaRPr lang="en-US" dirty="0" smtClean="0"/>
          </a:p>
          <a:p>
            <a:pPr marL="45720" indent="0" algn="l" rtl="0">
              <a:buNone/>
            </a:pPr>
            <a:r>
              <a:rPr lang="en-US" dirty="0" smtClean="0"/>
              <a:t>Treatment</a:t>
            </a:r>
            <a:r>
              <a:rPr lang="en-US" b="1" dirty="0" smtClean="0"/>
              <a:t> </a:t>
            </a:r>
            <a:r>
              <a:rPr lang="en-US" b="1" dirty="0"/>
              <a:t>: </a:t>
            </a:r>
            <a:r>
              <a:rPr lang="en-US" dirty="0"/>
              <a:t>5-10 </a:t>
            </a:r>
            <a:r>
              <a:rPr lang="en-US" dirty="0" err="1"/>
              <a:t>gm</a:t>
            </a:r>
            <a:r>
              <a:rPr lang="en-US" dirty="0"/>
              <a:t> sodium iodide crystals in the feed for 2 </a:t>
            </a:r>
            <a:r>
              <a:rPr lang="en-US" dirty="0" err="1"/>
              <a:t>wks</a:t>
            </a:r>
            <a:r>
              <a:rPr lang="en-US" dirty="0"/>
              <a:t> or 10% sodium iodide solution 1/v every 3</a:t>
            </a:r>
            <a:r>
              <a:rPr lang="en-US" baseline="30000" dirty="0"/>
              <a:t>rd</a:t>
            </a:r>
            <a:r>
              <a:rPr lang="en-US" dirty="0"/>
              <a:t> day till the appearance of poisoning with iodide ( </a:t>
            </a:r>
            <a:r>
              <a:rPr lang="en-US" dirty="0" err="1"/>
              <a:t>iodism</a:t>
            </a:r>
            <a:r>
              <a:rPr lang="en-US" dirty="0"/>
              <a:t> ).</a:t>
            </a:r>
          </a:p>
          <a:p>
            <a:pPr marL="45720" indent="0" algn="l">
              <a:buNone/>
            </a:pPr>
            <a:endParaRPr lang="ar-IQ" dirty="0"/>
          </a:p>
        </p:txBody>
      </p:sp>
    </p:spTree>
    <p:extLst>
      <p:ext uri="{BB962C8B-B14F-4D97-AF65-F5344CB8AC3E}">
        <p14:creationId xmlns:p14="http://schemas.microsoft.com/office/powerpoint/2010/main" val="28684154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52400"/>
            <a:ext cx="8763000" cy="6553200"/>
          </a:xfrm>
        </p:spPr>
        <p:txBody>
          <a:bodyPr>
            <a:normAutofit/>
          </a:bodyPr>
          <a:lstStyle/>
          <a:p>
            <a:pPr marL="45720" indent="0" algn="l" rtl="0">
              <a:buNone/>
            </a:pPr>
            <a:r>
              <a:rPr lang="en-US" b="1" u="sng" dirty="0"/>
              <a:t>*</a:t>
            </a:r>
            <a:r>
              <a:rPr lang="en-US" b="1" u="sng" dirty="0" err="1"/>
              <a:t>Actinomycosis</a:t>
            </a:r>
            <a:r>
              <a:rPr lang="en-US" b="1" u="sng" dirty="0"/>
              <a:t>: (</a:t>
            </a:r>
            <a:r>
              <a:rPr lang="en-US" b="1" dirty="0"/>
              <a:t>lumpy Jaw): </a:t>
            </a:r>
            <a:r>
              <a:rPr lang="en-US" dirty="0"/>
              <a:t>an infectious disease affecting the upper and lower jaws caused by </a:t>
            </a:r>
            <a:r>
              <a:rPr lang="en-US" b="1" u="sng" dirty="0" err="1"/>
              <a:t>Actinomyces</a:t>
            </a:r>
            <a:r>
              <a:rPr lang="en-US" dirty="0"/>
              <a:t> </a:t>
            </a:r>
            <a:r>
              <a:rPr lang="en-US" b="1" u="sng" dirty="0" err="1"/>
              <a:t>bovis</a:t>
            </a:r>
            <a:r>
              <a:rPr lang="en-US" dirty="0"/>
              <a:t>  , characterized by </a:t>
            </a:r>
            <a:r>
              <a:rPr lang="en-US" dirty="0" err="1"/>
              <a:t>osteitis</a:t>
            </a:r>
            <a:r>
              <a:rPr lang="en-US" dirty="0"/>
              <a:t>, </a:t>
            </a:r>
            <a:r>
              <a:rPr lang="en-US" dirty="0" err="1"/>
              <a:t>exostosis</a:t>
            </a:r>
            <a:r>
              <a:rPr lang="en-US" dirty="0"/>
              <a:t>, pus , discharging bone fistulae , and extensive ulcerating area. The infection occur through ulcers or abrasions in the mouth .</a:t>
            </a:r>
          </a:p>
          <a:p>
            <a:pPr marL="45720" indent="0" algn="l" rtl="0">
              <a:buNone/>
            </a:pPr>
            <a:r>
              <a:rPr lang="en-US" dirty="0"/>
              <a:t>Treatment: include daily injections of penicillin I/M  and into the lesion. This must continued at least for 14 days.</a:t>
            </a:r>
          </a:p>
          <a:p>
            <a:pPr marL="45720" indent="0" algn="l" rtl="0">
              <a:buNone/>
            </a:pPr>
            <a:r>
              <a:rPr lang="en-US" dirty="0"/>
              <a:t>   Supplemented by I/V  injection of sodium iodide 10% either daily or twice a week – in severe case till the point of </a:t>
            </a:r>
            <a:r>
              <a:rPr lang="en-US" dirty="0" err="1"/>
              <a:t>iodism</a:t>
            </a:r>
            <a:r>
              <a:rPr lang="en-US" dirty="0"/>
              <a:t>.</a:t>
            </a:r>
          </a:p>
          <a:p>
            <a:pPr marL="45720" indent="0" algn="l" rtl="0">
              <a:buNone/>
            </a:pPr>
            <a:r>
              <a:rPr lang="en-US" b="1" u="sng" dirty="0"/>
              <a:t>*Adhesion or band :</a:t>
            </a:r>
            <a:r>
              <a:rPr lang="en-US" dirty="0"/>
              <a:t> one of the most complication , we can avoided it by :</a:t>
            </a:r>
          </a:p>
          <a:p>
            <a:pPr marL="45720" indent="0" algn="l" rtl="0">
              <a:buNone/>
            </a:pPr>
            <a:r>
              <a:rPr lang="en-US" dirty="0"/>
              <a:t>   1- gentle handling of the tissue       2- </a:t>
            </a:r>
            <a:r>
              <a:rPr lang="en-US" dirty="0" err="1"/>
              <a:t>hyaluronidase</a:t>
            </a:r>
            <a:r>
              <a:rPr lang="en-US" dirty="0"/>
              <a:t> (enzyme)       3-paraffine </a:t>
            </a:r>
          </a:p>
          <a:p>
            <a:pPr marL="45720" indent="0" algn="l" rtl="0">
              <a:buNone/>
            </a:pPr>
            <a:r>
              <a:rPr lang="en-US" dirty="0"/>
              <a:t>The adhesion are two types  1-fibrinous adhesion      2- fibrous adhesion ( band ).</a:t>
            </a:r>
          </a:p>
          <a:p>
            <a:pPr marL="45720" indent="0" algn="l" rtl="0">
              <a:buNone/>
            </a:pPr>
            <a:r>
              <a:rPr lang="en-US" dirty="0"/>
              <a:t> </a:t>
            </a:r>
          </a:p>
          <a:p>
            <a:pPr marL="45720" indent="0" algn="l">
              <a:buNone/>
            </a:pPr>
            <a:endParaRPr lang="ar-IQ" dirty="0"/>
          </a:p>
        </p:txBody>
      </p:sp>
    </p:spTree>
    <p:extLst>
      <p:ext uri="{BB962C8B-B14F-4D97-AF65-F5344CB8AC3E}">
        <p14:creationId xmlns:p14="http://schemas.microsoft.com/office/powerpoint/2010/main" val="39133466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52400"/>
            <a:ext cx="8839200" cy="6553200"/>
          </a:xfrm>
        </p:spPr>
        <p:txBody>
          <a:bodyPr>
            <a:normAutofit/>
          </a:bodyPr>
          <a:lstStyle/>
          <a:p>
            <a:pPr marL="45720" indent="0" algn="l" rtl="0">
              <a:buNone/>
            </a:pPr>
            <a:endParaRPr lang="en-US" b="1" u="sng" dirty="0" smtClean="0"/>
          </a:p>
          <a:p>
            <a:pPr marL="45720" indent="0" algn="l" rtl="0">
              <a:buNone/>
            </a:pPr>
            <a:r>
              <a:rPr lang="en-US" b="1" u="sng" dirty="0"/>
              <a:t>Exuberant granulation tissue</a:t>
            </a:r>
            <a:r>
              <a:rPr lang="en-US" dirty="0"/>
              <a:t> : proud flesh</a:t>
            </a:r>
          </a:p>
          <a:p>
            <a:pPr marL="45720" indent="0" algn="l" rtl="0">
              <a:buNone/>
            </a:pPr>
            <a:r>
              <a:rPr lang="en-US" dirty="0"/>
              <a:t>  It is very common complication  in horse –characterized by over production of granulation tissue , red in </a:t>
            </a:r>
            <a:r>
              <a:rPr lang="en-US" dirty="0" err="1"/>
              <a:t>colour</a:t>
            </a:r>
            <a:r>
              <a:rPr lang="en-US" dirty="0"/>
              <a:t>, easy to bleed.</a:t>
            </a:r>
          </a:p>
          <a:p>
            <a:pPr marL="45720" indent="0" algn="l" rtl="0">
              <a:buNone/>
            </a:pPr>
            <a:r>
              <a:rPr lang="en-US" dirty="0"/>
              <a:t>Treatment –</a:t>
            </a:r>
          </a:p>
          <a:p>
            <a:pPr marL="45720" indent="0" algn="l" rtl="0">
              <a:buNone/>
            </a:pPr>
            <a:r>
              <a:rPr lang="en-US" dirty="0"/>
              <a:t>1- caustic –by copper </a:t>
            </a:r>
            <a:r>
              <a:rPr lang="en-US" dirty="0" err="1"/>
              <a:t>sulphat</a:t>
            </a:r>
            <a:r>
              <a:rPr lang="en-US" dirty="0"/>
              <a:t>, </a:t>
            </a:r>
            <a:r>
              <a:rPr lang="en-US" dirty="0" err="1"/>
              <a:t>electrocautary</a:t>
            </a:r>
            <a:r>
              <a:rPr lang="en-US" dirty="0"/>
              <a:t>  2- excision   3- skin grafting in horse</a:t>
            </a:r>
          </a:p>
          <a:p>
            <a:pPr marL="45720" indent="0" algn="l" rtl="0">
              <a:buNone/>
            </a:pPr>
            <a:endParaRPr lang="en-US" b="1" u="sng" dirty="0" smtClean="0"/>
          </a:p>
          <a:p>
            <a:pPr marL="45720" indent="0" algn="l" rtl="0">
              <a:buNone/>
            </a:pPr>
            <a:r>
              <a:rPr lang="en-US" b="1" u="sng" dirty="0" smtClean="0"/>
              <a:t>*</a:t>
            </a:r>
            <a:r>
              <a:rPr lang="en-US" b="1" u="sng" dirty="0"/>
              <a:t>Venous thrombus (embolism ) : </a:t>
            </a:r>
            <a:r>
              <a:rPr lang="en-US" dirty="0"/>
              <a:t> it may occlude the blood stream or transmit to an vital organ like brain / or heart ( if  it become infected –it is more serious)</a:t>
            </a:r>
          </a:p>
          <a:p>
            <a:pPr marL="45720" indent="0" algn="l" rtl="0">
              <a:buNone/>
            </a:pPr>
            <a:r>
              <a:rPr lang="en-US" b="1" dirty="0"/>
              <a:t> </a:t>
            </a:r>
            <a:endParaRPr lang="en-US" dirty="0"/>
          </a:p>
          <a:p>
            <a:pPr marL="45720" indent="0" algn="l" rtl="0">
              <a:buNone/>
            </a:pPr>
            <a:r>
              <a:rPr lang="en-US" b="1" u="sng" dirty="0"/>
              <a:t>*Septicemia</a:t>
            </a:r>
            <a:r>
              <a:rPr lang="en-US" b="1" dirty="0"/>
              <a:t> –</a:t>
            </a:r>
            <a:r>
              <a:rPr lang="en-US" dirty="0"/>
              <a:t> presence of microorganism with toxin in blood stream.</a:t>
            </a:r>
          </a:p>
          <a:p>
            <a:pPr marL="45720" indent="0" algn="l">
              <a:buNone/>
            </a:pPr>
            <a:endParaRPr lang="ar-IQ" dirty="0"/>
          </a:p>
        </p:txBody>
      </p:sp>
    </p:spTree>
    <p:extLst>
      <p:ext uri="{BB962C8B-B14F-4D97-AF65-F5344CB8AC3E}">
        <p14:creationId xmlns:p14="http://schemas.microsoft.com/office/powerpoint/2010/main" val="16244472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marL="0" indent="0" algn="ctr">
              <a:buNone/>
            </a:pPr>
            <a:r>
              <a:rPr lang="en-US" dirty="0">
                <a:effectLst/>
              </a:rPr>
              <a:t> General </a:t>
            </a:r>
            <a:r>
              <a:rPr lang="en-US" dirty="0" smtClean="0">
                <a:effectLst/>
              </a:rPr>
              <a:t>Principles </a:t>
            </a:r>
            <a:r>
              <a:rPr lang="en-US" dirty="0">
                <a:effectLst/>
              </a:rPr>
              <a:t>of </a:t>
            </a:r>
            <a:r>
              <a:rPr lang="en-US" dirty="0" smtClean="0">
                <a:effectLst/>
              </a:rPr>
              <a:t>Treatment </a:t>
            </a:r>
            <a:r>
              <a:rPr lang="en-US" dirty="0">
                <a:effectLst/>
              </a:rPr>
              <a:t>of </a:t>
            </a:r>
            <a:r>
              <a:rPr lang="en-US" dirty="0" smtClean="0">
                <a:effectLst/>
              </a:rPr>
              <a:t>Wound</a:t>
            </a:r>
            <a:r>
              <a:rPr lang="en-US" dirty="0">
                <a:effectLst/>
              </a:rPr>
              <a:t/>
            </a:r>
            <a:br>
              <a:rPr lang="en-US" dirty="0">
                <a:effectLst/>
              </a:rPr>
            </a:br>
            <a:endParaRPr lang="ar-IQ" dirty="0"/>
          </a:p>
        </p:txBody>
      </p:sp>
      <p:sp>
        <p:nvSpPr>
          <p:cNvPr id="3" name="Content Placeholder 2"/>
          <p:cNvSpPr>
            <a:spLocks noGrp="1"/>
          </p:cNvSpPr>
          <p:nvPr>
            <p:ph sz="quarter" idx="13"/>
          </p:nvPr>
        </p:nvSpPr>
        <p:spPr>
          <a:xfrm>
            <a:off x="152400" y="1524000"/>
            <a:ext cx="8839200" cy="5257800"/>
          </a:xfrm>
        </p:spPr>
        <p:txBody>
          <a:bodyPr>
            <a:normAutofit/>
          </a:bodyPr>
          <a:lstStyle/>
          <a:p>
            <a:pPr marL="502920" lvl="0" indent="-457200" algn="just" rtl="0">
              <a:buFont typeface="+mj-lt"/>
              <a:buAutoNum type="arabicPeriod"/>
            </a:pPr>
            <a:r>
              <a:rPr lang="en-US" dirty="0"/>
              <a:t>Preparation of the site of injury. </a:t>
            </a:r>
          </a:p>
          <a:p>
            <a:pPr marL="502920" lvl="0" indent="-457200" algn="just" rtl="0">
              <a:buFont typeface="+mj-lt"/>
              <a:buAutoNum type="arabicPeriod"/>
            </a:pPr>
            <a:r>
              <a:rPr lang="en-US" dirty="0"/>
              <a:t>Sharp dissection.</a:t>
            </a:r>
          </a:p>
          <a:p>
            <a:pPr marL="502920" lvl="0" indent="-457200" algn="just" rtl="0">
              <a:buFont typeface="+mj-lt"/>
              <a:buAutoNum type="arabicPeriod"/>
            </a:pPr>
            <a:r>
              <a:rPr lang="en-US" dirty="0"/>
              <a:t>Arrest </a:t>
            </a:r>
            <a:r>
              <a:rPr lang="en-US" dirty="0" err="1"/>
              <a:t>haemorrhage</a:t>
            </a:r>
            <a:r>
              <a:rPr lang="en-US" dirty="0"/>
              <a:t>-the best thing by artery forceps </a:t>
            </a:r>
            <a:r>
              <a:rPr lang="en-US" dirty="0" smtClean="0"/>
              <a:t>.</a:t>
            </a:r>
            <a:endParaRPr lang="en-US" dirty="0"/>
          </a:p>
          <a:p>
            <a:pPr marL="502920" lvl="0" indent="-457200" algn="just" rtl="0">
              <a:buFont typeface="+mj-lt"/>
              <a:buAutoNum type="arabicPeriod"/>
            </a:pPr>
            <a:r>
              <a:rPr lang="en-US" dirty="0"/>
              <a:t>Localize the infection(if it is infected wound ).</a:t>
            </a:r>
          </a:p>
          <a:p>
            <a:pPr marL="502920" lvl="0" indent="-457200" algn="just" rtl="0">
              <a:buFont typeface="+mj-lt"/>
              <a:buAutoNum type="arabicPeriod"/>
            </a:pPr>
            <a:r>
              <a:rPr lang="en-US" dirty="0"/>
              <a:t>Make drainage ( drains). Are used for the removal of accumulated pus , </a:t>
            </a:r>
            <a:r>
              <a:rPr lang="en-US" dirty="0" smtClean="0"/>
              <a:t>it </a:t>
            </a:r>
            <a:r>
              <a:rPr lang="en-US" dirty="0"/>
              <a:t>should be positioned at the most depended part of the cavity and should be made of rubber or a plastic substance. ( gauze is a poor substitute since it soon becomes saturated and act as plug instead of a drain) or make counter opening in an swelling. Then irrigation of the cavity by antiseptic solutions</a:t>
            </a:r>
            <a:r>
              <a:rPr lang="en-US" dirty="0" smtClean="0"/>
              <a:t>.</a:t>
            </a:r>
            <a:endParaRPr lang="en-US" dirty="0"/>
          </a:p>
        </p:txBody>
      </p:sp>
    </p:spTree>
    <p:extLst>
      <p:ext uri="{BB962C8B-B14F-4D97-AF65-F5344CB8AC3E}">
        <p14:creationId xmlns:p14="http://schemas.microsoft.com/office/powerpoint/2010/main" val="392621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304800"/>
            <a:ext cx="8686800" cy="6096000"/>
          </a:xfrm>
        </p:spPr>
        <p:txBody>
          <a:bodyPr/>
          <a:lstStyle/>
          <a:p>
            <a:pPr marL="502920" lvl="0" indent="-457200" algn="just" rtl="0">
              <a:buFont typeface="+mj-lt"/>
              <a:buAutoNum type="arabicPeriod" startAt="6"/>
            </a:pPr>
            <a:r>
              <a:rPr lang="en-US" dirty="0"/>
              <a:t>Debridement –removal of the dead </a:t>
            </a:r>
            <a:r>
              <a:rPr lang="en-US" dirty="0" smtClean="0"/>
              <a:t>tissue. </a:t>
            </a:r>
            <a:r>
              <a:rPr lang="en-US" dirty="0"/>
              <a:t>It can be removed by enzyme , like streptokinase or by </a:t>
            </a:r>
            <a:r>
              <a:rPr lang="en-US" dirty="0" err="1"/>
              <a:t>electrocautary</a:t>
            </a:r>
            <a:r>
              <a:rPr lang="en-US" dirty="0"/>
              <a:t>, or by surgical excision</a:t>
            </a:r>
            <a:r>
              <a:rPr lang="en-US" dirty="0" smtClean="0"/>
              <a:t>. </a:t>
            </a:r>
            <a:endParaRPr lang="en-US" dirty="0"/>
          </a:p>
          <a:p>
            <a:pPr marL="502920" lvl="0" indent="-457200" algn="just" rtl="0">
              <a:buFont typeface="+mj-lt"/>
              <a:buAutoNum type="arabicPeriod" startAt="6"/>
            </a:pPr>
            <a:r>
              <a:rPr lang="en-US" dirty="0"/>
              <a:t>Apply chemotherapy/ or antiseptic.</a:t>
            </a:r>
          </a:p>
          <a:p>
            <a:pPr marL="502920" lvl="0" indent="-457200" algn="just" rtl="0">
              <a:buFont typeface="+mj-lt"/>
              <a:buAutoNum type="arabicPeriod" startAt="6"/>
            </a:pPr>
            <a:r>
              <a:rPr lang="en-US" dirty="0"/>
              <a:t>Suture after debridement or excision of wound. Never close  the infected wound. We can close only the fresh wound and remove the suture at proper time ( 7-10 days).</a:t>
            </a:r>
          </a:p>
          <a:p>
            <a:pPr marL="502920" indent="-457200" algn="just">
              <a:buFont typeface="+mj-lt"/>
              <a:buAutoNum type="arabicPeriod" startAt="6"/>
            </a:pPr>
            <a:endParaRPr lang="ar-IQ" dirty="0"/>
          </a:p>
          <a:p>
            <a:pPr algn="just"/>
            <a:endParaRPr lang="ar-IQ" dirty="0"/>
          </a:p>
        </p:txBody>
      </p:sp>
    </p:spTree>
    <p:extLst>
      <p:ext uri="{BB962C8B-B14F-4D97-AF65-F5344CB8AC3E}">
        <p14:creationId xmlns:p14="http://schemas.microsoft.com/office/powerpoint/2010/main" val="4830651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512511" cy="1143000"/>
          </a:xfrm>
        </p:spPr>
        <p:txBody>
          <a:bodyPr/>
          <a:lstStyle/>
          <a:p>
            <a:pPr marL="0" indent="0" algn="ctr">
              <a:buNone/>
            </a:pPr>
            <a:r>
              <a:rPr lang="en-US" dirty="0">
                <a:effectLst/>
              </a:rPr>
              <a:t>Hemorrhage</a:t>
            </a:r>
            <a:br>
              <a:rPr lang="en-US" dirty="0">
                <a:effectLst/>
              </a:rPr>
            </a:br>
            <a:endParaRPr lang="ar-IQ" dirty="0"/>
          </a:p>
        </p:txBody>
      </p:sp>
      <p:sp>
        <p:nvSpPr>
          <p:cNvPr id="3" name="Content Placeholder 2"/>
          <p:cNvSpPr>
            <a:spLocks noGrp="1"/>
          </p:cNvSpPr>
          <p:nvPr>
            <p:ph sz="quarter" idx="13"/>
          </p:nvPr>
        </p:nvSpPr>
        <p:spPr>
          <a:xfrm>
            <a:off x="152400" y="838200"/>
            <a:ext cx="8839200" cy="5867400"/>
          </a:xfrm>
        </p:spPr>
        <p:txBody>
          <a:bodyPr>
            <a:normAutofit/>
          </a:bodyPr>
          <a:lstStyle/>
          <a:p>
            <a:pPr marL="45720" indent="0" algn="just" rtl="0">
              <a:buNone/>
            </a:pPr>
            <a:r>
              <a:rPr lang="en-US" b="1" u="sng" dirty="0"/>
              <a:t>Hemorrhage </a:t>
            </a:r>
            <a:r>
              <a:rPr lang="en-US" b="1" dirty="0"/>
              <a:t>: </a:t>
            </a:r>
            <a:r>
              <a:rPr lang="en-US" dirty="0"/>
              <a:t> loss  of blood from the vascular system ( escape of blood outside of the blood </a:t>
            </a:r>
            <a:r>
              <a:rPr lang="en-US" dirty="0" smtClean="0"/>
              <a:t>vessel) </a:t>
            </a:r>
            <a:r>
              <a:rPr lang="en-US" dirty="0"/>
              <a:t>loss of blood due to rupture or cutting of the B.V. </a:t>
            </a:r>
          </a:p>
          <a:p>
            <a:pPr marL="45720" indent="0" algn="just" rtl="0">
              <a:buNone/>
            </a:pPr>
            <a:r>
              <a:rPr lang="en-US" b="1" u="sng" dirty="0"/>
              <a:t>Causes :</a:t>
            </a:r>
            <a:r>
              <a:rPr lang="en-US" dirty="0"/>
              <a:t> </a:t>
            </a:r>
          </a:p>
          <a:p>
            <a:pPr marL="45720" indent="0" algn="just" rtl="0">
              <a:buNone/>
            </a:pPr>
            <a:r>
              <a:rPr lang="en-US" dirty="0"/>
              <a:t>wound (penetrating wound , incisions , contusions or lacerations)</a:t>
            </a:r>
          </a:p>
          <a:p>
            <a:pPr marL="45720" lvl="0" indent="0" algn="just" rtl="0">
              <a:buNone/>
            </a:pPr>
            <a:r>
              <a:rPr lang="en-US" dirty="0" smtClean="0"/>
              <a:t>1-liver </a:t>
            </a:r>
            <a:r>
              <a:rPr lang="en-US" dirty="0"/>
              <a:t>disease –leads to fail of clot of the blood.</a:t>
            </a:r>
          </a:p>
          <a:p>
            <a:pPr marL="45720" lvl="0" indent="0" algn="just" rtl="0">
              <a:buNone/>
            </a:pPr>
            <a:r>
              <a:rPr lang="en-US" dirty="0" smtClean="0"/>
              <a:t>2-irradiation</a:t>
            </a:r>
            <a:r>
              <a:rPr lang="en-US" dirty="0"/>
              <a:t>.</a:t>
            </a:r>
          </a:p>
          <a:p>
            <a:pPr marL="45720" lvl="0" indent="0" algn="just" rtl="0">
              <a:buNone/>
            </a:pPr>
            <a:r>
              <a:rPr lang="en-US" dirty="0" smtClean="0"/>
              <a:t>3-chemical </a:t>
            </a:r>
            <a:r>
              <a:rPr lang="en-US" dirty="0"/>
              <a:t>poisoning ( such as </a:t>
            </a:r>
            <a:r>
              <a:rPr lang="en-US" dirty="0" smtClean="0"/>
              <a:t>heparin, </a:t>
            </a:r>
            <a:r>
              <a:rPr lang="en-US" dirty="0"/>
              <a:t>phosphorus, arsenic, estrogens, venom</a:t>
            </a:r>
            <a:r>
              <a:rPr lang="en-US" dirty="0" smtClean="0"/>
              <a:t>).</a:t>
            </a:r>
            <a:endParaRPr lang="en-US" dirty="0"/>
          </a:p>
        </p:txBody>
      </p:sp>
    </p:spTree>
    <p:extLst>
      <p:ext uri="{BB962C8B-B14F-4D97-AF65-F5344CB8AC3E}">
        <p14:creationId xmlns:p14="http://schemas.microsoft.com/office/powerpoint/2010/main" val="653729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228600"/>
            <a:ext cx="8610600" cy="6324600"/>
          </a:xfrm>
        </p:spPr>
        <p:txBody>
          <a:bodyPr/>
          <a:lstStyle/>
          <a:p>
            <a:pPr marL="45720" lvl="0" indent="0" algn="l" rtl="0">
              <a:buNone/>
            </a:pPr>
            <a:endParaRPr lang="en-US" dirty="0" smtClean="0"/>
          </a:p>
          <a:p>
            <a:pPr marL="45720" lvl="0" indent="0" algn="l" rtl="0">
              <a:buNone/>
            </a:pPr>
            <a:endParaRPr lang="en-US" dirty="0"/>
          </a:p>
          <a:p>
            <a:pPr marL="45720" lvl="0" indent="0" algn="l" rtl="0">
              <a:buNone/>
            </a:pPr>
            <a:endParaRPr lang="en-US" dirty="0" smtClean="0"/>
          </a:p>
          <a:p>
            <a:pPr marL="45720" lvl="0" indent="0" algn="l" rtl="0">
              <a:buNone/>
            </a:pPr>
            <a:r>
              <a:rPr lang="en-US" dirty="0" smtClean="0"/>
              <a:t>4-blood </a:t>
            </a:r>
            <a:r>
              <a:rPr lang="en-US" dirty="0"/>
              <a:t>disease ( </a:t>
            </a:r>
            <a:r>
              <a:rPr lang="en-US" dirty="0" err="1"/>
              <a:t>hemophilias</a:t>
            </a:r>
            <a:r>
              <a:rPr lang="en-US" dirty="0"/>
              <a:t>, thrombocytopenic </a:t>
            </a:r>
            <a:r>
              <a:rPr lang="en-US" dirty="0" err="1"/>
              <a:t>purpura</a:t>
            </a:r>
            <a:r>
              <a:rPr lang="en-US" dirty="0"/>
              <a:t>).</a:t>
            </a:r>
          </a:p>
          <a:p>
            <a:pPr marL="45720" lvl="0" indent="0" algn="l" rtl="0">
              <a:buNone/>
            </a:pPr>
            <a:r>
              <a:rPr lang="en-US" dirty="0"/>
              <a:t>5-localized disease of blood vessels.</a:t>
            </a:r>
          </a:p>
          <a:p>
            <a:pPr marL="45720" lvl="0" indent="0" algn="l" rtl="0">
              <a:buNone/>
            </a:pPr>
            <a:r>
              <a:rPr lang="en-US" dirty="0"/>
              <a:t>6-neoplasms in areas adjacent to blood vessels.</a:t>
            </a:r>
          </a:p>
          <a:p>
            <a:pPr marL="45720" lvl="0" indent="0" algn="l" rtl="0">
              <a:buNone/>
            </a:pPr>
            <a:r>
              <a:rPr lang="en-US" dirty="0"/>
              <a:t>7-high blood pressure.</a:t>
            </a:r>
          </a:p>
          <a:p>
            <a:pPr marL="45720" lvl="0" indent="0" algn="l" rtl="0">
              <a:buNone/>
            </a:pPr>
            <a:r>
              <a:rPr lang="en-US" dirty="0" smtClean="0"/>
              <a:t>8-infection—such </a:t>
            </a:r>
            <a:r>
              <a:rPr lang="en-US" dirty="0"/>
              <a:t>as anthrax.</a:t>
            </a:r>
          </a:p>
          <a:p>
            <a:endParaRPr lang="ar-IQ" dirty="0"/>
          </a:p>
        </p:txBody>
      </p:sp>
    </p:spTree>
    <p:extLst>
      <p:ext uri="{BB962C8B-B14F-4D97-AF65-F5344CB8AC3E}">
        <p14:creationId xmlns:p14="http://schemas.microsoft.com/office/powerpoint/2010/main" val="18110324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 y="3629"/>
            <a:ext cx="9129486" cy="1143000"/>
          </a:xfrm>
        </p:spPr>
        <p:txBody>
          <a:bodyPr/>
          <a:lstStyle/>
          <a:p>
            <a:pPr marL="0" indent="0" algn="ctr">
              <a:buNone/>
            </a:pPr>
            <a:r>
              <a:rPr lang="en-US" dirty="0">
                <a:effectLst/>
              </a:rPr>
              <a:t>Classification of </a:t>
            </a:r>
            <a:r>
              <a:rPr lang="en-US" dirty="0" smtClean="0">
                <a:effectLst/>
              </a:rPr>
              <a:t>hemorrhage</a:t>
            </a:r>
            <a:r>
              <a:rPr lang="en-US" dirty="0">
                <a:effectLst/>
              </a:rPr>
              <a:t/>
            </a:r>
            <a:br>
              <a:rPr lang="en-US" dirty="0">
                <a:effectLst/>
              </a:rPr>
            </a:br>
            <a:endParaRPr lang="ar-IQ" dirty="0"/>
          </a:p>
        </p:txBody>
      </p:sp>
      <p:sp>
        <p:nvSpPr>
          <p:cNvPr id="3" name="Content Placeholder 2"/>
          <p:cNvSpPr>
            <a:spLocks noGrp="1"/>
          </p:cNvSpPr>
          <p:nvPr>
            <p:ph sz="quarter" idx="13"/>
          </p:nvPr>
        </p:nvSpPr>
        <p:spPr>
          <a:xfrm>
            <a:off x="152400" y="1066800"/>
            <a:ext cx="8686800" cy="5562600"/>
          </a:xfrm>
        </p:spPr>
        <p:txBody>
          <a:bodyPr>
            <a:normAutofit lnSpcReduction="10000"/>
          </a:bodyPr>
          <a:lstStyle/>
          <a:p>
            <a:pPr marL="365760" lvl="1" indent="0" algn="just" rtl="0">
              <a:buNone/>
            </a:pPr>
            <a:r>
              <a:rPr lang="en-US" dirty="0" smtClean="0">
                <a:effectLst>
                  <a:outerShdw blurRad="38100" dist="38100" dir="2700000" algn="tl">
                    <a:srgbClr val="000000">
                      <a:alpha val="43137"/>
                    </a:srgbClr>
                  </a:outerShdw>
                </a:effectLst>
              </a:rPr>
              <a:t>I-according </a:t>
            </a:r>
            <a:r>
              <a:rPr lang="en-US" dirty="0">
                <a:effectLst>
                  <a:outerShdw blurRad="38100" dist="38100" dir="2700000" algn="tl">
                    <a:srgbClr val="000000">
                      <a:alpha val="43137"/>
                    </a:srgbClr>
                  </a:outerShdw>
                </a:effectLst>
              </a:rPr>
              <a:t>to the source of the blood </a:t>
            </a:r>
          </a:p>
          <a:p>
            <a:pPr marL="45720" indent="0" algn="just" rtl="0">
              <a:buNone/>
            </a:pPr>
            <a:r>
              <a:rPr lang="en-US" sz="2400" dirty="0"/>
              <a:t>1-arterial –characterized by the blood is bright red and flows in spurts under pressure .</a:t>
            </a:r>
          </a:p>
          <a:p>
            <a:pPr marL="45720" indent="0" algn="just" rtl="0">
              <a:buNone/>
            </a:pPr>
            <a:r>
              <a:rPr lang="en-US" sz="2400" dirty="0"/>
              <a:t>2-venous -- characterized by the blood is bluish red and flows freely but not with great force.</a:t>
            </a:r>
          </a:p>
          <a:p>
            <a:pPr marL="45720" indent="0" algn="just" rtl="0">
              <a:buNone/>
            </a:pPr>
            <a:r>
              <a:rPr lang="en-US" sz="2400" dirty="0"/>
              <a:t>3-capillary--- characterized by the blood is oozes under very low pressure.</a:t>
            </a:r>
          </a:p>
          <a:p>
            <a:pPr marL="365760" lvl="1" indent="0" algn="just" rtl="0">
              <a:buNone/>
            </a:pPr>
            <a:r>
              <a:rPr lang="en-US" dirty="0" smtClean="0">
                <a:effectLst>
                  <a:outerShdw blurRad="38100" dist="38100" dir="2700000" algn="tl">
                    <a:srgbClr val="000000">
                      <a:alpha val="43137"/>
                    </a:srgbClr>
                  </a:outerShdw>
                </a:effectLst>
              </a:rPr>
              <a:t>II-According </a:t>
            </a:r>
            <a:r>
              <a:rPr lang="en-US" dirty="0">
                <a:effectLst>
                  <a:outerShdw blurRad="38100" dist="38100" dir="2700000" algn="tl">
                    <a:srgbClr val="000000">
                      <a:alpha val="43137"/>
                    </a:srgbClr>
                  </a:outerShdw>
                </a:effectLst>
              </a:rPr>
              <a:t>to the time of occurrence.</a:t>
            </a:r>
          </a:p>
          <a:p>
            <a:pPr marL="45720" indent="0" algn="just" rtl="0">
              <a:buNone/>
            </a:pPr>
            <a:r>
              <a:rPr lang="en-US" sz="2400" dirty="0"/>
              <a:t>1-primary –which occurs at the time of injury.</a:t>
            </a:r>
          </a:p>
          <a:p>
            <a:pPr marL="45720" indent="0" algn="just" rtl="0">
              <a:buNone/>
            </a:pPr>
            <a:r>
              <a:rPr lang="en-US" sz="2400" dirty="0"/>
              <a:t>2-intermediate –which occurs within 24 </a:t>
            </a:r>
            <a:r>
              <a:rPr lang="en-US" sz="2400" dirty="0" err="1"/>
              <a:t>hrs</a:t>
            </a:r>
            <a:r>
              <a:rPr lang="en-US" sz="2400" dirty="0"/>
              <a:t> of injury.</a:t>
            </a:r>
          </a:p>
          <a:p>
            <a:pPr marL="45720" indent="0" algn="just" rtl="0">
              <a:buNone/>
            </a:pPr>
            <a:r>
              <a:rPr lang="en-US" sz="2400" dirty="0"/>
              <a:t>3-secondary –which occurs more than 24 </a:t>
            </a:r>
            <a:r>
              <a:rPr lang="en-US" sz="2400" dirty="0" err="1"/>
              <a:t>hrs</a:t>
            </a:r>
            <a:r>
              <a:rPr lang="en-US" sz="2400" dirty="0"/>
              <a:t> after the initial injury ( usually as a result of necrosis , suppuration , or ulceration of the blood vessels after application of ligature or ligature slip.</a:t>
            </a:r>
          </a:p>
        </p:txBody>
      </p:sp>
    </p:spTree>
    <p:extLst>
      <p:ext uri="{BB962C8B-B14F-4D97-AF65-F5344CB8AC3E}">
        <p14:creationId xmlns:p14="http://schemas.microsoft.com/office/powerpoint/2010/main" val="1060982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731520"/>
            <a:ext cx="8839200" cy="5974080"/>
          </a:xfrm>
        </p:spPr>
        <p:txBody>
          <a:bodyPr/>
          <a:lstStyle/>
          <a:p>
            <a:pPr marL="365760" lvl="1" indent="0" algn="just" rtl="0">
              <a:buNone/>
            </a:pPr>
            <a:r>
              <a:rPr lang="en-US" dirty="0" smtClean="0">
                <a:effectLst>
                  <a:outerShdw blurRad="38100" dist="38100" dir="2700000" algn="tl">
                    <a:srgbClr val="000000">
                      <a:alpha val="43137"/>
                    </a:srgbClr>
                  </a:outerShdw>
                </a:effectLst>
              </a:rPr>
              <a:t>III-According </a:t>
            </a:r>
            <a:r>
              <a:rPr lang="en-US" dirty="0">
                <a:effectLst>
                  <a:outerShdw blurRad="38100" dist="38100" dir="2700000" algn="tl">
                    <a:srgbClr val="000000">
                      <a:alpha val="43137"/>
                    </a:srgbClr>
                  </a:outerShdw>
                </a:effectLst>
              </a:rPr>
              <a:t>to the extent of hemorrhage .</a:t>
            </a:r>
          </a:p>
          <a:p>
            <a:pPr marL="45720" indent="0" algn="just" rtl="0">
              <a:buNone/>
            </a:pPr>
            <a:r>
              <a:rPr lang="en-US" sz="2400" dirty="0"/>
              <a:t>1-petechial –as a small hemorrhagic area within the skin , serosa, or mucosa.</a:t>
            </a:r>
          </a:p>
          <a:p>
            <a:pPr marL="45720" indent="0" algn="just" rtl="0">
              <a:buNone/>
            </a:pPr>
            <a:r>
              <a:rPr lang="en-US" sz="2400" dirty="0"/>
              <a:t>2-bruising –as a large area of hemorrhagic  in subcutaneous tissue or </a:t>
            </a:r>
            <a:r>
              <a:rPr lang="en-US" sz="2400" dirty="0" err="1"/>
              <a:t>submucosa</a:t>
            </a:r>
            <a:r>
              <a:rPr lang="en-US" sz="2400" dirty="0"/>
              <a:t>.</a:t>
            </a:r>
          </a:p>
          <a:p>
            <a:pPr marL="45720" indent="0" algn="just" rtl="0">
              <a:buNone/>
            </a:pPr>
            <a:r>
              <a:rPr lang="en-US" sz="2400" dirty="0"/>
              <a:t>3-deep hemorrhage –refers to extravasations or suffusion into soft tissue </a:t>
            </a:r>
          </a:p>
          <a:p>
            <a:pPr marL="45720" indent="0" algn="just">
              <a:buNone/>
            </a:pPr>
            <a:endParaRPr lang="ar-IQ" dirty="0"/>
          </a:p>
        </p:txBody>
      </p:sp>
    </p:spTree>
    <p:extLst>
      <p:ext uri="{BB962C8B-B14F-4D97-AF65-F5344CB8AC3E}">
        <p14:creationId xmlns:p14="http://schemas.microsoft.com/office/powerpoint/2010/main" val="175474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512511" cy="1143000"/>
          </a:xfrm>
        </p:spPr>
        <p:txBody>
          <a:bodyPr/>
          <a:lstStyle/>
          <a:p>
            <a:pPr marL="0" indent="0" algn="ctr">
              <a:buNone/>
            </a:pPr>
            <a:r>
              <a:rPr lang="en-US" dirty="0">
                <a:effectLst/>
              </a:rPr>
              <a:t>Hemostasis</a:t>
            </a:r>
            <a:endParaRPr lang="ar-IQ" dirty="0"/>
          </a:p>
        </p:txBody>
      </p:sp>
      <p:sp>
        <p:nvSpPr>
          <p:cNvPr id="3" name="Content Placeholder 2"/>
          <p:cNvSpPr>
            <a:spLocks noGrp="1"/>
          </p:cNvSpPr>
          <p:nvPr>
            <p:ph sz="quarter" idx="13"/>
          </p:nvPr>
        </p:nvSpPr>
        <p:spPr>
          <a:xfrm>
            <a:off x="228600" y="838200"/>
            <a:ext cx="8763000" cy="5791200"/>
          </a:xfrm>
        </p:spPr>
        <p:txBody>
          <a:bodyPr>
            <a:normAutofit/>
          </a:bodyPr>
          <a:lstStyle/>
          <a:p>
            <a:pPr marL="45720" indent="0" algn="l" rtl="0">
              <a:buNone/>
            </a:pPr>
            <a:r>
              <a:rPr lang="en-US" dirty="0"/>
              <a:t>arrest of hemorrhage( stop of bleeding ). After accidental wound , hemorrhage must be </a:t>
            </a:r>
            <a:r>
              <a:rPr lang="en-US" dirty="0" smtClean="0"/>
              <a:t>controlled.</a:t>
            </a:r>
            <a:endParaRPr lang="en-US" dirty="0"/>
          </a:p>
          <a:p>
            <a:pPr marL="45720" indent="0" algn="l" rtl="0">
              <a:buNone/>
            </a:pPr>
            <a:r>
              <a:rPr lang="en-US" dirty="0"/>
              <a:t>There are 3 factors involved in the spontaneous arrest of bleeding.</a:t>
            </a:r>
          </a:p>
          <a:p>
            <a:pPr marL="45720" lvl="0" indent="0" algn="l" rtl="0">
              <a:buNone/>
            </a:pPr>
            <a:r>
              <a:rPr lang="en-US" dirty="0" smtClean="0"/>
              <a:t>1-Extravascular </a:t>
            </a:r>
            <a:r>
              <a:rPr lang="en-US" dirty="0"/>
              <a:t>– concerned with the location of the vessel. The elastic nature of the surrounding </a:t>
            </a:r>
            <a:r>
              <a:rPr lang="en-US" dirty="0" smtClean="0"/>
              <a:t>tissue.</a:t>
            </a:r>
            <a:endParaRPr lang="en-US" dirty="0"/>
          </a:p>
          <a:p>
            <a:pPr marL="45720" indent="0" algn="l" rtl="0">
              <a:buNone/>
            </a:pPr>
            <a:r>
              <a:rPr lang="en-US" dirty="0"/>
              <a:t>   </a:t>
            </a:r>
          </a:p>
        </p:txBody>
      </p:sp>
    </p:spTree>
    <p:extLst>
      <p:ext uri="{BB962C8B-B14F-4D97-AF65-F5344CB8AC3E}">
        <p14:creationId xmlns:p14="http://schemas.microsoft.com/office/powerpoint/2010/main" val="18274332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524000"/>
          </a:xfrm>
        </p:spPr>
        <p:txBody>
          <a:bodyPr/>
          <a:lstStyle/>
          <a:p>
            <a:pPr marL="0" indent="0" algn="ctr">
              <a:buNone/>
            </a:pPr>
            <a:r>
              <a:rPr lang="en-US" dirty="0" smtClean="0">
                <a:effectLst/>
              </a:rPr>
              <a:t>Classification </a:t>
            </a:r>
            <a:r>
              <a:rPr lang="en-US" dirty="0">
                <a:effectLst/>
              </a:rPr>
              <a:t>of the </a:t>
            </a:r>
            <a:r>
              <a:rPr lang="en-US" dirty="0" smtClean="0">
                <a:effectLst/>
              </a:rPr>
              <a:t>Inflammation </a:t>
            </a:r>
            <a:endParaRPr lang="ar-IQ" dirty="0"/>
          </a:p>
        </p:txBody>
      </p:sp>
      <p:sp>
        <p:nvSpPr>
          <p:cNvPr id="3" name="Content Placeholder 2"/>
          <p:cNvSpPr>
            <a:spLocks noGrp="1"/>
          </p:cNvSpPr>
          <p:nvPr>
            <p:ph sz="quarter" idx="13"/>
          </p:nvPr>
        </p:nvSpPr>
        <p:spPr>
          <a:xfrm>
            <a:off x="152400" y="1600200"/>
            <a:ext cx="8763000" cy="5105400"/>
          </a:xfrm>
        </p:spPr>
        <p:txBody>
          <a:bodyPr/>
          <a:lstStyle/>
          <a:p>
            <a:pPr marL="45720" indent="0" algn="just" rtl="0">
              <a:buNone/>
            </a:pPr>
            <a:r>
              <a:rPr lang="en-US" dirty="0"/>
              <a:t>according to </a:t>
            </a:r>
          </a:p>
          <a:p>
            <a:pPr algn="just" rtl="0">
              <a:buFont typeface="Wingdings" pitchFamily="2" charset="2"/>
              <a:buChar char="§"/>
            </a:pPr>
            <a:r>
              <a:rPr lang="en-US" dirty="0"/>
              <a:t>Exudates - serous, catarrhal, </a:t>
            </a:r>
            <a:r>
              <a:rPr lang="en-US" dirty="0" smtClean="0"/>
              <a:t>mucosal, </a:t>
            </a:r>
            <a:r>
              <a:rPr lang="en-US" dirty="0" err="1"/>
              <a:t>fibrinous</a:t>
            </a:r>
            <a:r>
              <a:rPr lang="en-US" dirty="0"/>
              <a:t>, purulent, hemorrhagic, membranous, etc. </a:t>
            </a:r>
          </a:p>
          <a:p>
            <a:pPr algn="just" rtl="0">
              <a:buFont typeface="Wingdings" pitchFamily="2" charset="2"/>
              <a:buChar char="§"/>
            </a:pPr>
            <a:r>
              <a:rPr lang="en-US" dirty="0"/>
              <a:t>Duration - </a:t>
            </a:r>
            <a:r>
              <a:rPr lang="en-US" dirty="0" smtClean="0"/>
              <a:t>acute and chronic </a:t>
            </a:r>
            <a:r>
              <a:rPr lang="en-US" dirty="0"/>
              <a:t>.</a:t>
            </a:r>
          </a:p>
          <a:p>
            <a:pPr lvl="0" algn="just" rtl="0">
              <a:buFont typeface="Wingdings" pitchFamily="2" charset="2"/>
              <a:buChar char="§"/>
            </a:pPr>
            <a:r>
              <a:rPr lang="en-US" dirty="0"/>
              <a:t>Tissue changes -adhesive, </a:t>
            </a:r>
            <a:r>
              <a:rPr lang="en-US" dirty="0" err="1"/>
              <a:t>obliterative</a:t>
            </a:r>
            <a:r>
              <a:rPr lang="en-US" dirty="0"/>
              <a:t> , hyperplastic, atrophic, granulomatous, necrotic.</a:t>
            </a:r>
          </a:p>
          <a:p>
            <a:pPr lvl="0" algn="just" rtl="0">
              <a:buFont typeface="Wingdings" pitchFamily="2" charset="2"/>
              <a:buChar char="§"/>
            </a:pPr>
            <a:r>
              <a:rPr lang="en-US" dirty="0"/>
              <a:t>Extent and tissue involvement- diffuse, focal, disseminated, interstitial, </a:t>
            </a:r>
            <a:r>
              <a:rPr lang="en-US" dirty="0" err="1"/>
              <a:t>paranchymatous</a:t>
            </a:r>
            <a:r>
              <a:rPr lang="en-US" dirty="0"/>
              <a:t>, etc. .</a:t>
            </a:r>
          </a:p>
          <a:p>
            <a:pPr lvl="0" algn="just" rtl="0">
              <a:buFont typeface="Wingdings" pitchFamily="2" charset="2"/>
              <a:buChar char="§"/>
            </a:pPr>
            <a:r>
              <a:rPr lang="en-US" dirty="0"/>
              <a:t>Etiology—caused by microorganisms, mechanical , chemical </a:t>
            </a:r>
          </a:p>
          <a:p>
            <a:pPr lvl="0" algn="just" rtl="0">
              <a:buFont typeface="Wingdings" pitchFamily="2" charset="2"/>
              <a:buChar char="§"/>
            </a:pPr>
            <a:r>
              <a:rPr lang="en-US" dirty="0"/>
              <a:t>Location – metastasis, reactive </a:t>
            </a:r>
          </a:p>
          <a:p>
            <a:pPr lvl="0" algn="just" rtl="0">
              <a:buFont typeface="Wingdings" pitchFamily="2" charset="2"/>
              <a:buChar char="§"/>
            </a:pPr>
            <a:r>
              <a:rPr lang="en-US" dirty="0"/>
              <a:t>Organ involved.</a:t>
            </a:r>
          </a:p>
        </p:txBody>
      </p:sp>
    </p:spTree>
    <p:extLst>
      <p:ext uri="{BB962C8B-B14F-4D97-AF65-F5344CB8AC3E}">
        <p14:creationId xmlns:p14="http://schemas.microsoft.com/office/powerpoint/2010/main" val="2686462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304800"/>
            <a:ext cx="8610600" cy="6324600"/>
          </a:xfrm>
        </p:spPr>
        <p:txBody>
          <a:bodyPr/>
          <a:lstStyle/>
          <a:p>
            <a:pPr marL="45720" lvl="0" indent="0" algn="just" rtl="0">
              <a:buNone/>
            </a:pPr>
            <a:endParaRPr lang="en-US" dirty="0" smtClean="0"/>
          </a:p>
          <a:p>
            <a:pPr marL="45720" lvl="0" indent="0" algn="just" rtl="0">
              <a:buNone/>
            </a:pPr>
            <a:endParaRPr lang="en-US" dirty="0"/>
          </a:p>
          <a:p>
            <a:pPr marL="45720" lvl="0" indent="0" algn="just" rtl="0">
              <a:buNone/>
            </a:pPr>
            <a:r>
              <a:rPr lang="en-US" dirty="0" smtClean="0"/>
              <a:t>2-Vascular </a:t>
            </a:r>
            <a:r>
              <a:rPr lang="en-US" dirty="0"/>
              <a:t>– after sever </a:t>
            </a:r>
            <a:r>
              <a:rPr lang="en-US" dirty="0" smtClean="0"/>
              <a:t>of </a:t>
            </a:r>
            <a:r>
              <a:rPr lang="en-US" dirty="0"/>
              <a:t>blood vessel , the intima rolls inward and the vessels end retract-which provide suitable surface for accumulation of platelets and clot formation .</a:t>
            </a:r>
          </a:p>
          <a:p>
            <a:pPr marL="45720" lvl="0" indent="0" algn="just" rtl="0">
              <a:buNone/>
            </a:pPr>
            <a:endParaRPr lang="en-US" dirty="0" smtClean="0"/>
          </a:p>
          <a:p>
            <a:pPr marL="45720" lvl="0" indent="0" algn="just" rtl="0">
              <a:buNone/>
            </a:pPr>
            <a:endParaRPr lang="en-US" dirty="0"/>
          </a:p>
          <a:p>
            <a:pPr marL="45720" lvl="0" indent="0" algn="just" rtl="0">
              <a:buNone/>
            </a:pPr>
            <a:r>
              <a:rPr lang="en-US" dirty="0" smtClean="0"/>
              <a:t>3-Intravascular </a:t>
            </a:r>
            <a:r>
              <a:rPr lang="en-US" dirty="0"/>
              <a:t>–blood clotting </a:t>
            </a:r>
            <a:r>
              <a:rPr lang="en-US" dirty="0" smtClean="0"/>
              <a:t>factors make network </a:t>
            </a:r>
            <a:r>
              <a:rPr lang="en-US" dirty="0"/>
              <a:t>for clot formation.</a:t>
            </a:r>
          </a:p>
          <a:p>
            <a:pPr algn="just"/>
            <a:endParaRPr lang="ar-IQ" dirty="0"/>
          </a:p>
        </p:txBody>
      </p:sp>
    </p:spTree>
    <p:extLst>
      <p:ext uri="{BB962C8B-B14F-4D97-AF65-F5344CB8AC3E}">
        <p14:creationId xmlns:p14="http://schemas.microsoft.com/office/powerpoint/2010/main" val="4069951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0"/>
            <a:ext cx="9133114" cy="1143000"/>
          </a:xfrm>
        </p:spPr>
        <p:txBody>
          <a:bodyPr/>
          <a:lstStyle/>
          <a:p>
            <a:pPr marL="0" indent="0" algn="ctr">
              <a:buNone/>
            </a:pPr>
            <a:r>
              <a:rPr lang="en-US" dirty="0">
                <a:effectLst/>
              </a:rPr>
              <a:t>Mechanical arrest of </a:t>
            </a:r>
            <a:r>
              <a:rPr lang="en-US" dirty="0" smtClean="0">
                <a:effectLst/>
              </a:rPr>
              <a:t>hemorrhage </a:t>
            </a:r>
            <a:r>
              <a:rPr lang="en-US" dirty="0">
                <a:effectLst/>
              </a:rPr>
              <a:t/>
            </a:r>
            <a:br>
              <a:rPr lang="en-US" dirty="0">
                <a:effectLst/>
              </a:rPr>
            </a:br>
            <a:endParaRPr lang="ar-IQ" dirty="0"/>
          </a:p>
        </p:txBody>
      </p:sp>
      <p:sp>
        <p:nvSpPr>
          <p:cNvPr id="3" name="Content Placeholder 2"/>
          <p:cNvSpPr>
            <a:spLocks noGrp="1"/>
          </p:cNvSpPr>
          <p:nvPr>
            <p:ph sz="quarter" idx="13"/>
          </p:nvPr>
        </p:nvSpPr>
        <p:spPr>
          <a:xfrm>
            <a:off x="152400" y="1371600"/>
            <a:ext cx="8839200" cy="5334000"/>
          </a:xfrm>
        </p:spPr>
        <p:txBody>
          <a:bodyPr>
            <a:normAutofit lnSpcReduction="10000"/>
          </a:bodyPr>
          <a:lstStyle/>
          <a:p>
            <a:pPr marL="502920" lvl="0" indent="-457200" algn="just" rtl="0">
              <a:buFont typeface="+mj-lt"/>
              <a:buAutoNum type="arabicPeriod"/>
            </a:pPr>
            <a:r>
              <a:rPr lang="en-US" dirty="0"/>
              <a:t>crushing --- crushing of the ends of bleeding vessel by </a:t>
            </a:r>
            <a:r>
              <a:rPr lang="en-US" dirty="0" err="1"/>
              <a:t>haemostatic</a:t>
            </a:r>
            <a:r>
              <a:rPr lang="en-US" dirty="0"/>
              <a:t> forceps ( artery forceps ). Stop bleeding and help to produce clot formation.</a:t>
            </a:r>
          </a:p>
          <a:p>
            <a:pPr marL="502920" lvl="0" indent="-457200" algn="just" rtl="0">
              <a:buFont typeface="+mj-lt"/>
              <a:buAutoNum type="arabicPeriod"/>
            </a:pPr>
            <a:r>
              <a:rPr lang="en-US" dirty="0"/>
              <a:t>torsion: twisting the vessel before releasing the forceps both are useful for small vessel.</a:t>
            </a:r>
          </a:p>
          <a:p>
            <a:pPr marL="502920" lvl="0" indent="-457200" algn="just" rtl="0">
              <a:buFont typeface="+mj-lt"/>
              <a:buAutoNum type="arabicPeriod"/>
            </a:pPr>
            <a:r>
              <a:rPr lang="en-US" dirty="0"/>
              <a:t>ligation : this involves tying the end of a bleeding vessel to prevent further escape of blood. Ligation by suture material </a:t>
            </a:r>
            <a:r>
              <a:rPr lang="en-US" dirty="0" smtClean="0"/>
              <a:t>like catgut </a:t>
            </a:r>
            <a:r>
              <a:rPr lang="en-US" dirty="0"/>
              <a:t>also </a:t>
            </a:r>
            <a:r>
              <a:rPr lang="en-US" dirty="0" err="1"/>
              <a:t>transfixation</a:t>
            </a:r>
            <a:r>
              <a:rPr lang="en-US" dirty="0"/>
              <a:t>—fixation of the blood vessel with the surrounded tissue to prevent slipping.</a:t>
            </a:r>
          </a:p>
          <a:p>
            <a:pPr marL="502920" lvl="0" indent="-457200" algn="just" rtl="0">
              <a:buFont typeface="+mj-lt"/>
              <a:buAutoNum type="arabicPeriod"/>
            </a:pPr>
            <a:r>
              <a:rPr lang="en-US" dirty="0"/>
              <a:t>suturing –suturing of appose wound edges –to arrest hemorrhage also suturing of large vessels like common carotid artery , jugular vein </a:t>
            </a:r>
          </a:p>
          <a:p>
            <a:pPr marL="502920" lvl="0" indent="-457200" algn="just" rtl="0">
              <a:buFont typeface="+mj-lt"/>
              <a:buAutoNum type="arabicPeriod"/>
            </a:pPr>
            <a:r>
              <a:rPr lang="en-US" dirty="0"/>
              <a:t>pressure –by applying pressure by gauze against the bleeding point for sufficient time to allowed formation of clot. It is good method –</a:t>
            </a:r>
            <a:r>
              <a:rPr lang="en-US" dirty="0" smtClean="0"/>
              <a:t>advantages:</a:t>
            </a:r>
            <a:endParaRPr lang="en-US" dirty="0"/>
          </a:p>
          <a:p>
            <a:pPr marL="502920" indent="-457200" algn="just">
              <a:buFont typeface="+mj-lt"/>
              <a:buAutoNum type="arabicPeriod"/>
            </a:pPr>
            <a:endParaRPr lang="ar-IQ" dirty="0"/>
          </a:p>
        </p:txBody>
      </p:sp>
    </p:spTree>
    <p:extLst>
      <p:ext uri="{BB962C8B-B14F-4D97-AF65-F5344CB8AC3E}">
        <p14:creationId xmlns:p14="http://schemas.microsoft.com/office/powerpoint/2010/main" val="26714691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228600"/>
            <a:ext cx="8686800" cy="6400800"/>
          </a:xfrm>
        </p:spPr>
        <p:txBody>
          <a:bodyPr/>
          <a:lstStyle/>
          <a:p>
            <a:pPr marL="45720" indent="0" algn="l" rtl="0">
              <a:buNone/>
            </a:pPr>
            <a:endParaRPr lang="en-US" dirty="0" smtClean="0"/>
          </a:p>
          <a:p>
            <a:pPr marL="45720" indent="0" algn="l" rtl="0">
              <a:buNone/>
            </a:pPr>
            <a:r>
              <a:rPr lang="en-US" dirty="0" smtClean="0"/>
              <a:t> a-do not </a:t>
            </a:r>
            <a:r>
              <a:rPr lang="en-US" dirty="0"/>
              <a:t>leave foreign body ( suture material )</a:t>
            </a:r>
          </a:p>
          <a:p>
            <a:pPr marL="45720" indent="0" algn="l" rtl="0">
              <a:buNone/>
            </a:pPr>
            <a:endParaRPr lang="en-US" dirty="0" smtClean="0"/>
          </a:p>
          <a:p>
            <a:pPr marL="45720" indent="0" algn="l" rtl="0">
              <a:buNone/>
            </a:pPr>
            <a:r>
              <a:rPr lang="en-US" dirty="0" smtClean="0"/>
              <a:t>b- do not </a:t>
            </a:r>
            <a:r>
              <a:rPr lang="en-US" dirty="0"/>
              <a:t>need tissue –like crushed dead tissue </a:t>
            </a:r>
            <a:r>
              <a:rPr lang="en-US" dirty="0" smtClean="0"/>
              <a:t>.</a:t>
            </a:r>
          </a:p>
          <a:p>
            <a:pPr marL="45720" indent="0" algn="l" rtl="0">
              <a:buNone/>
            </a:pPr>
            <a:endParaRPr lang="en-US" dirty="0"/>
          </a:p>
          <a:p>
            <a:pPr marL="45720" indent="0" algn="l" rtl="0">
              <a:buNone/>
            </a:pPr>
            <a:r>
              <a:rPr lang="en-US" dirty="0"/>
              <a:t>c- </a:t>
            </a:r>
            <a:r>
              <a:rPr lang="en-US" dirty="0" err="1"/>
              <a:t>haematoma</a:t>
            </a:r>
            <a:r>
              <a:rPr lang="en-US" dirty="0"/>
              <a:t> do not form.</a:t>
            </a:r>
          </a:p>
          <a:p>
            <a:pPr marL="45720" indent="0" algn="l" rtl="0">
              <a:buNone/>
            </a:pPr>
            <a:endParaRPr lang="en-US" dirty="0" smtClean="0"/>
          </a:p>
        </p:txBody>
      </p:sp>
    </p:spTree>
    <p:extLst>
      <p:ext uri="{BB962C8B-B14F-4D97-AF65-F5344CB8AC3E}">
        <p14:creationId xmlns:p14="http://schemas.microsoft.com/office/powerpoint/2010/main" val="18500032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52400"/>
            <a:ext cx="8610600" cy="6400800"/>
          </a:xfrm>
        </p:spPr>
        <p:txBody>
          <a:bodyPr/>
          <a:lstStyle/>
          <a:p>
            <a:pPr marL="45720" lvl="0" indent="0" algn="just" rtl="0">
              <a:buNone/>
            </a:pPr>
            <a:endParaRPr lang="en-US" dirty="0" smtClean="0"/>
          </a:p>
          <a:p>
            <a:pPr marL="45720" lvl="0" indent="0" algn="just" rtl="0">
              <a:buNone/>
            </a:pPr>
            <a:endParaRPr lang="en-US" dirty="0"/>
          </a:p>
          <a:p>
            <a:pPr marL="45720" lvl="0" indent="0" algn="just" rtl="0">
              <a:buNone/>
            </a:pPr>
            <a:endParaRPr lang="en-US" dirty="0" smtClean="0"/>
          </a:p>
          <a:p>
            <a:pPr marL="45720" lvl="0" indent="0" algn="just" rtl="0">
              <a:buNone/>
            </a:pPr>
            <a:endParaRPr lang="en-US" dirty="0"/>
          </a:p>
          <a:p>
            <a:pPr marL="45720" lvl="0" indent="0" algn="just" rtl="0">
              <a:buNone/>
            </a:pPr>
            <a:r>
              <a:rPr lang="en-US" dirty="0" smtClean="0"/>
              <a:t>   </a:t>
            </a:r>
            <a:r>
              <a:rPr lang="en-US" b="1" dirty="0" smtClean="0">
                <a:effectLst>
                  <a:outerShdw blurRad="38100" dist="38100" dir="2700000" algn="tl">
                    <a:srgbClr val="000000">
                      <a:alpha val="43137"/>
                    </a:srgbClr>
                  </a:outerShdw>
                </a:effectLst>
              </a:rPr>
              <a:t>6-Tourniquet</a:t>
            </a:r>
            <a:r>
              <a:rPr lang="en-US" dirty="0" smtClean="0"/>
              <a:t> applying </a:t>
            </a:r>
            <a:r>
              <a:rPr lang="en-US" dirty="0"/>
              <a:t>compression by rubber tube or band.</a:t>
            </a:r>
          </a:p>
          <a:p>
            <a:pPr marL="45720" lvl="0" indent="0" algn="just" rtl="0">
              <a:buNone/>
            </a:pPr>
            <a:r>
              <a:rPr lang="en-US" dirty="0"/>
              <a:t>it should be used for short time , when the other methods of hemostasis are not a available.</a:t>
            </a:r>
          </a:p>
          <a:p>
            <a:pPr marL="45720" lvl="0" indent="0" algn="just" rtl="0">
              <a:buNone/>
            </a:pPr>
            <a:r>
              <a:rPr lang="en-US" dirty="0"/>
              <a:t>Prolong application—caused gangrene , nerve injury , trauma shock may follow removal of tourniquet.</a:t>
            </a:r>
          </a:p>
          <a:p>
            <a:pPr marL="45720" lvl="0" indent="0" algn="just" rtl="0">
              <a:buNone/>
            </a:pPr>
            <a:r>
              <a:rPr lang="en-US" dirty="0"/>
              <a:t>The tourniquet should be released at least every 20 </a:t>
            </a:r>
            <a:r>
              <a:rPr lang="en-US" dirty="0" smtClean="0"/>
              <a:t>minutes </a:t>
            </a:r>
            <a:r>
              <a:rPr lang="en-US" dirty="0"/>
              <a:t>to permit </a:t>
            </a:r>
            <a:r>
              <a:rPr lang="en-US" dirty="0" err="1"/>
              <a:t>reoxygenation</a:t>
            </a:r>
            <a:r>
              <a:rPr lang="en-US" dirty="0"/>
              <a:t> of tissue.</a:t>
            </a:r>
          </a:p>
          <a:p>
            <a:pPr algn="just"/>
            <a:endParaRPr lang="ar-IQ" dirty="0"/>
          </a:p>
        </p:txBody>
      </p:sp>
    </p:spTree>
    <p:extLst>
      <p:ext uri="{BB962C8B-B14F-4D97-AF65-F5344CB8AC3E}">
        <p14:creationId xmlns:p14="http://schemas.microsoft.com/office/powerpoint/2010/main" val="377540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228600"/>
            <a:ext cx="8763000" cy="6324600"/>
          </a:xfrm>
        </p:spPr>
        <p:txBody>
          <a:bodyPr/>
          <a:lstStyle/>
          <a:p>
            <a:pPr marL="365760" lvl="1" indent="0" algn="just" rtl="0">
              <a:buNone/>
            </a:pPr>
            <a:r>
              <a:rPr lang="en-US" sz="2400" dirty="0"/>
              <a:t>7-electosurgery and electrocoagulation / or </a:t>
            </a:r>
            <a:r>
              <a:rPr lang="en-US" sz="2400" dirty="0" err="1"/>
              <a:t>thermocautery</a:t>
            </a:r>
            <a:r>
              <a:rPr lang="en-US" sz="2400" dirty="0"/>
              <a:t> , </a:t>
            </a:r>
            <a:r>
              <a:rPr lang="en-US" sz="2400" dirty="0" err="1"/>
              <a:t>electrocautary</a:t>
            </a:r>
            <a:r>
              <a:rPr lang="en-US" sz="2400" dirty="0"/>
              <a:t>.</a:t>
            </a:r>
          </a:p>
          <a:p>
            <a:pPr marL="45720" indent="0" algn="just" rtl="0">
              <a:buNone/>
            </a:pPr>
            <a:r>
              <a:rPr lang="en-US" sz="2400" dirty="0"/>
              <a:t>Burn tissue ---coagulate of protein. </a:t>
            </a:r>
          </a:p>
          <a:p>
            <a:pPr marL="45720" indent="0" algn="just" rtl="0">
              <a:buNone/>
            </a:pPr>
            <a:endParaRPr lang="en-US" sz="2400" dirty="0" smtClean="0"/>
          </a:p>
          <a:p>
            <a:pPr marL="45720" indent="0" algn="just" rtl="0">
              <a:buNone/>
            </a:pPr>
            <a:r>
              <a:rPr lang="en-US" sz="2400" dirty="0" smtClean="0"/>
              <a:t>-</a:t>
            </a:r>
            <a:r>
              <a:rPr lang="en-US" sz="2400" dirty="0"/>
              <a:t>Should be used only when hemorrhage is especially difficult to control, and it is impossible to grasp the bleeding points with a forceps. </a:t>
            </a:r>
          </a:p>
          <a:p>
            <a:pPr marL="45720" indent="0" algn="just">
              <a:buNone/>
            </a:pPr>
            <a:endParaRPr lang="ar-IQ" dirty="0"/>
          </a:p>
        </p:txBody>
      </p:sp>
    </p:spTree>
    <p:extLst>
      <p:ext uri="{BB962C8B-B14F-4D97-AF65-F5344CB8AC3E}">
        <p14:creationId xmlns:p14="http://schemas.microsoft.com/office/powerpoint/2010/main" val="29805286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304800"/>
            <a:ext cx="8610600" cy="6248400"/>
          </a:xfrm>
        </p:spPr>
        <p:txBody>
          <a:bodyPr/>
          <a:lstStyle/>
          <a:p>
            <a:pPr marL="365760" lvl="1" indent="0" algn="just" rtl="0">
              <a:buNone/>
            </a:pPr>
            <a:endParaRPr lang="en-US" dirty="0" smtClean="0"/>
          </a:p>
          <a:p>
            <a:pPr marL="365760" lvl="1" indent="0" algn="just" rtl="0">
              <a:buNone/>
            </a:pPr>
            <a:endParaRPr lang="en-US" dirty="0" smtClean="0"/>
          </a:p>
          <a:p>
            <a:pPr marL="365760" lvl="1" indent="0" algn="just" rtl="0">
              <a:buNone/>
            </a:pPr>
            <a:r>
              <a:rPr lang="en-US" sz="2400" dirty="0" smtClean="0"/>
              <a:t>8-hemostasis </a:t>
            </a:r>
            <a:r>
              <a:rPr lang="en-US" sz="2400" dirty="0"/>
              <a:t>with topically applied substances ( styptics). </a:t>
            </a:r>
            <a:r>
              <a:rPr lang="en-US" sz="2400" dirty="0" smtClean="0"/>
              <a:t>Styptics </a:t>
            </a:r>
            <a:r>
              <a:rPr lang="en-US" sz="2400" dirty="0"/>
              <a:t>have stringent agent e.g. –glacial acetic acid, sliver nitrate, ferric sulfate , ferric chloride, alum, and tannin</a:t>
            </a:r>
          </a:p>
          <a:p>
            <a:pPr marL="365760" lvl="1" indent="0" algn="just" rtl="0">
              <a:buNone/>
            </a:pPr>
            <a:endParaRPr lang="en-US" sz="2400" dirty="0" smtClean="0"/>
          </a:p>
          <a:p>
            <a:pPr marL="365760" lvl="1" indent="0" algn="just" rtl="0">
              <a:buNone/>
            </a:pPr>
            <a:r>
              <a:rPr lang="en-US" sz="2400" dirty="0" smtClean="0"/>
              <a:t>9-specific </a:t>
            </a:r>
            <a:r>
              <a:rPr lang="en-US" sz="2400" dirty="0"/>
              <a:t>coagulant – </a:t>
            </a:r>
            <a:r>
              <a:rPr lang="en-US" sz="2400" dirty="0" err="1"/>
              <a:t>gelfoam</a:t>
            </a:r>
            <a:r>
              <a:rPr lang="en-US" sz="2400" dirty="0"/>
              <a:t>, </a:t>
            </a:r>
            <a:r>
              <a:rPr lang="en-US" sz="2400" dirty="0" err="1"/>
              <a:t>fibrinfoam</a:t>
            </a:r>
            <a:r>
              <a:rPr lang="en-US" sz="2400" dirty="0"/>
              <a:t>, </a:t>
            </a:r>
            <a:r>
              <a:rPr lang="en-US" sz="2400" dirty="0" err="1" smtClean="0"/>
              <a:t>cephalin</a:t>
            </a:r>
            <a:r>
              <a:rPr lang="en-US" sz="2400" dirty="0" smtClean="0"/>
              <a:t>.</a:t>
            </a:r>
          </a:p>
          <a:p>
            <a:pPr marL="365760" lvl="1" indent="0" algn="just" rtl="0">
              <a:buNone/>
            </a:pPr>
            <a:endParaRPr lang="en-US" sz="2400" dirty="0" smtClean="0"/>
          </a:p>
          <a:p>
            <a:pPr marL="365760" lvl="1" indent="0" algn="just" rtl="0">
              <a:buNone/>
            </a:pPr>
            <a:r>
              <a:rPr lang="en-US" sz="2400" dirty="0" smtClean="0"/>
              <a:t>10-systemic </a:t>
            </a:r>
            <a:r>
              <a:rPr lang="en-US" sz="2400" dirty="0" err="1"/>
              <a:t>haemostatic</a:t>
            </a:r>
            <a:r>
              <a:rPr lang="en-US" sz="2400" dirty="0"/>
              <a:t> agent :e.g. vitamin K, </a:t>
            </a:r>
            <a:r>
              <a:rPr lang="en-US" sz="2400" dirty="0" smtClean="0"/>
              <a:t>                ( </a:t>
            </a:r>
            <a:r>
              <a:rPr lang="en-US" sz="2400" dirty="0" err="1"/>
              <a:t>cyclocarpon</a:t>
            </a:r>
            <a:r>
              <a:rPr lang="en-US" sz="2400" baseline="30000" dirty="0"/>
              <a:t>®</a:t>
            </a:r>
            <a:r>
              <a:rPr lang="en-US" sz="2400" dirty="0"/>
              <a:t>), estrogen, </a:t>
            </a:r>
            <a:r>
              <a:rPr lang="en-US" sz="2400" dirty="0" err="1"/>
              <a:t>ergometrine</a:t>
            </a:r>
            <a:r>
              <a:rPr lang="en-US" sz="2400" dirty="0"/>
              <a:t>---reduce postpartum hemorrhage        (</a:t>
            </a:r>
            <a:r>
              <a:rPr lang="en-US" sz="2400" dirty="0" err="1"/>
              <a:t>methergine</a:t>
            </a:r>
            <a:r>
              <a:rPr lang="en-US" sz="2400" dirty="0"/>
              <a:t> </a:t>
            </a:r>
            <a:r>
              <a:rPr lang="en-US" sz="2400" baseline="30000" dirty="0"/>
              <a:t>R</a:t>
            </a:r>
            <a:r>
              <a:rPr lang="en-US" sz="2400" dirty="0"/>
              <a:t>).</a:t>
            </a:r>
          </a:p>
          <a:p>
            <a:pPr algn="just"/>
            <a:endParaRPr lang="ar-IQ" dirty="0"/>
          </a:p>
        </p:txBody>
      </p:sp>
    </p:spTree>
    <p:extLst>
      <p:ext uri="{BB962C8B-B14F-4D97-AF65-F5344CB8AC3E}">
        <p14:creationId xmlns:p14="http://schemas.microsoft.com/office/powerpoint/2010/main" val="6357216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286"/>
            <a:ext cx="6512511" cy="1143000"/>
          </a:xfrm>
        </p:spPr>
        <p:txBody>
          <a:bodyPr/>
          <a:lstStyle/>
          <a:p>
            <a:pPr marL="0" indent="0" algn="ctr">
              <a:buNone/>
            </a:pPr>
            <a:r>
              <a:rPr lang="en-US" dirty="0" smtClean="0">
                <a:effectLst/>
              </a:rPr>
              <a:t>SHOCK</a:t>
            </a:r>
            <a:endParaRPr lang="ar-IQ" dirty="0"/>
          </a:p>
        </p:txBody>
      </p:sp>
      <p:sp>
        <p:nvSpPr>
          <p:cNvPr id="3" name="Content Placeholder 2"/>
          <p:cNvSpPr>
            <a:spLocks noGrp="1"/>
          </p:cNvSpPr>
          <p:nvPr>
            <p:ph sz="quarter" idx="13"/>
          </p:nvPr>
        </p:nvSpPr>
        <p:spPr>
          <a:xfrm>
            <a:off x="152400" y="838200"/>
            <a:ext cx="8686800" cy="5715000"/>
          </a:xfrm>
        </p:spPr>
        <p:txBody>
          <a:bodyPr/>
          <a:lstStyle/>
          <a:p>
            <a:pPr marL="45720" indent="0" algn="just" rtl="0">
              <a:buNone/>
            </a:pPr>
            <a:r>
              <a:rPr lang="en-US" b="1" u="sng" dirty="0" smtClean="0"/>
              <a:t>SHOCK</a:t>
            </a:r>
            <a:r>
              <a:rPr lang="en-US" b="1" dirty="0" smtClean="0"/>
              <a:t>:  </a:t>
            </a:r>
            <a:r>
              <a:rPr lang="en-US" b="1" dirty="0"/>
              <a:t>(Acute circulatory failure )</a:t>
            </a:r>
            <a:r>
              <a:rPr lang="en-US" dirty="0"/>
              <a:t> </a:t>
            </a:r>
          </a:p>
          <a:p>
            <a:pPr marL="45720" indent="0" algn="just" rtl="0">
              <a:buNone/>
            </a:pPr>
            <a:r>
              <a:rPr lang="en-US" b="1" dirty="0"/>
              <a:t> </a:t>
            </a:r>
            <a:r>
              <a:rPr lang="en-US" dirty="0"/>
              <a:t>   Inadequate blood flow to the vital organs ( brain , heart , kidney, liver ) lead to failure of vital organ to do normal activities </a:t>
            </a:r>
            <a:endParaRPr lang="en-US" dirty="0" smtClean="0"/>
          </a:p>
          <a:p>
            <a:pPr marL="45720" indent="0" algn="just" rtl="0">
              <a:buNone/>
            </a:pPr>
            <a:endParaRPr lang="en-US" b="1" u="sng" dirty="0" smtClean="0"/>
          </a:p>
          <a:p>
            <a:pPr marL="45720" indent="0" algn="just" rtl="0">
              <a:buNone/>
            </a:pPr>
            <a:r>
              <a:rPr lang="en-US" dirty="0" smtClean="0"/>
              <a:t>Classification </a:t>
            </a:r>
            <a:r>
              <a:rPr lang="en-US" dirty="0"/>
              <a:t>of shock</a:t>
            </a:r>
          </a:p>
          <a:p>
            <a:pPr marL="45720" lvl="0" indent="0" algn="just" rtl="0">
              <a:buNone/>
            </a:pPr>
            <a:r>
              <a:rPr lang="en-US" b="1" dirty="0" smtClean="0"/>
              <a:t>1-Hypovolemic </a:t>
            </a:r>
            <a:r>
              <a:rPr lang="en-US" b="1" dirty="0"/>
              <a:t>shock</a:t>
            </a:r>
            <a:r>
              <a:rPr lang="en-US" dirty="0"/>
              <a:t> ( reduced blood volume ) </a:t>
            </a:r>
            <a:r>
              <a:rPr lang="en-US" b="1" u="sng" dirty="0"/>
              <a:t>traumatic shock.</a:t>
            </a:r>
            <a:endParaRPr lang="en-US" dirty="0"/>
          </a:p>
          <a:p>
            <a:pPr marL="45720" indent="0" algn="just" rtl="0">
              <a:buNone/>
            </a:pPr>
            <a:r>
              <a:rPr lang="en-US" b="1" dirty="0"/>
              <a:t>a</a:t>
            </a:r>
            <a:r>
              <a:rPr lang="en-US" dirty="0"/>
              <a:t>-blood loss ( external . </a:t>
            </a:r>
            <a:r>
              <a:rPr lang="en-US" dirty="0" smtClean="0"/>
              <a:t>internal).</a:t>
            </a:r>
            <a:endParaRPr lang="en-US" dirty="0"/>
          </a:p>
          <a:p>
            <a:pPr marL="45720" indent="0" algn="just" rtl="0">
              <a:buNone/>
            </a:pPr>
            <a:r>
              <a:rPr lang="en-US" b="1" dirty="0"/>
              <a:t>b</a:t>
            </a:r>
            <a:r>
              <a:rPr lang="en-US" dirty="0"/>
              <a:t>-plasma loss ( burns, gastrointestinal obstruction , pancreatitis).</a:t>
            </a:r>
          </a:p>
          <a:p>
            <a:pPr marL="45720" indent="0" algn="just" rtl="0">
              <a:buNone/>
            </a:pPr>
            <a:r>
              <a:rPr lang="en-US" b="1" dirty="0"/>
              <a:t>c</a:t>
            </a:r>
            <a:r>
              <a:rPr lang="en-US" dirty="0"/>
              <a:t>- loss of water and electrolytes ( vomiting , diarrhea).</a:t>
            </a:r>
          </a:p>
          <a:p>
            <a:pPr marL="45720" indent="0" algn="just" rtl="0">
              <a:buNone/>
            </a:pPr>
            <a:endParaRPr lang="ar-IQ" dirty="0"/>
          </a:p>
        </p:txBody>
      </p:sp>
    </p:spTree>
    <p:extLst>
      <p:ext uri="{BB962C8B-B14F-4D97-AF65-F5344CB8AC3E}">
        <p14:creationId xmlns:p14="http://schemas.microsoft.com/office/powerpoint/2010/main" val="4572379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52400"/>
            <a:ext cx="8763000" cy="6553200"/>
          </a:xfrm>
        </p:spPr>
        <p:txBody>
          <a:bodyPr/>
          <a:lstStyle/>
          <a:p>
            <a:pPr marL="45720" lvl="0" indent="0" algn="just" rtl="0">
              <a:buNone/>
            </a:pPr>
            <a:r>
              <a:rPr lang="en-US" b="1" dirty="0" smtClean="0"/>
              <a:t>2-Vasculogenic </a:t>
            </a:r>
            <a:r>
              <a:rPr lang="en-US" b="1" dirty="0"/>
              <a:t>shock</a:t>
            </a:r>
            <a:r>
              <a:rPr lang="en-US" dirty="0"/>
              <a:t> ( peripheral pooling ) :</a:t>
            </a:r>
            <a:r>
              <a:rPr lang="en-US" b="1" u="sng" dirty="0"/>
              <a:t>neurogenic shock</a:t>
            </a:r>
            <a:r>
              <a:rPr lang="en-US" dirty="0"/>
              <a:t> (because it is associated with loss of vasomotor tone . (change in smooth muscle </a:t>
            </a:r>
            <a:r>
              <a:rPr lang="en-US" dirty="0" smtClean="0"/>
              <a:t>tone-</a:t>
            </a:r>
            <a:r>
              <a:rPr lang="en-US" dirty="0"/>
              <a:t>-- after venous return)</a:t>
            </a:r>
          </a:p>
          <a:p>
            <a:pPr marL="45720" indent="0" algn="just" rtl="0">
              <a:buNone/>
            </a:pPr>
            <a:endParaRPr lang="en-US" dirty="0"/>
          </a:p>
          <a:p>
            <a:pPr marL="45720" indent="0" algn="just" rtl="0">
              <a:buNone/>
            </a:pPr>
            <a:r>
              <a:rPr lang="en-US" dirty="0" smtClean="0"/>
              <a:t>1-spinal </a:t>
            </a:r>
            <a:r>
              <a:rPr lang="en-US" dirty="0"/>
              <a:t>or epidural anesthesia.</a:t>
            </a:r>
          </a:p>
          <a:p>
            <a:pPr marL="45720" indent="0" algn="just" rtl="0">
              <a:buNone/>
            </a:pPr>
            <a:endParaRPr lang="en-US" dirty="0"/>
          </a:p>
          <a:p>
            <a:pPr marL="45720" indent="0" algn="just" rtl="0">
              <a:buNone/>
            </a:pPr>
            <a:r>
              <a:rPr lang="en-US" dirty="0" smtClean="0"/>
              <a:t>2-CNS </a:t>
            </a:r>
            <a:r>
              <a:rPr lang="en-US" dirty="0"/>
              <a:t>lesions , or drugs , causing vasomotor paralysis </a:t>
            </a:r>
          </a:p>
          <a:p>
            <a:pPr marL="45720" indent="0" algn="just" rtl="0">
              <a:buNone/>
            </a:pPr>
            <a:endParaRPr lang="en-US" dirty="0"/>
          </a:p>
          <a:p>
            <a:pPr marL="45720" indent="0" algn="just" rtl="0">
              <a:buNone/>
            </a:pPr>
            <a:r>
              <a:rPr lang="en-US" dirty="0" smtClean="0"/>
              <a:t>3-Anaphylaxis</a:t>
            </a:r>
            <a:r>
              <a:rPr lang="en-US" dirty="0"/>
              <a:t>. </a:t>
            </a:r>
          </a:p>
          <a:p>
            <a:pPr marL="45720" indent="0" algn="just">
              <a:buNone/>
            </a:pPr>
            <a:endParaRPr lang="ar-IQ" dirty="0"/>
          </a:p>
        </p:txBody>
      </p:sp>
    </p:spTree>
    <p:extLst>
      <p:ext uri="{BB962C8B-B14F-4D97-AF65-F5344CB8AC3E}">
        <p14:creationId xmlns:p14="http://schemas.microsoft.com/office/powerpoint/2010/main" val="2658805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731520"/>
            <a:ext cx="8610600" cy="5821680"/>
          </a:xfrm>
        </p:spPr>
        <p:txBody>
          <a:bodyPr/>
          <a:lstStyle/>
          <a:p>
            <a:pPr marL="45720" lvl="0" indent="0" algn="just" rtl="0">
              <a:buNone/>
            </a:pPr>
            <a:r>
              <a:rPr lang="en-US" b="1" dirty="0" smtClean="0"/>
              <a:t>3-Cardiac </a:t>
            </a:r>
            <a:r>
              <a:rPr lang="en-US" b="1" dirty="0"/>
              <a:t>shock</a:t>
            </a:r>
            <a:r>
              <a:rPr lang="en-US" dirty="0"/>
              <a:t> ( decrease ability of the heart as a pump) </a:t>
            </a:r>
            <a:r>
              <a:rPr lang="en-US" dirty="0" smtClean="0"/>
              <a:t>classically </a:t>
            </a:r>
            <a:r>
              <a:rPr lang="en-US" dirty="0"/>
              <a:t>related to the </a:t>
            </a:r>
            <a:r>
              <a:rPr lang="en-US" b="1" u="sng" dirty="0"/>
              <a:t>Myocardial infarction</a:t>
            </a:r>
            <a:r>
              <a:rPr lang="en-US" dirty="0"/>
              <a:t>. The patient with cardiogenic shock usually has ; lowered arterial blood pressure, elevated CVP</a:t>
            </a:r>
            <a:r>
              <a:rPr lang="en-US" dirty="0" smtClean="0"/>
              <a:t>, </a:t>
            </a:r>
            <a:r>
              <a:rPr lang="en-US" dirty="0"/>
              <a:t>lowered arterial O</a:t>
            </a:r>
            <a:r>
              <a:rPr lang="en-US" baseline="-25000" dirty="0"/>
              <a:t>2</a:t>
            </a:r>
            <a:r>
              <a:rPr lang="en-US" dirty="0"/>
              <a:t> </a:t>
            </a:r>
            <a:r>
              <a:rPr lang="en-US" dirty="0" smtClean="0"/>
              <a:t>tension.</a:t>
            </a:r>
            <a:endParaRPr lang="en-US" dirty="0"/>
          </a:p>
          <a:p>
            <a:pPr marL="45720" indent="0" algn="just" rtl="0">
              <a:buNone/>
            </a:pPr>
            <a:r>
              <a:rPr lang="en-US" dirty="0"/>
              <a:t>      </a:t>
            </a:r>
            <a:endParaRPr lang="en-US" dirty="0" smtClean="0"/>
          </a:p>
          <a:p>
            <a:pPr marL="45720" indent="0" algn="just" rtl="0">
              <a:buNone/>
            </a:pPr>
            <a:r>
              <a:rPr lang="en-US" dirty="0" smtClean="0"/>
              <a:t>a-Myocardial </a:t>
            </a:r>
            <a:r>
              <a:rPr lang="en-US" dirty="0"/>
              <a:t>depression ( deep anesthesia, high epidural or spinal anesthesia).</a:t>
            </a:r>
          </a:p>
          <a:p>
            <a:pPr marL="45720" indent="0" algn="just" rtl="0">
              <a:buNone/>
            </a:pPr>
            <a:r>
              <a:rPr lang="en-US" dirty="0"/>
              <a:t>b-Cardiac dysrhythmias.</a:t>
            </a:r>
          </a:p>
          <a:p>
            <a:pPr marL="45720" indent="0" algn="just" rtl="0">
              <a:buNone/>
            </a:pPr>
            <a:r>
              <a:rPr lang="en-US" dirty="0"/>
              <a:t>c-</a:t>
            </a:r>
            <a:r>
              <a:rPr lang="en-US" dirty="0" err="1"/>
              <a:t>Hemopneumothorax</a:t>
            </a:r>
            <a:r>
              <a:rPr lang="en-US" dirty="0"/>
              <a:t>.</a:t>
            </a:r>
          </a:p>
          <a:p>
            <a:pPr marL="45720" indent="0" algn="just" rtl="0">
              <a:buNone/>
            </a:pPr>
            <a:r>
              <a:rPr lang="en-US" dirty="0" smtClean="0"/>
              <a:t>d-Pulmonary </a:t>
            </a:r>
            <a:r>
              <a:rPr lang="en-US" dirty="0"/>
              <a:t>emboli</a:t>
            </a:r>
            <a:r>
              <a:rPr lang="en-US" dirty="0" smtClean="0"/>
              <a:t>.</a:t>
            </a:r>
            <a:endParaRPr lang="en-US" dirty="0"/>
          </a:p>
          <a:p>
            <a:pPr marL="45720" indent="0" algn="just" rtl="0">
              <a:buNone/>
            </a:pPr>
            <a:r>
              <a:rPr lang="en-US" dirty="0" smtClean="0"/>
              <a:t>e </a:t>
            </a:r>
            <a:r>
              <a:rPr lang="en-US" dirty="0"/>
              <a:t>-Positive pressure ventilation.</a:t>
            </a:r>
          </a:p>
          <a:p>
            <a:pPr marL="45720" indent="0" algn="just">
              <a:buNone/>
            </a:pPr>
            <a:endParaRPr lang="ar-IQ" dirty="0"/>
          </a:p>
        </p:txBody>
      </p:sp>
    </p:spTree>
    <p:extLst>
      <p:ext uri="{BB962C8B-B14F-4D97-AF65-F5344CB8AC3E}">
        <p14:creationId xmlns:p14="http://schemas.microsoft.com/office/powerpoint/2010/main" val="24883112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731520"/>
            <a:ext cx="8534400" cy="5821680"/>
          </a:xfrm>
        </p:spPr>
        <p:txBody>
          <a:bodyPr/>
          <a:lstStyle/>
          <a:p>
            <a:pPr marL="365760" lvl="1" indent="0" algn="just" rtl="0">
              <a:buNone/>
            </a:pPr>
            <a:r>
              <a:rPr lang="en-US" sz="2400" b="1" dirty="0" smtClean="0"/>
              <a:t>4-Maldistributive </a:t>
            </a:r>
            <a:r>
              <a:rPr lang="en-US" sz="2400" b="1" dirty="0"/>
              <a:t>shock ( septic shock ). </a:t>
            </a:r>
            <a:endParaRPr lang="en-US" sz="2400" dirty="0"/>
          </a:p>
          <a:p>
            <a:pPr marL="45720" indent="0" algn="just" rtl="0">
              <a:buNone/>
            </a:pPr>
            <a:r>
              <a:rPr lang="en-US" sz="2400" dirty="0"/>
              <a:t>  Failure of normal</a:t>
            </a:r>
            <a:r>
              <a:rPr lang="en-US" sz="2400" b="1" dirty="0"/>
              <a:t> </a:t>
            </a:r>
            <a:r>
              <a:rPr lang="en-US" sz="2400" dirty="0"/>
              <a:t>cellular metabolic function related to blood flow </a:t>
            </a:r>
            <a:r>
              <a:rPr lang="en-US" sz="2400" dirty="0" err="1"/>
              <a:t>maldistribution</a:t>
            </a:r>
            <a:r>
              <a:rPr lang="en-US" sz="2400" dirty="0"/>
              <a:t> and oxygen utilization.</a:t>
            </a:r>
          </a:p>
          <a:p>
            <a:pPr marL="45720" indent="0" algn="just" rtl="0">
              <a:buNone/>
            </a:pPr>
            <a:r>
              <a:rPr lang="en-US" sz="2400" dirty="0"/>
              <a:t>    The common causes of septic shock in veterinary patients:</a:t>
            </a:r>
          </a:p>
          <a:p>
            <a:pPr marL="45720" indent="0" algn="just" rtl="0">
              <a:buNone/>
            </a:pPr>
            <a:r>
              <a:rPr lang="en-US" sz="2400" dirty="0"/>
              <a:t> 1-peritonitis     2-Pyometra    3- gastroenteritis </a:t>
            </a:r>
            <a:r>
              <a:rPr lang="en-US" sz="2400" dirty="0" smtClean="0"/>
              <a:t>                 </a:t>
            </a:r>
            <a:r>
              <a:rPr lang="en-US" sz="2400" dirty="0"/>
              <a:t>4-intestnal strangulation  </a:t>
            </a:r>
          </a:p>
          <a:p>
            <a:pPr marL="45720" indent="0" algn="just" rtl="0">
              <a:buNone/>
            </a:pPr>
            <a:r>
              <a:rPr lang="en-US" sz="2400" dirty="0"/>
              <a:t> 5-penetrating abdominal wounds  </a:t>
            </a:r>
            <a:r>
              <a:rPr lang="en-US" sz="2400" dirty="0" smtClean="0"/>
              <a:t>     </a:t>
            </a:r>
            <a:r>
              <a:rPr lang="en-US" sz="2400" dirty="0"/>
              <a:t>6- prostatic infections     </a:t>
            </a:r>
          </a:p>
          <a:p>
            <a:pPr marL="45720" indent="0" algn="just" rtl="0">
              <a:buNone/>
            </a:pPr>
            <a:r>
              <a:rPr lang="en-US" sz="2400" dirty="0"/>
              <a:t> 7-contaminated skin wound –lead to sepsis</a:t>
            </a:r>
          </a:p>
          <a:p>
            <a:pPr algn="just" rtl="0">
              <a:buFont typeface="Wingdings" pitchFamily="2" charset="2"/>
              <a:buChar char="Ø"/>
            </a:pPr>
            <a:r>
              <a:rPr lang="en-US" sz="2400" dirty="0"/>
              <a:t> </a:t>
            </a:r>
            <a:r>
              <a:rPr lang="en-US" sz="2400" dirty="0" err="1"/>
              <a:t>Hyperdynamic</a:t>
            </a:r>
            <a:r>
              <a:rPr lang="en-US" sz="2400" dirty="0"/>
              <a:t> shock--- early phase of septic shock.</a:t>
            </a:r>
          </a:p>
          <a:p>
            <a:pPr algn="just" rtl="0">
              <a:buFont typeface="Wingdings" pitchFamily="2" charset="2"/>
              <a:buChar char="Ø"/>
            </a:pPr>
            <a:r>
              <a:rPr lang="en-US" sz="2400" dirty="0"/>
              <a:t> </a:t>
            </a:r>
            <a:r>
              <a:rPr lang="en-US" sz="2400" dirty="0" err="1"/>
              <a:t>Hypodynamic</a:t>
            </a:r>
            <a:r>
              <a:rPr lang="en-US" sz="2400" dirty="0"/>
              <a:t> shock--- delay phase of septic shock ( if sepsis persists).</a:t>
            </a:r>
          </a:p>
          <a:p>
            <a:pPr marL="45720" indent="0" algn="just">
              <a:buNone/>
            </a:pPr>
            <a:endParaRPr lang="ar-IQ" dirty="0"/>
          </a:p>
        </p:txBody>
      </p:sp>
    </p:spTree>
    <p:extLst>
      <p:ext uri="{BB962C8B-B14F-4D97-AF65-F5344CB8AC3E}">
        <p14:creationId xmlns:p14="http://schemas.microsoft.com/office/powerpoint/2010/main" val="35455737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990600"/>
          </a:xfrm>
        </p:spPr>
        <p:txBody>
          <a:bodyPr/>
          <a:lstStyle/>
          <a:p>
            <a:pPr marL="0" indent="0" algn="ctr">
              <a:buNone/>
            </a:pPr>
            <a:r>
              <a:rPr lang="en-US" dirty="0" err="1" smtClean="0">
                <a:effectLst/>
              </a:rPr>
              <a:t>Sequelae</a:t>
            </a:r>
            <a:r>
              <a:rPr lang="en-US" dirty="0" smtClean="0">
                <a:effectLst/>
              </a:rPr>
              <a:t> </a:t>
            </a:r>
            <a:r>
              <a:rPr lang="en-US" dirty="0">
                <a:effectLst/>
              </a:rPr>
              <a:t>of </a:t>
            </a:r>
            <a:r>
              <a:rPr lang="en-US" dirty="0" smtClean="0">
                <a:effectLst/>
              </a:rPr>
              <a:t>Inflammation</a:t>
            </a:r>
            <a:r>
              <a:rPr lang="en-US" dirty="0">
                <a:effectLst/>
              </a:rPr>
              <a:t/>
            </a:r>
            <a:br>
              <a:rPr lang="en-US" dirty="0">
                <a:effectLst/>
              </a:rPr>
            </a:br>
            <a:endParaRPr lang="ar-IQ" dirty="0"/>
          </a:p>
        </p:txBody>
      </p:sp>
      <p:sp>
        <p:nvSpPr>
          <p:cNvPr id="3" name="Content Placeholder 2"/>
          <p:cNvSpPr>
            <a:spLocks noGrp="1"/>
          </p:cNvSpPr>
          <p:nvPr>
            <p:ph sz="quarter" idx="13"/>
          </p:nvPr>
        </p:nvSpPr>
        <p:spPr>
          <a:xfrm>
            <a:off x="0" y="1066800"/>
            <a:ext cx="9144000" cy="4953000"/>
          </a:xfrm>
        </p:spPr>
        <p:txBody>
          <a:bodyPr/>
          <a:lstStyle/>
          <a:p>
            <a:pPr marL="45720" lvl="0" indent="0" algn="just" rtl="0">
              <a:buNone/>
            </a:pPr>
            <a:r>
              <a:rPr lang="en-US" dirty="0" smtClean="0"/>
              <a:t>1-Resolution </a:t>
            </a:r>
            <a:r>
              <a:rPr lang="en-US" dirty="0"/>
              <a:t>– complete resolution to the normal , which occur only when the damaged area is less.</a:t>
            </a:r>
          </a:p>
          <a:p>
            <a:pPr marL="45720" lvl="0" indent="0" algn="just" rtl="0">
              <a:buNone/>
            </a:pPr>
            <a:r>
              <a:rPr lang="en-US" dirty="0" smtClean="0"/>
              <a:t>2-Suppuration </a:t>
            </a:r>
            <a:r>
              <a:rPr lang="en-US" dirty="0"/>
              <a:t>–occur when there is bacteria</a:t>
            </a:r>
          </a:p>
          <a:p>
            <a:pPr marL="45720" lvl="0" indent="0" algn="just" rtl="0">
              <a:buNone/>
            </a:pPr>
            <a:r>
              <a:rPr lang="en-US" dirty="0" smtClean="0"/>
              <a:t>3-Healing </a:t>
            </a:r>
            <a:r>
              <a:rPr lang="en-US" dirty="0"/>
              <a:t>by scar tissue—occur when large area of damage and fibrous is the ultimate outcome.</a:t>
            </a:r>
          </a:p>
          <a:p>
            <a:pPr marL="45720" indent="0" algn="just" rtl="0">
              <a:buNone/>
            </a:pPr>
            <a:r>
              <a:rPr lang="en-US" dirty="0" smtClean="0"/>
              <a:t>4-Chronic </a:t>
            </a:r>
            <a:r>
              <a:rPr lang="en-US" dirty="0"/>
              <a:t>inflammation –when  persist for weeks or months after initial injury.</a:t>
            </a:r>
          </a:p>
          <a:p>
            <a:pPr marL="45720" indent="0" algn="just">
              <a:buNone/>
            </a:pPr>
            <a:endParaRPr lang="ar-IQ" dirty="0"/>
          </a:p>
        </p:txBody>
      </p:sp>
    </p:spTree>
    <p:extLst>
      <p:ext uri="{BB962C8B-B14F-4D97-AF65-F5344CB8AC3E}">
        <p14:creationId xmlns:p14="http://schemas.microsoft.com/office/powerpoint/2010/main" val="4264677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657"/>
            <a:ext cx="8686800" cy="1143000"/>
          </a:xfrm>
        </p:spPr>
        <p:txBody>
          <a:bodyPr/>
          <a:lstStyle/>
          <a:p>
            <a:pPr marL="0" indent="0" algn="ctr">
              <a:buNone/>
            </a:pPr>
            <a:r>
              <a:rPr lang="en-US" dirty="0">
                <a:effectLst/>
              </a:rPr>
              <a:t>Clinical signs of </a:t>
            </a:r>
            <a:r>
              <a:rPr lang="en-US" dirty="0" smtClean="0">
                <a:effectLst/>
              </a:rPr>
              <a:t>shock</a:t>
            </a:r>
            <a:r>
              <a:rPr lang="en-US" dirty="0">
                <a:effectLst/>
              </a:rPr>
              <a:t/>
            </a:r>
            <a:br>
              <a:rPr lang="en-US" dirty="0">
                <a:effectLst/>
              </a:rPr>
            </a:br>
            <a:endParaRPr lang="ar-IQ" dirty="0"/>
          </a:p>
        </p:txBody>
      </p:sp>
      <p:sp>
        <p:nvSpPr>
          <p:cNvPr id="3" name="Content Placeholder 2"/>
          <p:cNvSpPr>
            <a:spLocks noGrp="1"/>
          </p:cNvSpPr>
          <p:nvPr>
            <p:ph sz="quarter" idx="13"/>
          </p:nvPr>
        </p:nvSpPr>
        <p:spPr>
          <a:xfrm>
            <a:off x="228600" y="1447800"/>
            <a:ext cx="8534400" cy="5029200"/>
          </a:xfrm>
        </p:spPr>
        <p:txBody>
          <a:bodyPr>
            <a:normAutofit lnSpcReduction="10000"/>
          </a:bodyPr>
          <a:lstStyle/>
          <a:p>
            <a:pPr marL="45720" lvl="0" indent="0" algn="just" rtl="0">
              <a:buNone/>
            </a:pPr>
            <a:r>
              <a:rPr lang="en-US" dirty="0" smtClean="0"/>
              <a:t>Tachycardia </a:t>
            </a:r>
            <a:r>
              <a:rPr lang="en-US" dirty="0"/>
              <a:t>.</a:t>
            </a:r>
          </a:p>
          <a:p>
            <a:pPr marL="45720" lvl="0" indent="0" algn="just" rtl="0">
              <a:buNone/>
            </a:pPr>
            <a:r>
              <a:rPr lang="en-US" dirty="0" smtClean="0"/>
              <a:t>Tachypnea.</a:t>
            </a:r>
            <a:endParaRPr lang="en-US" dirty="0"/>
          </a:p>
          <a:p>
            <a:pPr marL="45720" lvl="0" indent="0" algn="just" rtl="0">
              <a:buNone/>
            </a:pPr>
            <a:r>
              <a:rPr lang="en-US" dirty="0"/>
              <a:t>Diminished heart sounds.</a:t>
            </a:r>
          </a:p>
          <a:p>
            <a:pPr marL="45720" lvl="0" indent="0" algn="just" rtl="0">
              <a:buNone/>
            </a:pPr>
            <a:r>
              <a:rPr lang="en-US" dirty="0"/>
              <a:t>Hypotension   a-lower pulse pressure ( week or absent in peripheral vessels)</a:t>
            </a:r>
          </a:p>
          <a:p>
            <a:pPr marL="45720" indent="0" algn="just" rtl="0">
              <a:buNone/>
            </a:pPr>
            <a:r>
              <a:rPr lang="en-US" dirty="0"/>
              <a:t>  </a:t>
            </a:r>
            <a:r>
              <a:rPr lang="en-US" dirty="0" smtClean="0"/>
              <a:t>                    </a:t>
            </a:r>
            <a:r>
              <a:rPr lang="en-US" dirty="0"/>
              <a:t>b- slow capillary refill time( greater than two seconds ) .</a:t>
            </a:r>
          </a:p>
          <a:p>
            <a:pPr marL="45720" indent="0" algn="just" rtl="0">
              <a:buNone/>
            </a:pPr>
            <a:r>
              <a:rPr lang="en-US" dirty="0"/>
              <a:t>                  </a:t>
            </a:r>
            <a:r>
              <a:rPr lang="en-US" dirty="0" smtClean="0"/>
              <a:t>    </a:t>
            </a:r>
            <a:r>
              <a:rPr lang="en-US" dirty="0"/>
              <a:t>c- muscle weakness.</a:t>
            </a:r>
          </a:p>
          <a:p>
            <a:pPr marL="45720" indent="0" algn="just" rtl="0">
              <a:buNone/>
            </a:pPr>
            <a:r>
              <a:rPr lang="en-US" dirty="0"/>
              <a:t>                    </a:t>
            </a:r>
            <a:r>
              <a:rPr lang="en-US" dirty="0" smtClean="0"/>
              <a:t>  </a:t>
            </a:r>
            <a:r>
              <a:rPr lang="en-US" dirty="0"/>
              <a:t>d-cold extremities.</a:t>
            </a:r>
          </a:p>
          <a:p>
            <a:pPr marL="45720" lvl="0" indent="0" algn="just" rtl="0">
              <a:buNone/>
            </a:pPr>
            <a:r>
              <a:rPr lang="en-US" dirty="0"/>
              <a:t>depressed mental state (indifference to stimuli</a:t>
            </a:r>
            <a:r>
              <a:rPr lang="en-US" dirty="0" smtClean="0"/>
              <a:t>).</a:t>
            </a:r>
            <a:endParaRPr lang="en-US" dirty="0"/>
          </a:p>
          <a:p>
            <a:pPr marL="45720" lvl="0" indent="0" algn="just" rtl="0">
              <a:buNone/>
            </a:pPr>
            <a:r>
              <a:rPr lang="en-US" dirty="0"/>
              <a:t>decrease urine output( oliguria and anuria).</a:t>
            </a:r>
          </a:p>
          <a:p>
            <a:pPr marL="45720" lvl="0" indent="0" algn="just" rtl="0">
              <a:buNone/>
            </a:pPr>
            <a:r>
              <a:rPr lang="en-US" dirty="0"/>
              <a:t>pale or slightly cyanotic mucous membrane.</a:t>
            </a:r>
          </a:p>
          <a:p>
            <a:pPr marL="45720" indent="0" algn="just">
              <a:buNone/>
            </a:pPr>
            <a:endParaRPr lang="ar-IQ" dirty="0"/>
          </a:p>
        </p:txBody>
      </p:sp>
    </p:spTree>
    <p:extLst>
      <p:ext uri="{BB962C8B-B14F-4D97-AF65-F5344CB8AC3E}">
        <p14:creationId xmlns:p14="http://schemas.microsoft.com/office/powerpoint/2010/main" val="2648792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pPr marL="0" indent="0" algn="ctr">
              <a:buNone/>
            </a:pPr>
            <a:r>
              <a:rPr lang="en-US" sz="4000" dirty="0">
                <a:effectLst/>
              </a:rPr>
              <a:t>Pathophysiological changes </a:t>
            </a:r>
            <a:r>
              <a:rPr lang="en-US" sz="4000" dirty="0" smtClean="0">
                <a:effectLst/>
              </a:rPr>
              <a:t>in shock</a:t>
            </a:r>
            <a:r>
              <a:rPr lang="en-US" sz="4000" dirty="0">
                <a:effectLst/>
              </a:rPr>
              <a:t/>
            </a:r>
            <a:br>
              <a:rPr lang="en-US" sz="4000" dirty="0">
                <a:effectLst/>
              </a:rPr>
            </a:br>
            <a:endParaRPr lang="ar-IQ" sz="4000" dirty="0"/>
          </a:p>
        </p:txBody>
      </p:sp>
      <p:sp>
        <p:nvSpPr>
          <p:cNvPr id="3" name="Content Placeholder 2"/>
          <p:cNvSpPr>
            <a:spLocks noGrp="1"/>
          </p:cNvSpPr>
          <p:nvPr>
            <p:ph sz="quarter" idx="13"/>
          </p:nvPr>
        </p:nvSpPr>
        <p:spPr>
          <a:xfrm>
            <a:off x="228600" y="1066800"/>
            <a:ext cx="8763000" cy="5486400"/>
          </a:xfrm>
        </p:spPr>
        <p:txBody>
          <a:bodyPr>
            <a:normAutofit fontScale="70000" lnSpcReduction="20000"/>
          </a:bodyPr>
          <a:lstStyle/>
          <a:p>
            <a:pPr marL="45720" indent="0" algn="ctr" rtl="0">
              <a:buNone/>
            </a:pPr>
            <a:r>
              <a:rPr lang="en-US" b="1" dirty="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rPr>
              <a:t>Hemorrhage</a:t>
            </a:r>
            <a:r>
              <a:rPr lang="en-US" b="1" dirty="0">
                <a:effectLst>
                  <a:outerShdw blurRad="38100" dist="38100" dir="2700000" algn="tl">
                    <a:srgbClr val="000000">
                      <a:alpha val="43137"/>
                    </a:srgbClr>
                  </a:outerShdw>
                </a:effectLst>
              </a:rPr>
              <a:t> –  trauma – stress   →  reduction in total blood volume</a:t>
            </a:r>
          </a:p>
          <a:p>
            <a:pPr marL="45720" indent="0" algn="ctr" rtl="0">
              <a:buNone/>
            </a:pPr>
            <a:r>
              <a:rPr lang="en-US" b="1" dirty="0">
                <a:effectLst>
                  <a:outerShdw blurRad="38100" dist="38100" dir="2700000" algn="tl">
                    <a:srgbClr val="000000">
                      <a:alpha val="43137"/>
                    </a:srgbClr>
                  </a:outerShdw>
                </a:effectLst>
              </a:rPr>
              <a:t>                                                                           ↓</a:t>
            </a:r>
          </a:p>
          <a:p>
            <a:pPr marL="45720" indent="0" algn="ctr" rtl="0">
              <a:buNone/>
            </a:pPr>
            <a:r>
              <a:rPr lang="en-US" b="1" dirty="0">
                <a:effectLst>
                  <a:outerShdw blurRad="38100" dist="38100" dir="2700000" algn="tl">
                    <a:srgbClr val="000000">
                      <a:alpha val="43137"/>
                    </a:srgbClr>
                  </a:outerShdw>
                </a:effectLst>
              </a:rPr>
              <a:t>                                              Reduction in venous return to the heart</a:t>
            </a:r>
          </a:p>
          <a:p>
            <a:pPr marL="45720" indent="0" algn="ctr" rtl="0">
              <a:buNone/>
            </a:pPr>
            <a:r>
              <a:rPr lang="en-US" b="1" dirty="0">
                <a:effectLst>
                  <a:outerShdw blurRad="38100" dist="38100" dir="2700000" algn="tl">
                    <a:srgbClr val="000000">
                      <a:alpha val="43137"/>
                    </a:srgbClr>
                  </a:outerShdw>
                </a:effectLst>
              </a:rPr>
              <a:t>                                                                           ↓                                                           </a:t>
            </a:r>
          </a:p>
          <a:p>
            <a:pPr marL="45720" indent="0" algn="ctr" rtl="0">
              <a:buNone/>
            </a:pPr>
            <a:r>
              <a:rPr lang="en-US" b="1" dirty="0">
                <a:effectLst>
                  <a:outerShdw blurRad="38100" dist="38100" dir="2700000" algn="tl">
                    <a:srgbClr val="000000">
                      <a:alpha val="43137"/>
                    </a:srgbClr>
                  </a:outerShdw>
                </a:effectLst>
              </a:rPr>
              <a:t>                                                          Fall in cardiac </a:t>
            </a:r>
            <a:r>
              <a:rPr lang="en-US" b="1" dirty="0" smtClean="0">
                <a:effectLst>
                  <a:outerShdw blurRad="38100" dist="38100" dir="2700000" algn="tl">
                    <a:srgbClr val="000000">
                      <a:alpha val="43137"/>
                    </a:srgbClr>
                  </a:outerShdw>
                </a:effectLst>
              </a:rPr>
              <a:t>output</a:t>
            </a:r>
            <a:endParaRPr lang="en-US" b="1" dirty="0">
              <a:effectLst>
                <a:outerShdw blurRad="38100" dist="38100" dir="2700000" algn="tl">
                  <a:srgbClr val="000000">
                    <a:alpha val="43137"/>
                  </a:srgbClr>
                </a:outerShdw>
              </a:effectLst>
            </a:endParaRPr>
          </a:p>
          <a:p>
            <a:pPr marL="45720" indent="0" algn="ctr" rtl="0">
              <a:buNone/>
            </a:pPr>
            <a:r>
              <a:rPr lang="en-US" b="1" dirty="0">
                <a:effectLst>
                  <a:outerShdw blurRad="38100" dist="38100" dir="2700000" algn="tl">
                    <a:srgbClr val="000000">
                      <a:alpha val="43137"/>
                    </a:srgbClr>
                  </a:outerShdw>
                </a:effectLst>
              </a:rPr>
              <a:t>                                                                           ↓</a:t>
            </a:r>
          </a:p>
          <a:p>
            <a:pPr marL="45720" indent="0" algn="ctr" rtl="0">
              <a:buNone/>
            </a:pPr>
            <a:r>
              <a:rPr lang="en-US" b="1" dirty="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rPr>
              <a:t>Septic </a:t>
            </a:r>
            <a:r>
              <a:rPr lang="en-US" b="1" u="sng" dirty="0" err="1">
                <a:effectLst>
                  <a:outerShdw blurRad="38100" dist="38100" dir="2700000" algn="tl">
                    <a:srgbClr val="000000">
                      <a:alpha val="43137"/>
                    </a:srgbClr>
                  </a:outerShdw>
                </a:effectLst>
              </a:rPr>
              <a:t>endotoxic</a:t>
            </a:r>
            <a:r>
              <a:rPr lang="en-US" b="1" dirty="0">
                <a:effectLst>
                  <a:outerShdw blurRad="38100" dist="38100" dir="2700000" algn="tl">
                    <a:srgbClr val="000000">
                      <a:alpha val="43137"/>
                    </a:srgbClr>
                  </a:outerShdw>
                </a:effectLst>
              </a:rPr>
              <a:t> →peripheral pooling → Low blood pressure ←↓</a:t>
            </a:r>
            <a:r>
              <a:rPr lang="en-US" b="1" u="sng" dirty="0">
                <a:effectLst>
                  <a:outerShdw blurRad="38100" dist="38100" dir="2700000" algn="tl">
                    <a:srgbClr val="000000">
                      <a:alpha val="43137"/>
                    </a:srgbClr>
                  </a:outerShdw>
                </a:effectLst>
              </a:rPr>
              <a:t>myocardial contraction</a:t>
            </a:r>
            <a:endParaRPr lang="en-US" b="1" dirty="0">
              <a:effectLst>
                <a:outerShdw blurRad="38100" dist="38100" dir="2700000" algn="tl">
                  <a:srgbClr val="000000">
                    <a:alpha val="43137"/>
                  </a:srgbClr>
                </a:outerShdw>
              </a:effectLst>
            </a:endParaRPr>
          </a:p>
          <a:p>
            <a:pPr marL="45720" indent="0" algn="ctr" rtl="0">
              <a:buNone/>
            </a:pPr>
            <a:r>
              <a:rPr lang="en-US" b="1" dirty="0">
                <a:effectLst>
                  <a:outerShdw blurRad="38100" dist="38100" dir="2700000" algn="tl">
                    <a:srgbClr val="000000">
                      <a:alpha val="43137"/>
                    </a:srgbClr>
                  </a:outerShdw>
                </a:effectLst>
              </a:rPr>
              <a:t>                   Which lead to tissue hypoxia ( mainly heart , brain, liver, kidney).</a:t>
            </a:r>
          </a:p>
          <a:p>
            <a:pPr marL="45720" indent="0" algn="ctr" rtl="0">
              <a:buNone/>
            </a:pPr>
            <a:r>
              <a:rPr lang="en-US" b="1" dirty="0">
                <a:effectLst>
                  <a:outerShdw blurRad="38100" dist="38100" dir="2700000" algn="tl">
                    <a:srgbClr val="000000">
                      <a:alpha val="43137"/>
                    </a:srgbClr>
                  </a:outerShdw>
                </a:effectLst>
              </a:rPr>
              <a:t>                                                                           ↓ </a:t>
            </a:r>
          </a:p>
          <a:p>
            <a:pPr marL="45720" indent="0" algn="ctr" rtl="0">
              <a:buNone/>
            </a:pPr>
            <a:r>
              <a:rPr lang="en-US" b="1" dirty="0">
                <a:effectLst>
                  <a:outerShdw blurRad="38100" dist="38100" dir="2700000" algn="tl">
                    <a:srgbClr val="000000">
                      <a:alpha val="43137"/>
                    </a:srgbClr>
                  </a:outerShdw>
                </a:effectLst>
              </a:rPr>
              <a:t>Activation of baroreceptors to elevate the blood pressure and stimulation of catecholamine     </a:t>
            </a:r>
            <a:r>
              <a:rPr lang="en-US" b="1" dirty="0" smtClean="0">
                <a:effectLst>
                  <a:outerShdw blurRad="38100" dist="38100" dir="2700000" algn="tl">
                    <a:srgbClr val="000000">
                      <a:alpha val="43137"/>
                    </a:srgbClr>
                  </a:outerShdw>
                </a:effectLst>
              </a:rPr>
              <a:t>       ( </a:t>
            </a:r>
            <a:r>
              <a:rPr lang="en-US" b="1" dirty="0">
                <a:effectLst>
                  <a:outerShdw blurRad="38100" dist="38100" dir="2700000" algn="tl">
                    <a:srgbClr val="000000">
                      <a:alpha val="43137"/>
                    </a:srgbClr>
                  </a:outerShdw>
                </a:effectLst>
              </a:rPr>
              <a:t>adrenalin  + nor-adrenalin)</a:t>
            </a:r>
          </a:p>
          <a:p>
            <a:pPr marL="45720" indent="0" algn="ctr" rtl="0">
              <a:buNone/>
            </a:pPr>
            <a:r>
              <a:rPr lang="en-US" b="1" dirty="0">
                <a:effectLst>
                  <a:outerShdw blurRad="38100" dist="38100" dir="2700000" algn="tl">
                    <a:srgbClr val="000000">
                      <a:alpha val="43137"/>
                    </a:srgbClr>
                  </a:outerShdw>
                </a:effectLst>
              </a:rPr>
              <a:t>                                                                           ↓</a:t>
            </a:r>
          </a:p>
          <a:p>
            <a:pPr marL="45720" indent="0" algn="ctr" rtl="0">
              <a:buNone/>
            </a:pPr>
            <a:r>
              <a:rPr lang="en-US" b="1" dirty="0">
                <a:effectLst>
                  <a:outerShdw blurRad="38100" dist="38100" dir="2700000" algn="tl">
                    <a:srgbClr val="000000">
                      <a:alpha val="43137"/>
                    </a:srgbClr>
                  </a:outerShdw>
                </a:effectLst>
              </a:rPr>
              <a:t>                                                              Vasoconstriction</a:t>
            </a:r>
          </a:p>
          <a:p>
            <a:pPr marL="45720" indent="0" algn="ctr" rtl="0">
              <a:buNone/>
            </a:pPr>
            <a:r>
              <a:rPr lang="en-US" b="1" dirty="0">
                <a:effectLst>
                  <a:outerShdw blurRad="38100" dist="38100" dir="2700000" algn="tl">
                    <a:srgbClr val="000000">
                      <a:alpha val="43137"/>
                    </a:srgbClr>
                  </a:outerShdw>
                </a:effectLst>
              </a:rPr>
              <a:t>                                                                           ↓</a:t>
            </a:r>
          </a:p>
          <a:p>
            <a:pPr marL="45720" indent="0" algn="ctr" rtl="0">
              <a:buNone/>
            </a:pPr>
            <a:r>
              <a:rPr lang="en-US" b="1" dirty="0">
                <a:effectLst>
                  <a:outerShdw blurRad="38100" dist="38100" dir="2700000" algn="tl">
                    <a:srgbClr val="000000">
                      <a:alpha val="43137"/>
                    </a:srgbClr>
                  </a:outerShdw>
                </a:effectLst>
              </a:rPr>
              <a:t>                               Ischemic anoxia ( reduce tissue perfusion and oxygen supply )</a:t>
            </a:r>
          </a:p>
          <a:p>
            <a:pPr marL="45720" indent="0" algn="ctr" rtl="0">
              <a:buNone/>
            </a:pPr>
            <a:r>
              <a:rPr lang="en-US" b="1" dirty="0">
                <a:effectLst>
                  <a:outerShdw blurRad="38100" dist="38100" dir="2700000" algn="tl">
                    <a:srgbClr val="000000">
                      <a:alpha val="43137"/>
                    </a:srgbClr>
                  </a:outerShdw>
                </a:effectLst>
              </a:rPr>
              <a:t>                                                                           ↓</a:t>
            </a:r>
          </a:p>
          <a:p>
            <a:pPr marL="45720" indent="0" algn="ctr" rtl="0">
              <a:buNone/>
            </a:pPr>
            <a:r>
              <a:rPr lang="en-US" b="1" dirty="0">
                <a:effectLst>
                  <a:outerShdw blurRad="38100" dist="38100" dir="2700000" algn="tl">
                    <a:srgbClr val="000000">
                      <a:alpha val="43137"/>
                    </a:srgbClr>
                  </a:outerShdw>
                </a:effectLst>
              </a:rPr>
              <a:t>                                          Acidosis (accumulation of lactic acid ) </a:t>
            </a:r>
          </a:p>
          <a:p>
            <a:pPr marL="45720" indent="0" algn="ctr" rtl="0">
              <a:buNone/>
            </a:pPr>
            <a:r>
              <a:rPr lang="en-US" b="1" dirty="0">
                <a:effectLst>
                  <a:outerShdw blurRad="38100" dist="38100" dir="2700000" algn="tl">
                    <a:srgbClr val="000000">
                      <a:alpha val="43137"/>
                    </a:srgbClr>
                  </a:outerShdw>
                </a:effectLst>
              </a:rPr>
              <a:t>                                                                           ↓</a:t>
            </a:r>
          </a:p>
          <a:p>
            <a:pPr marL="45720" indent="0" algn="ctr" rtl="0">
              <a:buNone/>
            </a:pPr>
            <a:r>
              <a:rPr lang="en-US" b="1" dirty="0">
                <a:effectLst>
                  <a:outerShdw blurRad="38100" dist="38100" dir="2700000" algn="tl">
                    <a:srgbClr val="000000">
                      <a:alpha val="43137"/>
                    </a:srgbClr>
                  </a:outerShdw>
                </a:effectLst>
              </a:rPr>
              <a:t>                                                                    Cell death. </a:t>
            </a:r>
            <a:endParaRPr lang="ar-IQ"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4993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 calcmode="lin" valueType="num">
                                      <p:cBhvr additive="base">
                                        <p:cTn id="9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5" end="15"/>
                                            </p:txEl>
                                          </p:spTgt>
                                        </p:tgtEl>
                                        <p:attrNameLst>
                                          <p:attrName>style.visibility</p:attrName>
                                        </p:attrNameLst>
                                      </p:cBhvr>
                                      <p:to>
                                        <p:strVal val="visible"/>
                                      </p:to>
                                    </p:set>
                                    <p:anim calcmode="lin" valueType="num">
                                      <p:cBhvr additive="base">
                                        <p:cTn id="10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16" end="16"/>
                                            </p:txEl>
                                          </p:spTgt>
                                        </p:tgtEl>
                                        <p:attrNameLst>
                                          <p:attrName>style.visibility</p:attrName>
                                        </p:attrNameLst>
                                      </p:cBhvr>
                                      <p:to>
                                        <p:strVal val="visible"/>
                                      </p:to>
                                    </p:set>
                                    <p:anim calcmode="lin" valueType="num">
                                      <p:cBhvr additive="base">
                                        <p:cTn id="10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
                                            <p:txEl>
                                              <p:pRg st="17" end="17"/>
                                            </p:txEl>
                                          </p:spTgt>
                                        </p:tgtEl>
                                        <p:attrNameLst>
                                          <p:attrName>style.visibility</p:attrName>
                                        </p:attrNameLst>
                                      </p:cBhvr>
                                      <p:to>
                                        <p:strVal val="visible"/>
                                      </p:to>
                                    </p:set>
                                    <p:anim calcmode="lin" valueType="num">
                                      <p:cBhvr additive="base">
                                        <p:cTn id="115"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12511" cy="1143000"/>
          </a:xfrm>
        </p:spPr>
        <p:txBody>
          <a:bodyPr/>
          <a:lstStyle/>
          <a:p>
            <a:pPr marL="0" indent="0" algn="ctr">
              <a:buNone/>
            </a:pPr>
            <a:r>
              <a:rPr lang="en-US" dirty="0">
                <a:effectLst/>
              </a:rPr>
              <a:t>Shock prevention </a:t>
            </a:r>
            <a:endParaRPr lang="ar-IQ" dirty="0"/>
          </a:p>
        </p:txBody>
      </p:sp>
      <p:sp>
        <p:nvSpPr>
          <p:cNvPr id="3" name="Content Placeholder 2"/>
          <p:cNvSpPr>
            <a:spLocks noGrp="1"/>
          </p:cNvSpPr>
          <p:nvPr>
            <p:ph sz="quarter" idx="13"/>
          </p:nvPr>
        </p:nvSpPr>
        <p:spPr>
          <a:xfrm>
            <a:off x="228600" y="914400"/>
            <a:ext cx="8686800" cy="5638800"/>
          </a:xfrm>
        </p:spPr>
        <p:txBody>
          <a:bodyPr/>
          <a:lstStyle/>
          <a:p>
            <a:pPr marL="45720" indent="0" algn="just" rtl="0">
              <a:buNone/>
            </a:pPr>
            <a:r>
              <a:rPr lang="en-US" dirty="0"/>
              <a:t>1-blood transfusion during operation .</a:t>
            </a:r>
          </a:p>
          <a:p>
            <a:pPr marL="45720" indent="0" algn="just" rtl="0">
              <a:buNone/>
            </a:pPr>
            <a:r>
              <a:rPr lang="en-US" dirty="0" smtClean="0"/>
              <a:t>2-infusion </a:t>
            </a:r>
            <a:r>
              <a:rPr lang="en-US" dirty="0"/>
              <a:t>of I/V fluid during operation .</a:t>
            </a:r>
          </a:p>
          <a:p>
            <a:pPr marL="45720" indent="0" algn="just" rtl="0">
              <a:buNone/>
            </a:pPr>
            <a:r>
              <a:rPr lang="en-US" dirty="0" smtClean="0"/>
              <a:t>3-ademinstration </a:t>
            </a:r>
            <a:r>
              <a:rPr lang="en-US" dirty="0"/>
              <a:t>of diuretics during the surgical procedure ( for </a:t>
            </a:r>
            <a:r>
              <a:rPr lang="en-US" dirty="0" smtClean="0"/>
              <a:t> </a:t>
            </a:r>
            <a:r>
              <a:rPr lang="en-US" dirty="0"/>
              <a:t>prevention of decrease postoperative renal function ) </a:t>
            </a:r>
          </a:p>
          <a:p>
            <a:pPr marL="45720" indent="0" algn="just" rtl="0">
              <a:buNone/>
            </a:pPr>
            <a:r>
              <a:rPr lang="en-US" dirty="0" smtClean="0"/>
              <a:t>4-sodium </a:t>
            </a:r>
            <a:r>
              <a:rPr lang="en-US" dirty="0"/>
              <a:t>bicarbonate solution or Ringers solution.</a:t>
            </a:r>
          </a:p>
          <a:p>
            <a:pPr marL="45720" indent="0" algn="just">
              <a:buNone/>
            </a:pPr>
            <a:endParaRPr lang="ar-IQ" dirty="0"/>
          </a:p>
        </p:txBody>
      </p:sp>
    </p:spTree>
    <p:extLst>
      <p:ext uri="{BB962C8B-B14F-4D97-AF65-F5344CB8AC3E}">
        <p14:creationId xmlns:p14="http://schemas.microsoft.com/office/powerpoint/2010/main" val="39966318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15400" cy="1143000"/>
          </a:xfrm>
        </p:spPr>
        <p:txBody>
          <a:bodyPr/>
          <a:lstStyle/>
          <a:p>
            <a:pPr marL="0" indent="0" algn="l">
              <a:buNone/>
            </a:pPr>
            <a:r>
              <a:rPr lang="en-US" dirty="0">
                <a:effectLst/>
              </a:rPr>
              <a:t>Treatment of shock </a:t>
            </a:r>
            <a:r>
              <a:rPr lang="en-US" dirty="0" smtClean="0">
                <a:effectLst/>
              </a:rPr>
              <a:t>(in general)</a:t>
            </a:r>
            <a:endParaRPr lang="ar-IQ" dirty="0"/>
          </a:p>
        </p:txBody>
      </p:sp>
      <p:sp>
        <p:nvSpPr>
          <p:cNvPr id="3" name="Content Placeholder 2"/>
          <p:cNvSpPr>
            <a:spLocks noGrp="1"/>
          </p:cNvSpPr>
          <p:nvPr>
            <p:ph sz="quarter" idx="13"/>
          </p:nvPr>
        </p:nvSpPr>
        <p:spPr>
          <a:xfrm>
            <a:off x="228600" y="1600200"/>
            <a:ext cx="8763000" cy="4953000"/>
          </a:xfrm>
        </p:spPr>
        <p:txBody>
          <a:bodyPr/>
          <a:lstStyle/>
          <a:p>
            <a:pPr marL="365760" lvl="1" indent="0" algn="just" rtl="0">
              <a:buNone/>
            </a:pPr>
            <a:r>
              <a:rPr lang="en-US" dirty="0" smtClean="0"/>
              <a:t>Blood transfusion</a:t>
            </a:r>
            <a:endParaRPr lang="en-US" dirty="0"/>
          </a:p>
          <a:p>
            <a:pPr marL="365760" lvl="1" indent="0" algn="just" rtl="0">
              <a:buNone/>
            </a:pPr>
            <a:r>
              <a:rPr lang="en-US" dirty="0"/>
              <a:t>Fluid therapy –when </a:t>
            </a:r>
            <a:r>
              <a:rPr lang="en-US" dirty="0" smtClean="0"/>
              <a:t>giving </a:t>
            </a:r>
            <a:r>
              <a:rPr lang="en-US" dirty="0"/>
              <a:t>fluid should monitoring the CVP. </a:t>
            </a:r>
            <a:r>
              <a:rPr lang="en-US" dirty="0" smtClean="0"/>
              <a:t>Normal </a:t>
            </a:r>
            <a:r>
              <a:rPr lang="en-US" dirty="0"/>
              <a:t>saline, 5% dextrose saline, Lactate Ringers solution. (colloid and crystalloid)—plasma.</a:t>
            </a:r>
          </a:p>
          <a:p>
            <a:pPr marL="365760" lvl="1" indent="0" algn="just" rtl="0">
              <a:buNone/>
            </a:pPr>
            <a:r>
              <a:rPr lang="en-US" dirty="0"/>
              <a:t>Administration of corticosteroids ( in large doses).</a:t>
            </a:r>
          </a:p>
          <a:p>
            <a:pPr marL="365760" lvl="1" indent="0" algn="just" rtl="0">
              <a:buNone/>
            </a:pPr>
            <a:r>
              <a:rPr lang="en-US" dirty="0"/>
              <a:t>Vasodilator ( alpha blocker ) </a:t>
            </a:r>
            <a:r>
              <a:rPr lang="en-US" dirty="0" err="1"/>
              <a:t>e.g</a:t>
            </a:r>
            <a:r>
              <a:rPr lang="en-US" dirty="0"/>
              <a:t> chlorpromazine.</a:t>
            </a:r>
          </a:p>
          <a:p>
            <a:pPr marL="365760" lvl="1" indent="0" algn="just" rtl="0">
              <a:buNone/>
            </a:pPr>
            <a:r>
              <a:rPr lang="en-US" dirty="0" err="1"/>
              <a:t>Glucagons</a:t>
            </a:r>
            <a:r>
              <a:rPr lang="en-US" dirty="0"/>
              <a:t>.</a:t>
            </a:r>
          </a:p>
          <a:p>
            <a:pPr marL="365760" lvl="1" indent="0" algn="just" rtl="0">
              <a:buNone/>
            </a:pPr>
            <a:r>
              <a:rPr lang="en-US" dirty="0"/>
              <a:t>Beta-blocking agent .</a:t>
            </a:r>
          </a:p>
          <a:p>
            <a:pPr marL="365760" lvl="1" indent="0" algn="just" rtl="0">
              <a:buNone/>
            </a:pPr>
            <a:r>
              <a:rPr lang="en-US" dirty="0"/>
              <a:t>Digitalis.</a:t>
            </a:r>
          </a:p>
          <a:p>
            <a:pPr marL="45720" indent="0" algn="just">
              <a:buNone/>
            </a:pPr>
            <a:endParaRPr lang="ar-IQ" dirty="0"/>
          </a:p>
        </p:txBody>
      </p:sp>
    </p:spTree>
    <p:extLst>
      <p:ext uri="{BB962C8B-B14F-4D97-AF65-F5344CB8AC3E}">
        <p14:creationId xmlns:p14="http://schemas.microsoft.com/office/powerpoint/2010/main" val="426752191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512511" cy="1143000"/>
          </a:xfrm>
        </p:spPr>
        <p:txBody>
          <a:bodyPr/>
          <a:lstStyle/>
          <a:p>
            <a:pPr marL="0" indent="0" algn="ctr">
              <a:buNone/>
            </a:pPr>
            <a:r>
              <a:rPr lang="en-US" dirty="0">
                <a:effectLst/>
              </a:rPr>
              <a:t>In large animals </a:t>
            </a:r>
            <a:endParaRPr lang="ar-IQ" dirty="0">
              <a:effectLst/>
            </a:endParaRPr>
          </a:p>
        </p:txBody>
      </p:sp>
      <p:sp>
        <p:nvSpPr>
          <p:cNvPr id="3" name="Content Placeholder 2"/>
          <p:cNvSpPr>
            <a:spLocks noGrp="1"/>
          </p:cNvSpPr>
          <p:nvPr>
            <p:ph sz="quarter" idx="13"/>
          </p:nvPr>
        </p:nvSpPr>
        <p:spPr>
          <a:xfrm>
            <a:off x="304800" y="1066800"/>
            <a:ext cx="8534400" cy="5486400"/>
          </a:xfrm>
        </p:spPr>
        <p:txBody>
          <a:bodyPr/>
          <a:lstStyle/>
          <a:p>
            <a:pPr marL="45720" indent="0" algn="just" rtl="0">
              <a:buNone/>
            </a:pPr>
            <a:r>
              <a:rPr lang="en-US" dirty="0"/>
              <a:t>The volume of fluid   to be administration to a dehydrated patient may be estimated by use of the following formula.</a:t>
            </a:r>
          </a:p>
          <a:p>
            <a:pPr marL="45720" indent="0" algn="just" rtl="0">
              <a:buNone/>
            </a:pPr>
            <a:r>
              <a:rPr lang="en-US" dirty="0"/>
              <a:t>(patient PCV) - (the normal PCV) x 0.66 x weight of animal ( in pounds) x 4=the number of millimeters of fluid necessary to overcome the dehydration present. </a:t>
            </a:r>
          </a:p>
          <a:p>
            <a:pPr marL="45720" indent="0" algn="just" rtl="0">
              <a:buNone/>
            </a:pPr>
            <a:r>
              <a:rPr lang="en-US" dirty="0"/>
              <a:t>The clinical estimation of dehydration in animals by : </a:t>
            </a:r>
          </a:p>
          <a:p>
            <a:pPr marL="45720" indent="0" algn="just" rtl="0">
              <a:buNone/>
            </a:pPr>
            <a:r>
              <a:rPr lang="en-US" dirty="0"/>
              <a:t>* Degree of skin turgor    </a:t>
            </a:r>
          </a:p>
          <a:p>
            <a:pPr marL="45720" indent="0" algn="just" rtl="0">
              <a:buNone/>
            </a:pPr>
            <a:r>
              <a:rPr lang="en-US" dirty="0"/>
              <a:t>* dryness of </a:t>
            </a:r>
            <a:r>
              <a:rPr lang="en-US" dirty="0" err="1"/>
              <a:t>m.m</a:t>
            </a:r>
            <a:r>
              <a:rPr lang="en-US" dirty="0"/>
              <a:t>                  </a:t>
            </a:r>
          </a:p>
          <a:p>
            <a:pPr marL="45720" indent="0" algn="just" rtl="0">
              <a:buNone/>
            </a:pPr>
            <a:r>
              <a:rPr lang="en-US" dirty="0"/>
              <a:t> *sunken of eye            </a:t>
            </a:r>
          </a:p>
          <a:p>
            <a:pPr marL="45720" indent="0" algn="just" rtl="0">
              <a:buNone/>
            </a:pPr>
            <a:r>
              <a:rPr lang="en-US" dirty="0"/>
              <a:t>*the cornea become dull.</a:t>
            </a:r>
          </a:p>
          <a:p>
            <a:pPr marL="45720" indent="0" algn="just">
              <a:buNone/>
            </a:pPr>
            <a:endParaRPr lang="ar-IQ" dirty="0"/>
          </a:p>
        </p:txBody>
      </p:sp>
    </p:spTree>
    <p:extLst>
      <p:ext uri="{BB962C8B-B14F-4D97-AF65-F5344CB8AC3E}">
        <p14:creationId xmlns:p14="http://schemas.microsoft.com/office/powerpoint/2010/main" val="21585091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731520"/>
            <a:ext cx="8534400" cy="5745480"/>
          </a:xfrm>
        </p:spPr>
        <p:txBody>
          <a:bodyPr/>
          <a:lstStyle/>
          <a:p>
            <a:pPr marL="45720" indent="0" algn="just" rtl="0">
              <a:buNone/>
            </a:pPr>
            <a:r>
              <a:rPr lang="en-US" dirty="0"/>
              <a:t>* however the horse may be 30% deficient in total body water before the skin is clinically abnormal. </a:t>
            </a:r>
          </a:p>
          <a:p>
            <a:pPr marL="45720" indent="0" algn="just" rtl="0">
              <a:buNone/>
            </a:pPr>
            <a:r>
              <a:rPr lang="en-US" dirty="0"/>
              <a:t>*the water need for daily maintenance is estimated to be 40 ml / Kg  B.W. / 24 </a:t>
            </a:r>
            <a:r>
              <a:rPr lang="en-US" dirty="0" err="1"/>
              <a:t>hrs</a:t>
            </a:r>
            <a:r>
              <a:rPr lang="en-US" dirty="0"/>
              <a:t>( this is sufficient for all loss from the skin, respiratory tract, and for urine formation</a:t>
            </a:r>
            <a:r>
              <a:rPr lang="en-US" dirty="0" smtClean="0"/>
              <a:t>). </a:t>
            </a:r>
            <a:endParaRPr lang="en-US" dirty="0"/>
          </a:p>
          <a:p>
            <a:pPr marL="45720" indent="0" algn="just">
              <a:buNone/>
            </a:pPr>
            <a:endParaRPr lang="ar-IQ" dirty="0"/>
          </a:p>
        </p:txBody>
      </p:sp>
    </p:spTree>
    <p:extLst>
      <p:ext uri="{BB962C8B-B14F-4D97-AF65-F5344CB8AC3E}">
        <p14:creationId xmlns:p14="http://schemas.microsoft.com/office/powerpoint/2010/main" val="33911803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9"/>
            <a:ext cx="9144000" cy="1143000"/>
          </a:xfrm>
        </p:spPr>
        <p:txBody>
          <a:bodyPr/>
          <a:lstStyle/>
          <a:p>
            <a:pPr marL="0" indent="0" algn="ctr">
              <a:buNone/>
            </a:pPr>
            <a:r>
              <a:rPr lang="en-US" sz="3600" dirty="0">
                <a:effectLst/>
              </a:rPr>
              <a:t>What are the surgical </a:t>
            </a:r>
            <a:r>
              <a:rPr lang="en-US" sz="3600" dirty="0" smtClean="0">
                <a:effectLst/>
              </a:rPr>
              <a:t>treatments </a:t>
            </a:r>
            <a:r>
              <a:rPr lang="en-US" sz="3600" dirty="0">
                <a:effectLst/>
              </a:rPr>
              <a:t>of septic shock?</a:t>
            </a:r>
            <a:endParaRPr lang="ar-IQ" sz="3600" dirty="0"/>
          </a:p>
        </p:txBody>
      </p:sp>
      <p:sp>
        <p:nvSpPr>
          <p:cNvPr id="3" name="Content Placeholder 2"/>
          <p:cNvSpPr>
            <a:spLocks noGrp="1"/>
          </p:cNvSpPr>
          <p:nvPr>
            <p:ph sz="quarter" idx="13"/>
          </p:nvPr>
        </p:nvSpPr>
        <p:spPr>
          <a:xfrm>
            <a:off x="152400" y="1295400"/>
            <a:ext cx="8839200" cy="5257800"/>
          </a:xfrm>
        </p:spPr>
        <p:txBody>
          <a:bodyPr/>
          <a:lstStyle/>
          <a:p>
            <a:pPr marL="45720" indent="0" algn="just" rtl="0">
              <a:buNone/>
            </a:pPr>
            <a:r>
              <a:rPr lang="en-US" dirty="0"/>
              <a:t>1-Giving heavy dose of  broad spectrum systemic antibiotics , like                      </a:t>
            </a:r>
            <a:r>
              <a:rPr lang="en-US" dirty="0" err="1"/>
              <a:t>Cefotaxime</a:t>
            </a:r>
            <a:r>
              <a:rPr lang="en-US" dirty="0"/>
              <a:t>  20 mg / kg </a:t>
            </a:r>
            <a:r>
              <a:rPr lang="en-US" dirty="0" smtClean="0"/>
              <a:t>6-8 </a:t>
            </a:r>
            <a:r>
              <a:rPr lang="en-US" dirty="0"/>
              <a:t>h.  i/m .</a:t>
            </a:r>
          </a:p>
          <a:p>
            <a:pPr marL="45720" indent="0" algn="just" rtl="0">
              <a:buNone/>
            </a:pPr>
            <a:r>
              <a:rPr lang="en-US" dirty="0"/>
              <a:t>   Or – Amoxicillin  or  Ampicillin  20 mg / kg </a:t>
            </a:r>
            <a:r>
              <a:rPr lang="en-US" dirty="0" smtClean="0"/>
              <a:t>8-12 </a:t>
            </a:r>
            <a:r>
              <a:rPr lang="en-US" dirty="0"/>
              <a:t>h. i/v  or  i/m . </a:t>
            </a:r>
          </a:p>
          <a:p>
            <a:pPr marL="45720" indent="0" algn="just" rtl="0">
              <a:buNone/>
            </a:pPr>
            <a:r>
              <a:rPr lang="en-US" dirty="0"/>
              <a:t>   Or – penicillin 20000IU + streptomycin 20 mg / kg B.W.  i/m  B.I.D </a:t>
            </a:r>
          </a:p>
          <a:p>
            <a:pPr marL="45720" indent="0" algn="just" rtl="0">
              <a:buNone/>
            </a:pPr>
            <a:r>
              <a:rPr lang="en-US" dirty="0"/>
              <a:t>2-The animal should kept warm . Keep the animal in a warm well ventilated  room ( but not directly exposed to the heat ) .</a:t>
            </a:r>
          </a:p>
          <a:p>
            <a:pPr marL="45720" indent="0" algn="just" rtl="0">
              <a:buNone/>
            </a:pPr>
            <a:r>
              <a:rPr lang="en-US" dirty="0"/>
              <a:t>3-Giving warm i/v fluid therapy such as normal saline, glucose saline, dextrose saline in a dose of  90 ml / kg / hr. (Ringers solution or Lactate Ringers solution is preferable) </a:t>
            </a:r>
          </a:p>
          <a:p>
            <a:pPr marL="45720" indent="0" algn="just" rtl="0">
              <a:buNone/>
            </a:pPr>
            <a:endParaRPr lang="ar-IQ" dirty="0"/>
          </a:p>
        </p:txBody>
      </p:sp>
    </p:spTree>
    <p:extLst>
      <p:ext uri="{BB962C8B-B14F-4D97-AF65-F5344CB8AC3E}">
        <p14:creationId xmlns:p14="http://schemas.microsoft.com/office/powerpoint/2010/main" val="21307482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2026920"/>
            <a:ext cx="8458200" cy="1478280"/>
          </a:xfrm>
        </p:spPr>
        <p:txBody>
          <a:bodyPr/>
          <a:lstStyle/>
          <a:p>
            <a:pPr marL="45720" indent="0" algn="just" rtl="0">
              <a:buNone/>
            </a:pPr>
            <a:r>
              <a:rPr lang="en-US" dirty="0"/>
              <a:t>4-Giving vasoactive drugs like  Dopamine  or </a:t>
            </a:r>
            <a:r>
              <a:rPr lang="en-US" dirty="0" err="1"/>
              <a:t>Dobutamine</a:t>
            </a:r>
            <a:r>
              <a:rPr lang="en-US" dirty="0"/>
              <a:t> (synthetic catecholamine)             ( sympathomimetic drug ) .          </a:t>
            </a:r>
          </a:p>
          <a:p>
            <a:pPr marL="45720" indent="0" algn="just" rtl="0">
              <a:buNone/>
            </a:pPr>
            <a:endParaRPr lang="en-US" dirty="0" smtClean="0"/>
          </a:p>
          <a:p>
            <a:pPr marL="45720" indent="0" algn="just" rtl="0">
              <a:buNone/>
            </a:pPr>
            <a:endParaRPr lang="ar-IQ" dirty="0"/>
          </a:p>
        </p:txBody>
      </p:sp>
    </p:spTree>
    <p:extLst>
      <p:ext uri="{BB962C8B-B14F-4D97-AF65-F5344CB8AC3E}">
        <p14:creationId xmlns:p14="http://schemas.microsoft.com/office/powerpoint/2010/main" val="9683146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731520"/>
            <a:ext cx="8458200" cy="5821680"/>
          </a:xfrm>
        </p:spPr>
        <p:txBody>
          <a:bodyPr/>
          <a:lstStyle/>
          <a:p>
            <a:pPr marL="45720" indent="0" algn="just" rtl="0">
              <a:buNone/>
            </a:pPr>
            <a:r>
              <a:rPr lang="en-US" dirty="0"/>
              <a:t>5-Giving </a:t>
            </a:r>
            <a:r>
              <a:rPr lang="en-US" dirty="0" err="1"/>
              <a:t>flunixin</a:t>
            </a:r>
            <a:r>
              <a:rPr lang="en-US" dirty="0"/>
              <a:t> </a:t>
            </a:r>
            <a:r>
              <a:rPr lang="en-US" dirty="0" err="1"/>
              <a:t>meglumine</a:t>
            </a:r>
            <a:r>
              <a:rPr lang="en-US" dirty="0"/>
              <a:t>  1 mg / kg B.W. by slow intravenous injection every 12 hrs. as analgesic, antipyretic , anti-inflammatory and anti </a:t>
            </a:r>
            <a:r>
              <a:rPr lang="en-US" dirty="0" err="1"/>
              <a:t>endotoxic</a:t>
            </a:r>
            <a:r>
              <a:rPr lang="en-US" dirty="0"/>
              <a:t> drug .</a:t>
            </a:r>
          </a:p>
          <a:p>
            <a:pPr marL="45720" indent="0" algn="just" rtl="0">
              <a:buNone/>
            </a:pPr>
            <a:endParaRPr lang="en-US" dirty="0" smtClean="0"/>
          </a:p>
          <a:p>
            <a:pPr marL="45720" indent="0" algn="just" rtl="0">
              <a:buNone/>
            </a:pPr>
            <a:r>
              <a:rPr lang="en-US" dirty="0" smtClean="0"/>
              <a:t>6-Giving </a:t>
            </a:r>
            <a:r>
              <a:rPr lang="en-US" dirty="0"/>
              <a:t>cardiac stimulant like Digoxin  0.0055 – 0.011 mg / kg </a:t>
            </a:r>
            <a:r>
              <a:rPr lang="en-US" dirty="0" smtClean="0"/>
              <a:t>12 </a:t>
            </a:r>
            <a:r>
              <a:rPr lang="en-US" dirty="0"/>
              <a:t>h.</a:t>
            </a:r>
          </a:p>
          <a:p>
            <a:pPr marL="45720" indent="0" algn="just" rtl="0">
              <a:buNone/>
            </a:pPr>
            <a:endParaRPr lang="en-US" dirty="0" smtClean="0"/>
          </a:p>
          <a:p>
            <a:pPr marL="45720" indent="0" algn="just" rtl="0">
              <a:buNone/>
            </a:pPr>
            <a:r>
              <a:rPr lang="en-US" dirty="0" smtClean="0"/>
              <a:t>7-Giving </a:t>
            </a:r>
            <a:r>
              <a:rPr lang="en-US" dirty="0"/>
              <a:t>oxytocin hormone  5-20 IU for animal (total dose)  i/m or i/v repeated up to  3 times .To help in uterine involution and cleansing of uterus .</a:t>
            </a:r>
          </a:p>
          <a:p>
            <a:pPr marL="45720" indent="0" algn="just" rtl="0">
              <a:buNone/>
            </a:pPr>
            <a:endParaRPr lang="ar-IQ" dirty="0"/>
          </a:p>
        </p:txBody>
      </p:sp>
    </p:spTree>
    <p:extLst>
      <p:ext uri="{BB962C8B-B14F-4D97-AF65-F5344CB8AC3E}">
        <p14:creationId xmlns:p14="http://schemas.microsoft.com/office/powerpoint/2010/main" val="38231465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8143"/>
            <a:ext cx="6512511" cy="1143000"/>
          </a:xfrm>
        </p:spPr>
        <p:txBody>
          <a:bodyPr/>
          <a:lstStyle/>
          <a:p>
            <a:pPr marL="0" indent="0" algn="ctr">
              <a:buNone/>
            </a:pPr>
            <a:r>
              <a:rPr lang="en-US" dirty="0">
                <a:effectLst/>
              </a:rPr>
              <a:t>Abscess</a:t>
            </a:r>
            <a:endParaRPr lang="ar-IQ" dirty="0"/>
          </a:p>
        </p:txBody>
      </p:sp>
      <p:sp>
        <p:nvSpPr>
          <p:cNvPr id="3" name="Content Placeholder 2"/>
          <p:cNvSpPr>
            <a:spLocks noGrp="1"/>
          </p:cNvSpPr>
          <p:nvPr>
            <p:ph sz="quarter" idx="13"/>
          </p:nvPr>
        </p:nvSpPr>
        <p:spPr>
          <a:xfrm>
            <a:off x="304800" y="1905000"/>
            <a:ext cx="8534400" cy="3124200"/>
          </a:xfrm>
        </p:spPr>
        <p:txBody>
          <a:bodyPr>
            <a:normAutofit/>
          </a:bodyPr>
          <a:lstStyle/>
          <a:p>
            <a:pPr marL="45720" indent="0" algn="just" rtl="0">
              <a:buNone/>
            </a:pPr>
            <a:r>
              <a:rPr lang="en-US" b="1" u="sng" dirty="0"/>
              <a:t>Abscess: </a:t>
            </a:r>
            <a:r>
              <a:rPr lang="en-US" dirty="0"/>
              <a:t> circumscribed cavity containing  pus .( closed cavity containing pus ) .</a:t>
            </a:r>
          </a:p>
          <a:p>
            <a:pPr marL="45720" indent="0" algn="just" rtl="0">
              <a:buNone/>
            </a:pPr>
            <a:endParaRPr lang="en-US" dirty="0" smtClean="0"/>
          </a:p>
          <a:p>
            <a:pPr marL="45720" indent="0" algn="just" rtl="0">
              <a:buNone/>
            </a:pPr>
            <a:endParaRPr lang="en-US" dirty="0" smtClean="0"/>
          </a:p>
          <a:p>
            <a:pPr marL="45720" indent="0" algn="just" rtl="0">
              <a:buNone/>
            </a:pPr>
            <a:r>
              <a:rPr lang="en-US" dirty="0" smtClean="0"/>
              <a:t>Causes</a:t>
            </a:r>
            <a:r>
              <a:rPr lang="en-US" dirty="0"/>
              <a:t>: always the pyogenic bacteria like Staph. Strep, </a:t>
            </a:r>
            <a:r>
              <a:rPr lang="en-US" dirty="0" err="1"/>
              <a:t>Coryn</a:t>
            </a:r>
            <a:r>
              <a:rPr lang="en-US" dirty="0"/>
              <a:t>. </a:t>
            </a:r>
            <a:r>
              <a:rPr lang="en-US" i="1" dirty="0" err="1"/>
              <a:t>E.coli</a:t>
            </a:r>
            <a:r>
              <a:rPr lang="en-US" dirty="0"/>
              <a:t>, </a:t>
            </a:r>
            <a:r>
              <a:rPr lang="en-US" dirty="0" err="1"/>
              <a:t>Pseudomonus</a:t>
            </a:r>
            <a:r>
              <a:rPr lang="en-US" dirty="0"/>
              <a:t>, </a:t>
            </a:r>
            <a:r>
              <a:rPr lang="en-US" dirty="0" err="1"/>
              <a:t>Actinobacillus</a:t>
            </a:r>
            <a:r>
              <a:rPr lang="en-US" dirty="0"/>
              <a:t> etc. </a:t>
            </a:r>
            <a:r>
              <a:rPr lang="en-US" b="1" dirty="0" smtClean="0"/>
              <a:t> </a:t>
            </a:r>
            <a:endParaRPr lang="en-US" dirty="0"/>
          </a:p>
          <a:p>
            <a:pPr marL="45720" indent="0" algn="just">
              <a:buNone/>
            </a:pPr>
            <a:endParaRPr lang="ar-IQ" dirty="0"/>
          </a:p>
        </p:txBody>
      </p:sp>
    </p:spTree>
    <p:extLst>
      <p:ext uri="{BB962C8B-B14F-4D97-AF65-F5344CB8AC3E}">
        <p14:creationId xmlns:p14="http://schemas.microsoft.com/office/powerpoint/2010/main" val="29429180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8991600" cy="1447800"/>
          </a:xfrm>
        </p:spPr>
        <p:txBody>
          <a:bodyPr/>
          <a:lstStyle/>
          <a:p>
            <a:pPr marL="0" indent="0" algn="ctr">
              <a:buNone/>
            </a:pPr>
            <a:r>
              <a:rPr lang="en-US" dirty="0" smtClean="0">
                <a:effectLst/>
              </a:rPr>
              <a:t>The Effects </a:t>
            </a:r>
            <a:r>
              <a:rPr lang="en-US" dirty="0">
                <a:effectLst/>
              </a:rPr>
              <a:t>of </a:t>
            </a:r>
            <a:r>
              <a:rPr lang="en-US" dirty="0" smtClean="0">
                <a:effectLst/>
              </a:rPr>
              <a:t>Acute Inflammation</a:t>
            </a:r>
            <a:r>
              <a:rPr lang="en-US" dirty="0">
                <a:effectLst/>
              </a:rPr>
              <a:t/>
            </a:r>
            <a:br>
              <a:rPr lang="en-US" dirty="0">
                <a:effectLst/>
              </a:rPr>
            </a:br>
            <a:endParaRPr lang="ar-IQ" dirty="0"/>
          </a:p>
        </p:txBody>
      </p:sp>
      <p:sp>
        <p:nvSpPr>
          <p:cNvPr id="3" name="Content Placeholder 2"/>
          <p:cNvSpPr>
            <a:spLocks noGrp="1"/>
          </p:cNvSpPr>
          <p:nvPr>
            <p:ph sz="quarter" idx="13"/>
          </p:nvPr>
        </p:nvSpPr>
        <p:spPr>
          <a:xfrm>
            <a:off x="152400" y="1524000"/>
            <a:ext cx="8915400" cy="5181600"/>
          </a:xfrm>
        </p:spPr>
        <p:txBody>
          <a:bodyPr/>
          <a:lstStyle/>
          <a:p>
            <a:pPr marL="45720" indent="0" algn="just" rtl="0">
              <a:buNone/>
            </a:pPr>
            <a:r>
              <a:rPr lang="en-US" b="1" u="sng" dirty="0"/>
              <a:t>A-Beneficial effect</a:t>
            </a:r>
            <a:r>
              <a:rPr lang="en-US" dirty="0"/>
              <a:t>: </a:t>
            </a:r>
          </a:p>
          <a:p>
            <a:pPr marL="45720" indent="0" algn="just" rtl="0">
              <a:buNone/>
            </a:pPr>
            <a:endParaRPr lang="en-US" dirty="0" smtClean="0"/>
          </a:p>
          <a:p>
            <a:pPr marL="45720" indent="0" algn="just" rtl="0">
              <a:buNone/>
            </a:pPr>
            <a:r>
              <a:rPr lang="en-US" dirty="0" smtClean="0"/>
              <a:t>1–Exudates dilute the </a:t>
            </a:r>
            <a:r>
              <a:rPr lang="en-US" dirty="0"/>
              <a:t>toxin , protective antibody, fibrin  formation, stimulation of immune system , cellular nutrition </a:t>
            </a:r>
            <a:endParaRPr lang="en-US" dirty="0" smtClean="0"/>
          </a:p>
          <a:p>
            <a:pPr marL="45720" indent="0" algn="just" rtl="0">
              <a:buNone/>
            </a:pPr>
            <a:r>
              <a:rPr lang="en-US" dirty="0" smtClean="0"/>
              <a:t>2-Phagocytosis </a:t>
            </a:r>
            <a:r>
              <a:rPr lang="en-US" dirty="0"/>
              <a:t>– removal of irritant ( causative agent) .</a:t>
            </a:r>
          </a:p>
          <a:p>
            <a:pPr marL="45720" indent="0" algn="just" rtl="0">
              <a:buNone/>
            </a:pPr>
            <a:r>
              <a:rPr lang="en-US" b="1" u="sng" dirty="0" smtClean="0"/>
              <a:t>B-Harmful </a:t>
            </a:r>
            <a:r>
              <a:rPr lang="en-US" b="1" u="sng" dirty="0"/>
              <a:t>effect: </a:t>
            </a:r>
            <a:r>
              <a:rPr lang="en-US" b="1" dirty="0"/>
              <a:t>   </a:t>
            </a:r>
            <a:r>
              <a:rPr lang="en-US" dirty="0"/>
              <a:t>1-Hypersensitivity reaction      2-Swelling</a:t>
            </a:r>
          </a:p>
          <a:p>
            <a:pPr marL="45720" indent="0" algn="just" rtl="0">
              <a:buNone/>
            </a:pPr>
            <a:endParaRPr lang="en-US" b="1" u="sng" dirty="0" smtClean="0"/>
          </a:p>
          <a:p>
            <a:pPr marL="45720" indent="0" algn="just">
              <a:buNone/>
            </a:pPr>
            <a:endParaRPr lang="ar-IQ" dirty="0"/>
          </a:p>
        </p:txBody>
      </p:sp>
    </p:spTree>
    <p:extLst>
      <p:ext uri="{BB962C8B-B14F-4D97-AF65-F5344CB8AC3E}">
        <p14:creationId xmlns:p14="http://schemas.microsoft.com/office/powerpoint/2010/main" val="4239282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marL="0" indent="0" algn="ctr">
              <a:buNone/>
            </a:pPr>
            <a:r>
              <a:rPr lang="en-US" sz="4000" dirty="0">
                <a:effectLst/>
              </a:rPr>
              <a:t>Formation and structure of an acute </a:t>
            </a:r>
            <a:r>
              <a:rPr lang="en-US" sz="4000" dirty="0" smtClean="0">
                <a:effectLst/>
              </a:rPr>
              <a:t>abscess</a:t>
            </a:r>
            <a:r>
              <a:rPr lang="en-US" sz="4000" dirty="0">
                <a:effectLst/>
              </a:rPr>
              <a:t/>
            </a:r>
            <a:br>
              <a:rPr lang="en-US" sz="4000" dirty="0">
                <a:effectLst/>
              </a:rPr>
            </a:br>
            <a:endParaRPr lang="ar-IQ" sz="4000" dirty="0"/>
          </a:p>
        </p:txBody>
      </p:sp>
      <p:sp>
        <p:nvSpPr>
          <p:cNvPr id="3" name="Content Placeholder 2"/>
          <p:cNvSpPr>
            <a:spLocks noGrp="1"/>
          </p:cNvSpPr>
          <p:nvPr>
            <p:ph sz="quarter" idx="13"/>
          </p:nvPr>
        </p:nvSpPr>
        <p:spPr>
          <a:xfrm>
            <a:off x="228600" y="1371600"/>
            <a:ext cx="8686800" cy="5257800"/>
          </a:xfrm>
        </p:spPr>
        <p:txBody>
          <a:bodyPr/>
          <a:lstStyle/>
          <a:p>
            <a:pPr marL="45720" indent="0" algn="just" rtl="0">
              <a:buNone/>
            </a:pPr>
            <a:r>
              <a:rPr lang="en-US" dirty="0" smtClean="0"/>
              <a:t>An </a:t>
            </a:r>
            <a:r>
              <a:rPr lang="en-US" dirty="0"/>
              <a:t>acute abscess forms after a period of 3-5 days from the penetration of pyogenic bacteria , an acute inflammation was occur , including vasodilatation , migration of leukocyte , exudation  and swelling </a:t>
            </a:r>
            <a:r>
              <a:rPr lang="en-US" dirty="0" smtClean="0"/>
              <a:t>formation.</a:t>
            </a:r>
          </a:p>
          <a:p>
            <a:pPr marL="45720" indent="0" algn="just" rtl="0">
              <a:buNone/>
            </a:pPr>
            <a:r>
              <a:rPr lang="en-US" dirty="0" smtClean="0"/>
              <a:t>Firstly </a:t>
            </a:r>
            <a:r>
              <a:rPr lang="en-US" dirty="0"/>
              <a:t>the abscess may extent rapidly , later and due to the reaction of the surrounding tissue make a wall limiting the extension of abscess .  </a:t>
            </a:r>
            <a:endParaRPr lang="en-US" dirty="0" smtClean="0"/>
          </a:p>
          <a:p>
            <a:pPr marL="45720" indent="0" algn="just" rtl="0">
              <a:buNone/>
            </a:pPr>
            <a:r>
              <a:rPr lang="en-US" dirty="0" smtClean="0"/>
              <a:t>The </a:t>
            </a:r>
            <a:r>
              <a:rPr lang="en-US" dirty="0"/>
              <a:t>microscopic section through the lesion at this stage will show well differentiated zones (1- central zone </a:t>
            </a:r>
            <a:r>
              <a:rPr lang="en-US" dirty="0" smtClean="0"/>
              <a:t>which </a:t>
            </a:r>
            <a:r>
              <a:rPr lang="en-US" dirty="0"/>
              <a:t>have dead tissue </a:t>
            </a:r>
            <a:r>
              <a:rPr lang="en-US" dirty="0" smtClean="0"/>
              <a:t>live </a:t>
            </a:r>
            <a:r>
              <a:rPr lang="en-US" dirty="0"/>
              <a:t>and dead </a:t>
            </a:r>
            <a:r>
              <a:rPr lang="en-US" dirty="0" err="1"/>
              <a:t>polymorphonuclear</a:t>
            </a:r>
            <a:r>
              <a:rPr lang="en-US" dirty="0"/>
              <a:t> cells, serum and lymph--- </a:t>
            </a:r>
            <a:r>
              <a:rPr lang="en-US" dirty="0" smtClean="0"/>
              <a:t>and     </a:t>
            </a:r>
            <a:r>
              <a:rPr lang="en-US" dirty="0"/>
              <a:t>2- peripheral zone of acute </a:t>
            </a:r>
            <a:r>
              <a:rPr lang="en-US" dirty="0" smtClean="0"/>
              <a:t>inflammation which </a:t>
            </a:r>
            <a:r>
              <a:rPr lang="en-US" dirty="0"/>
              <a:t>fades gradually into the surrounding healthy tissue. </a:t>
            </a:r>
          </a:p>
          <a:p>
            <a:pPr marL="45720" indent="0" algn="just" rtl="0">
              <a:buNone/>
            </a:pPr>
            <a:endParaRPr lang="ar-IQ" dirty="0"/>
          </a:p>
        </p:txBody>
      </p:sp>
    </p:spTree>
    <p:extLst>
      <p:ext uri="{BB962C8B-B14F-4D97-AF65-F5344CB8AC3E}">
        <p14:creationId xmlns:p14="http://schemas.microsoft.com/office/powerpoint/2010/main" val="41697617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512511" cy="1143000"/>
          </a:xfrm>
        </p:spPr>
        <p:txBody>
          <a:bodyPr/>
          <a:lstStyle/>
          <a:p>
            <a:pPr marL="0" indent="0" algn="ctr">
              <a:buNone/>
            </a:pPr>
            <a:r>
              <a:rPr lang="en-US" dirty="0" smtClean="0">
                <a:effectLst/>
              </a:rPr>
              <a:t>Classification</a:t>
            </a:r>
            <a:r>
              <a:rPr lang="en-US" dirty="0">
                <a:effectLst/>
              </a:rPr>
              <a:t/>
            </a:r>
            <a:br>
              <a:rPr lang="en-US" dirty="0">
                <a:effectLst/>
              </a:rPr>
            </a:br>
            <a:endParaRPr lang="ar-IQ" dirty="0"/>
          </a:p>
        </p:txBody>
      </p:sp>
      <p:sp>
        <p:nvSpPr>
          <p:cNvPr id="3" name="Content Placeholder 2"/>
          <p:cNvSpPr>
            <a:spLocks noGrp="1"/>
          </p:cNvSpPr>
          <p:nvPr>
            <p:ph sz="quarter" idx="13"/>
          </p:nvPr>
        </p:nvSpPr>
        <p:spPr>
          <a:xfrm>
            <a:off x="228600" y="1066800"/>
            <a:ext cx="8686800" cy="5562600"/>
          </a:xfrm>
        </p:spPr>
        <p:txBody>
          <a:bodyPr/>
          <a:lstStyle/>
          <a:p>
            <a:pPr marL="45720" indent="0" algn="just" rtl="0">
              <a:buNone/>
            </a:pPr>
            <a:r>
              <a:rPr lang="en-US" dirty="0"/>
              <a:t>1-Hot or acute /when the evolution is rapid .</a:t>
            </a:r>
          </a:p>
          <a:p>
            <a:pPr marL="45720" indent="0" algn="just" rtl="0">
              <a:buNone/>
            </a:pPr>
            <a:r>
              <a:rPr lang="en-US" dirty="0"/>
              <a:t>2- cold or chronic /progress is slow.</a:t>
            </a:r>
          </a:p>
          <a:p>
            <a:pPr marL="45720" indent="0" algn="just" rtl="0">
              <a:buNone/>
            </a:pPr>
            <a:r>
              <a:rPr lang="en-US" dirty="0"/>
              <a:t>Also those can be subdivided into :</a:t>
            </a:r>
          </a:p>
          <a:p>
            <a:pPr marL="45720" indent="0" algn="just" rtl="0">
              <a:buNone/>
            </a:pPr>
            <a:r>
              <a:rPr lang="en-US" dirty="0"/>
              <a:t>Superficial---when it found over the body.</a:t>
            </a:r>
          </a:p>
          <a:p>
            <a:pPr marL="45720" indent="0" algn="just" rtl="0">
              <a:buNone/>
            </a:pPr>
            <a:r>
              <a:rPr lang="en-US" dirty="0"/>
              <a:t>Deep --- when it situation is deep like ( larynx, pharynx, rectum </a:t>
            </a:r>
            <a:r>
              <a:rPr lang="en-US" dirty="0" smtClean="0"/>
              <a:t>) </a:t>
            </a:r>
            <a:endParaRPr lang="en-US" dirty="0"/>
          </a:p>
          <a:p>
            <a:pPr marL="45720" indent="0" algn="just" rtl="0">
              <a:buNone/>
            </a:pPr>
            <a:r>
              <a:rPr lang="en-US" dirty="0"/>
              <a:t>Symptomatic .</a:t>
            </a:r>
          </a:p>
          <a:p>
            <a:pPr marL="45720" indent="0" algn="just" rtl="0">
              <a:buNone/>
            </a:pPr>
            <a:r>
              <a:rPr lang="en-US" dirty="0"/>
              <a:t>Multiple (metastatic abscesses )</a:t>
            </a:r>
            <a:r>
              <a:rPr lang="en-US" b="1" u="sng" dirty="0"/>
              <a:t> </a:t>
            </a:r>
            <a:r>
              <a:rPr lang="en-US" dirty="0"/>
              <a:t>(generalized).</a:t>
            </a:r>
          </a:p>
          <a:p>
            <a:pPr marL="45720" indent="0" algn="just" rtl="0">
              <a:buNone/>
            </a:pPr>
            <a:r>
              <a:rPr lang="en-US" dirty="0"/>
              <a:t>The cold can be subdivided into : </a:t>
            </a:r>
          </a:p>
          <a:p>
            <a:pPr marL="45720" indent="0" algn="just" rtl="0">
              <a:buNone/>
            </a:pPr>
            <a:r>
              <a:rPr lang="en-US" dirty="0"/>
              <a:t>Soft ----(when the wall is thin ) </a:t>
            </a:r>
          </a:p>
          <a:p>
            <a:pPr marL="45720" indent="0" algn="just" rtl="0">
              <a:buNone/>
            </a:pPr>
            <a:r>
              <a:rPr lang="en-US" dirty="0"/>
              <a:t>Hard ---( when the wall is thick).</a:t>
            </a:r>
          </a:p>
          <a:p>
            <a:pPr marL="45720" indent="0" algn="just">
              <a:buNone/>
            </a:pPr>
            <a:endParaRPr lang="ar-IQ" dirty="0"/>
          </a:p>
        </p:txBody>
      </p:sp>
    </p:spTree>
    <p:extLst>
      <p:ext uri="{BB962C8B-B14F-4D97-AF65-F5344CB8AC3E}">
        <p14:creationId xmlns:p14="http://schemas.microsoft.com/office/powerpoint/2010/main" val="27869354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3)">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3)">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3"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3)">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3)">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3"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3)">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3"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3)">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3"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heel(3)">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3"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heel(3)">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3"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heel(3)">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3"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heel(3)">
                                      <p:cBhvr>
                                        <p:cTn id="5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143"/>
            <a:ext cx="6512511" cy="1143000"/>
          </a:xfrm>
        </p:spPr>
        <p:txBody>
          <a:bodyPr/>
          <a:lstStyle/>
          <a:p>
            <a:pPr marL="0" indent="0" algn="ctr">
              <a:buNone/>
            </a:pPr>
            <a:r>
              <a:rPr lang="en-US" dirty="0" smtClean="0">
                <a:effectLst/>
              </a:rPr>
              <a:t>Symptoms</a:t>
            </a:r>
            <a:endParaRPr lang="ar-IQ" dirty="0"/>
          </a:p>
        </p:txBody>
      </p:sp>
      <p:sp>
        <p:nvSpPr>
          <p:cNvPr id="3" name="Content Placeholder 2"/>
          <p:cNvSpPr>
            <a:spLocks noGrp="1"/>
          </p:cNvSpPr>
          <p:nvPr>
            <p:ph sz="quarter" idx="13"/>
          </p:nvPr>
        </p:nvSpPr>
        <p:spPr>
          <a:xfrm>
            <a:off x="228600" y="990600"/>
            <a:ext cx="8610600" cy="5638800"/>
          </a:xfrm>
        </p:spPr>
        <p:txBody>
          <a:bodyPr/>
          <a:lstStyle/>
          <a:p>
            <a:pPr marL="45720" indent="0" algn="just" rtl="0">
              <a:buNone/>
            </a:pPr>
            <a:r>
              <a:rPr lang="en-US" dirty="0"/>
              <a:t>Hot superficial abscess: characterized by :</a:t>
            </a:r>
          </a:p>
          <a:p>
            <a:pPr marL="45720" indent="0" algn="just" rtl="0">
              <a:buNone/>
            </a:pPr>
            <a:r>
              <a:rPr lang="en-US"/>
              <a:t>1-more </a:t>
            </a:r>
            <a:r>
              <a:rPr lang="en-US" smtClean="0"/>
              <a:t>circumscribed </a:t>
            </a:r>
            <a:r>
              <a:rPr lang="en-US" dirty="0"/>
              <a:t>inflammatory swelling.</a:t>
            </a:r>
          </a:p>
          <a:p>
            <a:pPr marL="45720" indent="0" algn="just" rtl="0">
              <a:buNone/>
            </a:pPr>
            <a:r>
              <a:rPr lang="en-US" dirty="0"/>
              <a:t>2-painful on manipulation.</a:t>
            </a:r>
          </a:p>
          <a:p>
            <a:pPr marL="45720" indent="0" algn="just" rtl="0">
              <a:buNone/>
            </a:pPr>
            <a:r>
              <a:rPr lang="en-US" dirty="0"/>
              <a:t>3-the center of swelling gradually become softer while the periphery remain firm--- when the center become very thin , the abscess is said to be pointing.</a:t>
            </a:r>
          </a:p>
          <a:p>
            <a:pPr marL="45720" indent="0" algn="just" rtl="0">
              <a:buNone/>
            </a:pPr>
            <a:r>
              <a:rPr lang="en-US" dirty="0"/>
              <a:t>4-fluctuating </a:t>
            </a:r>
          </a:p>
          <a:p>
            <a:pPr marL="45720" indent="0" algn="just" rtl="0">
              <a:buNone/>
            </a:pPr>
            <a:r>
              <a:rPr lang="en-US" dirty="0"/>
              <a:t>5- hot ( painful, hot fluctuation and edema at border ).</a:t>
            </a:r>
          </a:p>
          <a:p>
            <a:pPr marL="45720" indent="0" algn="just">
              <a:buNone/>
            </a:pPr>
            <a:endParaRPr lang="ar-IQ" dirty="0"/>
          </a:p>
        </p:txBody>
      </p:sp>
    </p:spTree>
    <p:extLst>
      <p:ext uri="{BB962C8B-B14F-4D97-AF65-F5344CB8AC3E}">
        <p14:creationId xmlns:p14="http://schemas.microsoft.com/office/powerpoint/2010/main" val="13594059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6" y="36286"/>
            <a:ext cx="9031514" cy="1143000"/>
          </a:xfrm>
        </p:spPr>
        <p:txBody>
          <a:bodyPr/>
          <a:lstStyle/>
          <a:p>
            <a:pPr marL="0" indent="0" algn="ctr">
              <a:buNone/>
            </a:pPr>
            <a:r>
              <a:rPr lang="en-US" dirty="0">
                <a:effectLst/>
              </a:rPr>
              <a:t>Hot ( acute ) deep abscess </a:t>
            </a:r>
            <a:r>
              <a:rPr lang="en-US" dirty="0" smtClean="0">
                <a:effectLst/>
              </a:rPr>
              <a:t>characterized </a:t>
            </a:r>
            <a:r>
              <a:rPr lang="en-US" dirty="0">
                <a:effectLst/>
              </a:rPr>
              <a:t>by </a:t>
            </a:r>
            <a:br>
              <a:rPr lang="en-US" dirty="0">
                <a:effectLst/>
              </a:rPr>
            </a:br>
            <a:endParaRPr lang="ar-IQ" dirty="0"/>
          </a:p>
        </p:txBody>
      </p:sp>
      <p:sp>
        <p:nvSpPr>
          <p:cNvPr id="3" name="Content Placeholder 2"/>
          <p:cNvSpPr>
            <a:spLocks noGrp="1"/>
          </p:cNvSpPr>
          <p:nvPr>
            <p:ph sz="quarter" idx="13"/>
          </p:nvPr>
        </p:nvSpPr>
        <p:spPr>
          <a:xfrm>
            <a:off x="152400" y="1828800"/>
            <a:ext cx="8839200" cy="4800600"/>
          </a:xfrm>
        </p:spPr>
        <p:txBody>
          <a:bodyPr/>
          <a:lstStyle/>
          <a:p>
            <a:pPr marL="45720" indent="0" algn="just" rtl="0">
              <a:buNone/>
            </a:pPr>
            <a:r>
              <a:rPr lang="en-US" dirty="0"/>
              <a:t>1- febrile symptom.</a:t>
            </a:r>
          </a:p>
          <a:p>
            <a:pPr marL="45720" indent="0" algn="just" rtl="0">
              <a:buNone/>
            </a:pPr>
            <a:r>
              <a:rPr lang="en-US" dirty="0"/>
              <a:t>2-no local manifestation may seen until the swelling arrived near the surface.</a:t>
            </a:r>
          </a:p>
          <a:p>
            <a:pPr marL="45720" indent="0" algn="just" rtl="0">
              <a:buNone/>
            </a:pPr>
            <a:r>
              <a:rPr lang="en-US" dirty="0"/>
              <a:t>3-stiffness of the affected part ( due to edema and painful ).</a:t>
            </a:r>
          </a:p>
          <a:p>
            <a:pPr marL="45720" indent="0" algn="just" rtl="0">
              <a:buNone/>
            </a:pPr>
            <a:r>
              <a:rPr lang="en-US" dirty="0"/>
              <a:t> In case of chronic ( cold ):</a:t>
            </a:r>
          </a:p>
          <a:p>
            <a:pPr marL="45720" indent="0" algn="just" rtl="0">
              <a:buNone/>
            </a:pPr>
            <a:r>
              <a:rPr lang="en-US" dirty="0"/>
              <a:t>1-painless or slightly painful.</a:t>
            </a:r>
          </a:p>
          <a:p>
            <a:pPr marL="45720" indent="0" algn="just" rtl="0">
              <a:buNone/>
            </a:pPr>
            <a:r>
              <a:rPr lang="en-US" dirty="0"/>
              <a:t>2-no fluctuation –except in case of soft have the appearance of cyst.</a:t>
            </a:r>
          </a:p>
          <a:p>
            <a:pPr marL="45720" indent="0" algn="just" rtl="0">
              <a:buNone/>
            </a:pPr>
            <a:r>
              <a:rPr lang="en-US" dirty="0"/>
              <a:t>3-cold (or fibrotic ) in case of hard cold abscess and there is no edema.</a:t>
            </a:r>
          </a:p>
          <a:p>
            <a:pPr marL="45720" indent="0" algn="just">
              <a:buNone/>
            </a:pPr>
            <a:endParaRPr lang="ar-IQ" dirty="0"/>
          </a:p>
        </p:txBody>
      </p:sp>
    </p:spTree>
    <p:extLst>
      <p:ext uri="{BB962C8B-B14F-4D97-AF65-F5344CB8AC3E}">
        <p14:creationId xmlns:p14="http://schemas.microsoft.com/office/powerpoint/2010/main" val="20890757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512511" cy="1143000"/>
          </a:xfrm>
        </p:spPr>
        <p:txBody>
          <a:bodyPr/>
          <a:lstStyle/>
          <a:p>
            <a:pPr marL="0" indent="0" algn="ctr">
              <a:buNone/>
            </a:pPr>
            <a:r>
              <a:rPr lang="en-US" dirty="0">
                <a:effectLst/>
              </a:rPr>
              <a:t>Diagnosis</a:t>
            </a:r>
            <a:endParaRPr lang="ar-IQ" dirty="0"/>
          </a:p>
        </p:txBody>
      </p:sp>
      <p:sp>
        <p:nvSpPr>
          <p:cNvPr id="3" name="Content Placeholder 2"/>
          <p:cNvSpPr>
            <a:spLocks noGrp="1"/>
          </p:cNvSpPr>
          <p:nvPr>
            <p:ph sz="quarter" idx="13"/>
          </p:nvPr>
        </p:nvSpPr>
        <p:spPr>
          <a:xfrm>
            <a:off x="304800" y="1143000"/>
            <a:ext cx="8610600" cy="5486400"/>
          </a:xfrm>
        </p:spPr>
        <p:txBody>
          <a:bodyPr>
            <a:normAutofit/>
          </a:bodyPr>
          <a:lstStyle/>
          <a:p>
            <a:pPr marL="45720" indent="0" algn="just" rtl="0">
              <a:buNone/>
            </a:pPr>
            <a:r>
              <a:rPr lang="en-US" b="1" dirty="0" smtClean="0"/>
              <a:t>*</a:t>
            </a:r>
            <a:r>
              <a:rPr lang="en-US" b="1" dirty="0"/>
              <a:t>Cyst</a:t>
            </a:r>
            <a:r>
              <a:rPr lang="en-US" dirty="0"/>
              <a:t>: it is non- inflammatory swelling containing fluid or semifluid , and it could be congenital. </a:t>
            </a:r>
          </a:p>
          <a:p>
            <a:pPr marL="45720" indent="0" algn="just" rtl="0">
              <a:buNone/>
            </a:pPr>
            <a:r>
              <a:rPr lang="en-US" b="1" dirty="0"/>
              <a:t>*Tumor</a:t>
            </a:r>
            <a:r>
              <a:rPr lang="en-US" dirty="0"/>
              <a:t> : mass of new tissue , have no physiological function , grows independently of the surrounding and either  it is benign or malignant. </a:t>
            </a:r>
          </a:p>
          <a:p>
            <a:pPr marL="45720" indent="0" algn="just" rtl="0">
              <a:buNone/>
            </a:pPr>
            <a:r>
              <a:rPr lang="en-US" b="1" dirty="0"/>
              <a:t>*</a:t>
            </a:r>
            <a:r>
              <a:rPr lang="en-US" b="1" dirty="0" err="1"/>
              <a:t>Hygroma</a:t>
            </a:r>
            <a:r>
              <a:rPr lang="en-US" b="1" dirty="0"/>
              <a:t>:</a:t>
            </a:r>
            <a:r>
              <a:rPr lang="en-US" dirty="0"/>
              <a:t> distension of the synovial sheaths or synovial bursa due to chronic irritation, it occur only on joint, and it is slow in development</a:t>
            </a:r>
            <a:r>
              <a:rPr lang="en-US" b="1" dirty="0"/>
              <a:t>.</a:t>
            </a:r>
            <a:endParaRPr lang="en-US" dirty="0"/>
          </a:p>
          <a:p>
            <a:pPr marL="45720" indent="0" algn="just" rtl="0">
              <a:buNone/>
            </a:pPr>
            <a:r>
              <a:rPr lang="en-US" b="1" dirty="0"/>
              <a:t>*</a:t>
            </a:r>
            <a:r>
              <a:rPr lang="en-US" b="1" dirty="0" err="1"/>
              <a:t>Haematoma</a:t>
            </a:r>
            <a:r>
              <a:rPr lang="en-US" b="1" dirty="0"/>
              <a:t>: </a:t>
            </a:r>
            <a:r>
              <a:rPr lang="en-US" dirty="0"/>
              <a:t>collection of blood below the skin due to rupture of blood vessels .</a:t>
            </a:r>
          </a:p>
          <a:p>
            <a:pPr marL="45720" indent="0" algn="just" rtl="0">
              <a:buNone/>
            </a:pPr>
            <a:r>
              <a:rPr lang="en-US" b="1" dirty="0"/>
              <a:t>*Hernia</a:t>
            </a:r>
            <a:r>
              <a:rPr lang="en-US" dirty="0"/>
              <a:t>: it is passage of the abdominal organs through </a:t>
            </a:r>
            <a:r>
              <a:rPr lang="en-US" dirty="0" smtClean="0"/>
              <a:t>a </a:t>
            </a:r>
            <a:r>
              <a:rPr lang="en-US" dirty="0"/>
              <a:t>natural or acquired opening , which the peritoneum and the skin are entire ( presence of </a:t>
            </a:r>
            <a:r>
              <a:rPr lang="en-US" dirty="0" err="1"/>
              <a:t>hernial</a:t>
            </a:r>
            <a:r>
              <a:rPr lang="en-US" dirty="0"/>
              <a:t> ring )</a:t>
            </a:r>
          </a:p>
          <a:p>
            <a:pPr marL="45720" indent="0" algn="just">
              <a:buNone/>
            </a:pPr>
            <a:endParaRPr lang="ar-IQ" dirty="0"/>
          </a:p>
        </p:txBody>
      </p:sp>
    </p:spTree>
    <p:extLst>
      <p:ext uri="{BB962C8B-B14F-4D97-AF65-F5344CB8AC3E}">
        <p14:creationId xmlns:p14="http://schemas.microsoft.com/office/powerpoint/2010/main" val="22601644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randombar(vertic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vertic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vertic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randombar(vertic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5"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randombar(vertical)">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4127740774"/>
              </p:ext>
            </p:extLst>
          </p:nvPr>
        </p:nvGraphicFramePr>
        <p:xfrm>
          <a:off x="1" y="76200"/>
          <a:ext cx="9067800" cy="6781799"/>
        </p:xfrm>
        <a:graphic>
          <a:graphicData uri="http://schemas.openxmlformats.org/drawingml/2006/table">
            <a:tbl>
              <a:tblPr firstRow="1" firstCol="1" lastRow="1" lastCol="1" bandRow="1" bandCol="1">
                <a:tableStyleId>{69CF1AB2-1976-4502-BF36-3FF5EA218861}</a:tableStyleId>
              </a:tblPr>
              <a:tblGrid>
                <a:gridCol w="1431758"/>
                <a:gridCol w="1041279"/>
                <a:gridCol w="1895994"/>
                <a:gridCol w="956879"/>
                <a:gridCol w="1238526"/>
                <a:gridCol w="1514151"/>
                <a:gridCol w="989213"/>
              </a:tblGrid>
              <a:tr h="616527">
                <a:tc>
                  <a:txBody>
                    <a:bodyPr/>
                    <a:lstStyle/>
                    <a:p>
                      <a:pPr marL="114300" indent="-114300" algn="justLow" rtl="0">
                        <a:spcAft>
                          <a:spcPts val="0"/>
                        </a:spcAft>
                      </a:pPr>
                      <a:r>
                        <a:rPr lang="en-US" sz="1600" dirty="0">
                          <a:effectLst/>
                        </a:rPr>
                        <a:t>symptom</a:t>
                      </a:r>
                      <a:endParaRPr lang="en-US" sz="1600" dirty="0">
                        <a:effectLst/>
                        <a:latin typeface="Times New Roman"/>
                        <a:ea typeface="Times New Roman"/>
                      </a:endParaRPr>
                    </a:p>
                  </a:txBody>
                  <a:tcPr marL="68580" marR="68580" marT="0" marB="0"/>
                </a:tc>
                <a:tc>
                  <a:txBody>
                    <a:bodyPr/>
                    <a:lstStyle/>
                    <a:p>
                      <a:pPr marL="114300" indent="-114300" algn="justLow" rtl="0">
                        <a:spcAft>
                          <a:spcPts val="0"/>
                        </a:spcAft>
                      </a:pPr>
                      <a:r>
                        <a:rPr lang="en-US" sz="1600">
                          <a:effectLst/>
                        </a:rPr>
                        <a:t> Abscess </a:t>
                      </a:r>
                      <a:endParaRPr lang="en-US" sz="1600">
                        <a:effectLst/>
                        <a:latin typeface="Times New Roman"/>
                        <a:ea typeface="Times New Roman"/>
                      </a:endParaRPr>
                    </a:p>
                  </a:txBody>
                  <a:tcPr marL="68580" marR="68580" marT="0" marB="0"/>
                </a:tc>
                <a:tc>
                  <a:txBody>
                    <a:bodyPr/>
                    <a:lstStyle/>
                    <a:p>
                      <a:pPr marL="114300" indent="-114300" algn="justLow" rtl="0">
                        <a:spcAft>
                          <a:spcPts val="0"/>
                        </a:spcAft>
                      </a:pPr>
                      <a:r>
                        <a:rPr lang="en-US" sz="1600">
                          <a:effectLst/>
                        </a:rPr>
                        <a:t>Cyst </a:t>
                      </a:r>
                      <a:endParaRPr lang="en-US" sz="1600">
                        <a:effectLst/>
                        <a:latin typeface="Times New Roman"/>
                        <a:ea typeface="Times New Roman"/>
                      </a:endParaRPr>
                    </a:p>
                  </a:txBody>
                  <a:tcPr marL="68580" marR="68580" marT="0" marB="0"/>
                </a:tc>
                <a:tc>
                  <a:txBody>
                    <a:bodyPr/>
                    <a:lstStyle/>
                    <a:p>
                      <a:pPr marL="114300" indent="-114300" algn="justLow" rtl="0">
                        <a:spcAft>
                          <a:spcPts val="0"/>
                        </a:spcAft>
                      </a:pPr>
                      <a:r>
                        <a:rPr lang="en-US" sz="1600">
                          <a:effectLst/>
                        </a:rPr>
                        <a:t>Tumor </a:t>
                      </a:r>
                      <a:endParaRPr lang="en-US" sz="1600">
                        <a:effectLst/>
                        <a:latin typeface="Times New Roman"/>
                        <a:ea typeface="Times New Roman"/>
                      </a:endParaRPr>
                    </a:p>
                  </a:txBody>
                  <a:tcPr marL="68580" marR="68580" marT="0" marB="0"/>
                </a:tc>
                <a:tc>
                  <a:txBody>
                    <a:bodyPr/>
                    <a:lstStyle/>
                    <a:p>
                      <a:pPr marL="114300" indent="-114300" algn="justLow" rtl="0">
                        <a:spcAft>
                          <a:spcPts val="0"/>
                        </a:spcAft>
                      </a:pPr>
                      <a:r>
                        <a:rPr lang="en-US" sz="1600">
                          <a:effectLst/>
                        </a:rPr>
                        <a:t>Hygroma </a:t>
                      </a:r>
                      <a:endParaRPr lang="en-US" sz="1600">
                        <a:effectLst/>
                        <a:latin typeface="Times New Roman"/>
                        <a:ea typeface="Times New Roman"/>
                      </a:endParaRPr>
                    </a:p>
                  </a:txBody>
                  <a:tcPr marL="68580" marR="68580" marT="0" marB="0"/>
                </a:tc>
                <a:tc>
                  <a:txBody>
                    <a:bodyPr/>
                    <a:lstStyle/>
                    <a:p>
                      <a:pPr marL="114300" indent="-114300" algn="justLow" rtl="0">
                        <a:spcAft>
                          <a:spcPts val="0"/>
                        </a:spcAft>
                      </a:pPr>
                      <a:r>
                        <a:rPr lang="en-US" sz="1600">
                          <a:effectLst/>
                        </a:rPr>
                        <a:t>Haematoma </a:t>
                      </a:r>
                      <a:endParaRPr lang="en-US" sz="1600">
                        <a:effectLst/>
                        <a:latin typeface="Times New Roman"/>
                        <a:ea typeface="Times New Roman"/>
                      </a:endParaRPr>
                    </a:p>
                  </a:txBody>
                  <a:tcPr marL="68580" marR="68580" marT="0" marB="0"/>
                </a:tc>
                <a:tc>
                  <a:txBody>
                    <a:bodyPr/>
                    <a:lstStyle/>
                    <a:p>
                      <a:pPr marL="114300" indent="-114300" algn="justLow" rtl="0">
                        <a:spcAft>
                          <a:spcPts val="0"/>
                        </a:spcAft>
                      </a:pPr>
                      <a:r>
                        <a:rPr lang="en-US" sz="1600">
                          <a:effectLst/>
                        </a:rPr>
                        <a:t>Hernia </a:t>
                      </a:r>
                      <a:endParaRPr lang="en-US" sz="1600">
                        <a:effectLst/>
                        <a:latin typeface="Times New Roman"/>
                        <a:ea typeface="Times New Roman"/>
                      </a:endParaRPr>
                    </a:p>
                  </a:txBody>
                  <a:tcPr marL="68580" marR="68580" marT="0" marB="0"/>
                </a:tc>
              </a:tr>
              <a:tr h="616527">
                <a:tc>
                  <a:txBody>
                    <a:bodyPr/>
                    <a:lstStyle/>
                    <a:p>
                      <a:pPr marL="114300" indent="-114300" algn="justLow" rtl="0">
                        <a:spcAft>
                          <a:spcPts val="0"/>
                        </a:spcAft>
                      </a:pPr>
                      <a:r>
                        <a:rPr lang="en-US" sz="1600" dirty="0">
                          <a:effectLst/>
                        </a:rPr>
                        <a:t>Heat    </a:t>
                      </a:r>
                      <a:endParaRPr lang="en-US" sz="1600" dirty="0">
                        <a:effectLst/>
                        <a:latin typeface="Times New Roman"/>
                        <a:ea typeface="Times New Roman"/>
                      </a:endParaRPr>
                    </a:p>
                  </a:txBody>
                  <a:tcPr marL="68580" marR="68580" marT="0" marB="0"/>
                </a:tc>
                <a:tc>
                  <a:txBody>
                    <a:bodyPr/>
                    <a:lstStyle/>
                    <a:p>
                      <a:pPr marL="114300" indent="-114300" algn="ctr" rtl="0">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r>
              <a:tr h="616527">
                <a:tc>
                  <a:txBody>
                    <a:bodyPr/>
                    <a:lstStyle/>
                    <a:p>
                      <a:pPr marL="114300" indent="-114300" algn="justLow" rtl="0">
                        <a:spcAft>
                          <a:spcPts val="0"/>
                        </a:spcAft>
                      </a:pPr>
                      <a:r>
                        <a:rPr lang="en-US" sz="1600" dirty="0">
                          <a:effectLst/>
                        </a:rPr>
                        <a:t>Pain </a:t>
                      </a:r>
                      <a:endParaRPr lang="en-US" sz="1600" dirty="0">
                        <a:effectLst/>
                        <a:latin typeface="Times New Roman"/>
                        <a:ea typeface="Times New Roman"/>
                      </a:endParaRPr>
                    </a:p>
                  </a:txBody>
                  <a:tcPr marL="68580" marR="68580" marT="0" marB="0"/>
                </a:tc>
                <a:tc>
                  <a:txBody>
                    <a:bodyPr/>
                    <a:lstStyle/>
                    <a:p>
                      <a:pPr marL="114300" indent="-114300" algn="ctr" rtl="0">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a:effectLst/>
                        </a:rPr>
                        <a:t>-</a:t>
                      </a:r>
                      <a:endParaRPr lang="en-US" sz="200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r>
              <a:tr h="616527">
                <a:tc>
                  <a:txBody>
                    <a:bodyPr/>
                    <a:lstStyle/>
                    <a:p>
                      <a:pPr marL="114300" indent="-114300" algn="justLow" rtl="0">
                        <a:spcAft>
                          <a:spcPts val="0"/>
                        </a:spcAft>
                      </a:pPr>
                      <a:r>
                        <a:rPr lang="en-US" sz="1600" dirty="0">
                          <a:effectLst/>
                        </a:rPr>
                        <a:t>Fluctuation </a:t>
                      </a:r>
                      <a:endParaRPr lang="en-US" sz="16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a:effectLst/>
                        </a:rPr>
                        <a:t>+</a:t>
                      </a:r>
                      <a:endParaRPr lang="en-US" sz="2000">
                        <a:effectLst/>
                        <a:latin typeface="Times New Roman"/>
                        <a:ea typeface="Times New Roman"/>
                      </a:endParaRPr>
                    </a:p>
                  </a:txBody>
                  <a:tcPr marL="68580" marR="68580" marT="0" marB="0"/>
                </a:tc>
                <a:tc>
                  <a:txBody>
                    <a:bodyPr/>
                    <a:lstStyle/>
                    <a:p>
                      <a:pPr marL="114300" indent="-114300" algn="ctr" rtl="1">
                        <a:spcAft>
                          <a:spcPts val="0"/>
                        </a:spcAft>
                      </a:pPr>
                      <a:r>
                        <a:rPr lang="ar-SA" sz="2000">
                          <a:effectLst/>
                        </a:rPr>
                        <a:t>-</a:t>
                      </a:r>
                      <a:endParaRPr lang="en-US" sz="2000">
                        <a:effectLst/>
                        <a:latin typeface="Times New Roman"/>
                        <a:ea typeface="Times New Roman"/>
                      </a:endParaRPr>
                    </a:p>
                  </a:txBody>
                  <a:tcPr marL="68580" marR="68580" marT="0" marB="0"/>
                </a:tc>
                <a:tc>
                  <a:txBody>
                    <a:bodyPr/>
                    <a:lstStyle/>
                    <a:p>
                      <a:pPr marL="114300" indent="-114300" algn="ctr" rtl="1">
                        <a:spcAft>
                          <a:spcPts val="0"/>
                        </a:spcAft>
                      </a:pPr>
                      <a:r>
                        <a:rPr lang="en-US" sz="2000">
                          <a:effectLst/>
                        </a:rPr>
                        <a:t>+</a:t>
                      </a:r>
                      <a:endParaRPr lang="en-US" sz="200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r>
              <a:tr h="616527">
                <a:tc>
                  <a:txBody>
                    <a:bodyPr/>
                    <a:lstStyle/>
                    <a:p>
                      <a:pPr marL="114300" indent="-114300" algn="justLow" rtl="0">
                        <a:spcAft>
                          <a:spcPts val="0"/>
                        </a:spcAft>
                      </a:pPr>
                      <a:r>
                        <a:rPr lang="en-US" sz="1600" dirty="0" err="1">
                          <a:effectLst/>
                        </a:rPr>
                        <a:t>Cripitation</a:t>
                      </a:r>
                      <a:r>
                        <a:rPr lang="en-US" sz="1600" dirty="0">
                          <a:effectLst/>
                        </a:rPr>
                        <a:t>  </a:t>
                      </a:r>
                      <a:endParaRPr lang="en-US" sz="1600" dirty="0">
                        <a:effectLst/>
                        <a:latin typeface="Times New Roman"/>
                        <a:ea typeface="Times New Roman"/>
                      </a:endParaRPr>
                    </a:p>
                  </a:txBody>
                  <a:tcPr marL="68580" marR="68580" marT="0" marB="0"/>
                </a:tc>
                <a:tc>
                  <a:txBody>
                    <a:bodyPr/>
                    <a:lstStyle/>
                    <a:p>
                      <a:pPr marL="114300" indent="-114300" algn="ctr" rtl="1">
                        <a:spcAft>
                          <a:spcPts val="0"/>
                        </a:spcAft>
                      </a:pPr>
                      <a:r>
                        <a:rPr lang="ar-IQ"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a:effectLst/>
                        </a:rPr>
                        <a:t>-</a:t>
                      </a:r>
                      <a:endParaRPr lang="en-US" sz="2000">
                        <a:effectLst/>
                        <a:latin typeface="Times New Roman"/>
                        <a:ea typeface="Times New Roman"/>
                      </a:endParaRPr>
                    </a:p>
                  </a:txBody>
                  <a:tcPr marL="68580" marR="68580" marT="0" marB="0"/>
                </a:tc>
                <a:tc>
                  <a:txBody>
                    <a:bodyPr/>
                    <a:lstStyle/>
                    <a:p>
                      <a:pPr marL="114300" indent="-114300" algn="ctr" rtl="0">
                        <a:spcAft>
                          <a:spcPts val="0"/>
                        </a:spcAft>
                      </a:pPr>
                      <a:r>
                        <a:rPr lang="en-US" sz="2000">
                          <a:effectLst/>
                        </a:rPr>
                        <a:t>-</a:t>
                      </a:r>
                      <a:endParaRPr lang="en-US" sz="200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r>
              <a:tr h="1233054">
                <a:tc>
                  <a:txBody>
                    <a:bodyPr/>
                    <a:lstStyle/>
                    <a:p>
                      <a:pPr marL="114300" indent="-114300" algn="justLow" rtl="0">
                        <a:spcAft>
                          <a:spcPts val="0"/>
                        </a:spcAft>
                      </a:pPr>
                      <a:r>
                        <a:rPr lang="en-US" sz="1600" dirty="0">
                          <a:effectLst/>
                        </a:rPr>
                        <a:t>Pit on pressure </a:t>
                      </a:r>
                      <a:endParaRPr lang="en-US" sz="16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0">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r>
              <a:tr h="616527">
                <a:tc>
                  <a:txBody>
                    <a:bodyPr/>
                    <a:lstStyle/>
                    <a:p>
                      <a:pPr marL="114300" indent="-114300" algn="justLow" rtl="0">
                        <a:spcAft>
                          <a:spcPts val="0"/>
                        </a:spcAft>
                      </a:pPr>
                      <a:r>
                        <a:rPr lang="en-US" sz="1600">
                          <a:effectLst/>
                        </a:rPr>
                        <a:t>Demarcation </a:t>
                      </a:r>
                      <a:endParaRPr lang="en-US" sz="1600">
                        <a:effectLst/>
                        <a:latin typeface="Times New Roman"/>
                        <a:ea typeface="Times New Roman"/>
                      </a:endParaRPr>
                    </a:p>
                  </a:txBody>
                  <a:tcPr marL="68580" marR="68580" marT="0" marB="0"/>
                </a:tc>
                <a:tc>
                  <a:txBody>
                    <a:bodyPr/>
                    <a:lstStyle/>
                    <a:p>
                      <a:pPr marL="114300" indent="-114300" algn="ctr" rtl="1">
                        <a:spcAft>
                          <a:spcPts val="0"/>
                        </a:spcAft>
                      </a:pPr>
                      <a:r>
                        <a:rPr lang="ar-IQ"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a:effectLst/>
                        </a:rPr>
                        <a:t>+</a:t>
                      </a:r>
                      <a:endParaRPr lang="en-US" sz="2000">
                        <a:effectLst/>
                        <a:latin typeface="Times New Roman"/>
                        <a:ea typeface="Times New Roman"/>
                      </a:endParaRPr>
                    </a:p>
                  </a:txBody>
                  <a:tcPr marL="68580" marR="68580" marT="0" marB="0"/>
                </a:tc>
                <a:tc>
                  <a:txBody>
                    <a:bodyPr/>
                    <a:lstStyle/>
                    <a:p>
                      <a:pPr marL="114300" indent="-114300" algn="ctr" rtl="1">
                        <a:spcAft>
                          <a:spcPts val="0"/>
                        </a:spcAft>
                      </a:pPr>
                      <a:r>
                        <a:rPr lang="en-US" sz="2000">
                          <a:effectLst/>
                        </a:rPr>
                        <a:t>+</a:t>
                      </a:r>
                      <a:endParaRPr lang="en-US" sz="200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c>
                  <a:txBody>
                    <a:bodyPr/>
                    <a:lstStyle/>
                    <a:p>
                      <a:pPr marL="114300" indent="-114300" algn="ctr" rtl="1">
                        <a:spcAft>
                          <a:spcPts val="0"/>
                        </a:spcAft>
                      </a:pPr>
                      <a:r>
                        <a:rPr lang="en-US" sz="2000" dirty="0">
                          <a:effectLst/>
                        </a:rPr>
                        <a:t>+</a:t>
                      </a:r>
                      <a:endParaRPr lang="en-US" sz="2000" dirty="0">
                        <a:effectLst/>
                        <a:latin typeface="Times New Roman"/>
                        <a:ea typeface="Times New Roman"/>
                      </a:endParaRPr>
                    </a:p>
                  </a:txBody>
                  <a:tcPr marL="68580" marR="68580" marT="0" marB="0"/>
                </a:tc>
              </a:tr>
              <a:tr h="1849583">
                <a:tc>
                  <a:txBody>
                    <a:bodyPr/>
                    <a:lstStyle/>
                    <a:p>
                      <a:pPr marL="114300" indent="-114300" algn="justLow" rtl="0">
                        <a:spcAft>
                          <a:spcPts val="0"/>
                        </a:spcAft>
                      </a:pPr>
                      <a:r>
                        <a:rPr lang="en-US" sz="1600">
                          <a:effectLst/>
                        </a:rPr>
                        <a:t>Exploratory puncture </a:t>
                      </a:r>
                      <a:endParaRPr lang="en-US" sz="1600">
                        <a:effectLst/>
                        <a:latin typeface="Times New Roman"/>
                        <a:ea typeface="Times New Roman"/>
                      </a:endParaRPr>
                    </a:p>
                  </a:txBody>
                  <a:tcPr marL="68580" marR="68580" marT="0" marB="0"/>
                </a:tc>
                <a:tc>
                  <a:txBody>
                    <a:bodyPr/>
                    <a:lstStyle/>
                    <a:p>
                      <a:pPr marL="114300" indent="-114300" algn="justLow" rtl="1">
                        <a:spcAft>
                          <a:spcPts val="0"/>
                        </a:spcAft>
                      </a:pPr>
                      <a:r>
                        <a:rPr lang="en-US" sz="1600" dirty="0">
                          <a:effectLst/>
                        </a:rPr>
                        <a:t>Pus </a:t>
                      </a:r>
                      <a:endParaRPr lang="en-US" sz="1600" dirty="0">
                        <a:effectLst/>
                        <a:latin typeface="Times New Roman"/>
                        <a:ea typeface="Times New Roman"/>
                      </a:endParaRPr>
                    </a:p>
                  </a:txBody>
                  <a:tcPr marL="68580" marR="68580" marT="0" marB="0"/>
                </a:tc>
                <a:tc>
                  <a:txBody>
                    <a:bodyPr/>
                    <a:lstStyle/>
                    <a:p>
                      <a:pPr marL="114300" indent="-114300" algn="justLow" rtl="1">
                        <a:spcAft>
                          <a:spcPts val="0"/>
                        </a:spcAft>
                      </a:pPr>
                      <a:r>
                        <a:rPr lang="en-US" sz="1600" dirty="0" err="1">
                          <a:effectLst/>
                        </a:rPr>
                        <a:t>noninflammatory</a:t>
                      </a:r>
                      <a:r>
                        <a:rPr lang="en-US" sz="1600" dirty="0">
                          <a:effectLst/>
                        </a:rPr>
                        <a:t> fluid / mucous </a:t>
                      </a:r>
                      <a:endParaRPr lang="en-US" sz="1600" dirty="0">
                        <a:effectLst/>
                        <a:latin typeface="Times New Roman"/>
                        <a:ea typeface="Times New Roman"/>
                      </a:endParaRPr>
                    </a:p>
                  </a:txBody>
                  <a:tcPr marL="68580" marR="68580" marT="0" marB="0"/>
                </a:tc>
                <a:tc>
                  <a:txBody>
                    <a:bodyPr/>
                    <a:lstStyle/>
                    <a:p>
                      <a:pPr marL="114300" indent="-114300" algn="ctr" defTabSz="914400" rtl="1" eaLnBrk="1" latinLnBrk="0" hangingPunct="1">
                        <a:spcAft>
                          <a:spcPts val="0"/>
                        </a:spcAft>
                      </a:pPr>
                      <a:r>
                        <a:rPr lang="en-US" sz="2000" kern="1200" dirty="0">
                          <a:effectLst/>
                        </a:rPr>
                        <a:t>-</a:t>
                      </a:r>
                      <a:endParaRPr lang="en-US" sz="2000" b="1" kern="1200" dirty="0">
                        <a:solidFill>
                          <a:schemeClr val="lt1"/>
                        </a:solidFill>
                        <a:effectLst/>
                        <a:latin typeface="+mn-lt"/>
                        <a:ea typeface="+mn-ea"/>
                        <a:cs typeface="+mn-cs"/>
                      </a:endParaRPr>
                    </a:p>
                  </a:txBody>
                  <a:tcPr marL="68580" marR="68580" marT="0" marB="0"/>
                </a:tc>
                <a:tc>
                  <a:txBody>
                    <a:bodyPr/>
                    <a:lstStyle/>
                    <a:p>
                      <a:pPr marL="114300" indent="-114300" algn="justLow" rtl="1">
                        <a:spcAft>
                          <a:spcPts val="0"/>
                        </a:spcAft>
                      </a:pPr>
                      <a:r>
                        <a:rPr lang="en-US" sz="1600" dirty="0">
                          <a:effectLst/>
                        </a:rPr>
                        <a:t>Synovial fluid </a:t>
                      </a:r>
                      <a:endParaRPr lang="en-US" sz="1600" dirty="0">
                        <a:effectLst/>
                        <a:latin typeface="Times New Roman"/>
                        <a:ea typeface="Times New Roman"/>
                      </a:endParaRPr>
                    </a:p>
                  </a:txBody>
                  <a:tcPr marL="68580" marR="68580" marT="0" marB="0"/>
                </a:tc>
                <a:tc>
                  <a:txBody>
                    <a:bodyPr/>
                    <a:lstStyle/>
                    <a:p>
                      <a:pPr marL="114300" indent="-114300" algn="justLow" rtl="1">
                        <a:spcAft>
                          <a:spcPts val="0"/>
                        </a:spcAft>
                      </a:pPr>
                      <a:r>
                        <a:rPr lang="en-US" sz="1600" dirty="0">
                          <a:effectLst/>
                        </a:rPr>
                        <a:t>Serum or blood </a:t>
                      </a:r>
                      <a:endParaRPr lang="en-US" sz="1600" dirty="0">
                        <a:effectLst/>
                        <a:latin typeface="Times New Roman"/>
                        <a:ea typeface="Times New Roman"/>
                      </a:endParaRPr>
                    </a:p>
                  </a:txBody>
                  <a:tcPr marL="68580" marR="68580" marT="0" marB="0"/>
                </a:tc>
                <a:tc>
                  <a:txBody>
                    <a:bodyPr/>
                    <a:lstStyle/>
                    <a:p>
                      <a:pPr marL="114300" indent="-114300" algn="ctr" defTabSz="914400" rtl="1" eaLnBrk="1" latinLnBrk="0" hangingPunct="1">
                        <a:spcAft>
                          <a:spcPts val="0"/>
                        </a:spcAft>
                      </a:pPr>
                      <a:r>
                        <a:rPr lang="en-US" sz="2000" kern="1200" dirty="0">
                          <a:effectLst/>
                        </a:rPr>
                        <a:t>-</a:t>
                      </a:r>
                      <a:endParaRPr lang="en-US" sz="2000" b="1" kern="1200" dirty="0">
                        <a:solidFill>
                          <a:schemeClr val="lt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1606325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512511" cy="762000"/>
          </a:xfrm>
        </p:spPr>
        <p:txBody>
          <a:bodyPr/>
          <a:lstStyle/>
          <a:p>
            <a:pPr marL="0" indent="0" algn="ctr">
              <a:buNone/>
            </a:pPr>
            <a:r>
              <a:rPr lang="en-US" dirty="0">
                <a:effectLst/>
              </a:rPr>
              <a:t>Treatment </a:t>
            </a:r>
            <a:endParaRPr lang="ar-IQ" dirty="0"/>
          </a:p>
        </p:txBody>
      </p:sp>
      <p:sp>
        <p:nvSpPr>
          <p:cNvPr id="3" name="Content Placeholder 2"/>
          <p:cNvSpPr>
            <a:spLocks noGrp="1"/>
          </p:cNvSpPr>
          <p:nvPr>
            <p:ph sz="quarter" idx="13"/>
          </p:nvPr>
        </p:nvSpPr>
        <p:spPr>
          <a:xfrm>
            <a:off x="228600" y="731520"/>
            <a:ext cx="8610600" cy="5669280"/>
          </a:xfrm>
        </p:spPr>
        <p:txBody>
          <a:bodyPr/>
          <a:lstStyle/>
          <a:p>
            <a:pPr marL="45720" indent="0" algn="just" rtl="0">
              <a:buNone/>
            </a:pPr>
            <a:r>
              <a:rPr lang="en-US" b="1" dirty="0"/>
              <a:t>1- </a:t>
            </a:r>
            <a:r>
              <a:rPr lang="en-US" dirty="0"/>
              <a:t>maturation (ripening ) –by  a- hot fomentation ( poultices )     </a:t>
            </a:r>
          </a:p>
          <a:p>
            <a:pPr marL="45720" indent="0" algn="just" rtl="0">
              <a:buNone/>
            </a:pPr>
            <a:r>
              <a:rPr lang="en-US" dirty="0"/>
              <a:t>                                           b-application of irritant  </a:t>
            </a:r>
            <a:r>
              <a:rPr lang="en-US" dirty="0" err="1"/>
              <a:t>e.g</a:t>
            </a:r>
            <a:r>
              <a:rPr lang="en-US" dirty="0"/>
              <a:t> Iodine </a:t>
            </a:r>
            <a:r>
              <a:rPr lang="en-US" dirty="0" smtClean="0"/>
              <a:t>                ointment </a:t>
            </a:r>
            <a:r>
              <a:rPr lang="en-US" dirty="0"/>
              <a:t>.</a:t>
            </a:r>
          </a:p>
          <a:p>
            <a:pPr marL="45720" indent="0" algn="just" rtl="0">
              <a:buNone/>
            </a:pPr>
            <a:r>
              <a:rPr lang="en-US" dirty="0"/>
              <a:t>                                           c-application of </a:t>
            </a:r>
            <a:r>
              <a:rPr lang="en-US" dirty="0" err="1"/>
              <a:t>Blistor</a:t>
            </a:r>
            <a:r>
              <a:rPr lang="en-US" dirty="0"/>
              <a:t> . (is quicker in its results)</a:t>
            </a:r>
          </a:p>
          <a:p>
            <a:pPr marL="45720" indent="0" algn="just" rtl="0">
              <a:buNone/>
            </a:pPr>
            <a:r>
              <a:rPr lang="en-US" dirty="0"/>
              <a:t>2-evacuation--- ( opening remove of the </a:t>
            </a:r>
            <a:r>
              <a:rPr lang="en-US" dirty="0" smtClean="0"/>
              <a:t>content) </a:t>
            </a:r>
            <a:r>
              <a:rPr lang="en-US" dirty="0"/>
              <a:t>Include:</a:t>
            </a:r>
          </a:p>
          <a:p>
            <a:pPr marL="45720" indent="0" algn="just" rtl="0">
              <a:buNone/>
            </a:pPr>
            <a:r>
              <a:rPr lang="en-US" dirty="0"/>
              <a:t>    a-preparation of the site as aseptic preparation.</a:t>
            </a:r>
          </a:p>
          <a:p>
            <a:pPr marL="45720" indent="0" algn="just" rtl="0">
              <a:buNone/>
            </a:pPr>
            <a:r>
              <a:rPr lang="en-US" dirty="0"/>
              <a:t>    b-open at the most dependent </a:t>
            </a:r>
            <a:r>
              <a:rPr lang="en-US" dirty="0" smtClean="0"/>
              <a:t>part.</a:t>
            </a:r>
            <a:endParaRPr lang="en-US" dirty="0"/>
          </a:p>
          <a:p>
            <a:pPr marL="45720" indent="0" algn="just" rtl="0">
              <a:buNone/>
            </a:pPr>
            <a:r>
              <a:rPr lang="en-US" dirty="0"/>
              <a:t>3-the opening must be large enough to prevent </a:t>
            </a:r>
            <a:r>
              <a:rPr lang="en-US" dirty="0" err="1"/>
              <a:t>reaccumulation</a:t>
            </a:r>
            <a:r>
              <a:rPr lang="en-US" dirty="0"/>
              <a:t> .</a:t>
            </a:r>
          </a:p>
          <a:p>
            <a:pPr marL="45720" indent="0" algn="just" rtl="0">
              <a:buNone/>
            </a:pPr>
            <a:r>
              <a:rPr lang="en-US" dirty="0"/>
              <a:t>4- remove pus and tissue debris.</a:t>
            </a:r>
          </a:p>
          <a:p>
            <a:pPr marL="45720" indent="0" algn="just" rtl="0">
              <a:buNone/>
            </a:pPr>
            <a:r>
              <a:rPr lang="en-US" dirty="0"/>
              <a:t>6-apply antiseptic.</a:t>
            </a:r>
          </a:p>
          <a:p>
            <a:pPr marL="45720" indent="0" algn="just" rtl="0">
              <a:buNone/>
            </a:pPr>
            <a:r>
              <a:rPr lang="en-US" dirty="0"/>
              <a:t>7-antibiotic locally (as a powder).</a:t>
            </a:r>
          </a:p>
          <a:p>
            <a:pPr marL="45720" indent="0" algn="just" rtl="0">
              <a:buNone/>
            </a:pPr>
            <a:r>
              <a:rPr lang="en-US" dirty="0"/>
              <a:t>8-never close.</a:t>
            </a:r>
          </a:p>
          <a:p>
            <a:pPr marL="45720" indent="0" algn="just" rtl="0">
              <a:buNone/>
            </a:pPr>
            <a:endParaRPr lang="ar-IQ" dirty="0"/>
          </a:p>
        </p:txBody>
      </p:sp>
    </p:spTree>
    <p:extLst>
      <p:ext uri="{BB962C8B-B14F-4D97-AF65-F5344CB8AC3E}">
        <p14:creationId xmlns:p14="http://schemas.microsoft.com/office/powerpoint/2010/main" val="14417167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ircle(in)">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circle(in)">
                                      <p:cBhvr>
                                        <p:cTn id="6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143"/>
            <a:ext cx="6512511" cy="1143000"/>
          </a:xfrm>
        </p:spPr>
        <p:txBody>
          <a:bodyPr/>
          <a:lstStyle/>
          <a:p>
            <a:pPr marL="0" indent="0" algn="ctr">
              <a:buNone/>
            </a:pPr>
            <a:r>
              <a:rPr lang="en-US" dirty="0">
                <a:effectLst/>
              </a:rPr>
              <a:t>Sinus and fistula </a:t>
            </a:r>
            <a:endParaRPr lang="ar-IQ" dirty="0"/>
          </a:p>
        </p:txBody>
      </p:sp>
      <p:sp>
        <p:nvSpPr>
          <p:cNvPr id="3" name="Content Placeholder 2"/>
          <p:cNvSpPr>
            <a:spLocks noGrp="1"/>
          </p:cNvSpPr>
          <p:nvPr>
            <p:ph sz="quarter" idx="13"/>
          </p:nvPr>
        </p:nvSpPr>
        <p:spPr>
          <a:xfrm>
            <a:off x="228600" y="2286000"/>
            <a:ext cx="8686800" cy="2286000"/>
          </a:xfrm>
        </p:spPr>
        <p:txBody>
          <a:bodyPr>
            <a:normAutofit/>
          </a:bodyPr>
          <a:lstStyle/>
          <a:p>
            <a:pPr marL="45720" indent="0" algn="just" rtl="0">
              <a:buNone/>
            </a:pPr>
            <a:r>
              <a:rPr lang="en-US" b="1" dirty="0"/>
              <a:t>Sinus</a:t>
            </a:r>
            <a:r>
              <a:rPr lang="en-US" dirty="0"/>
              <a:t> / blind purulent tract showing no tendency to heal( tract from the </a:t>
            </a:r>
            <a:r>
              <a:rPr lang="en-US" dirty="0" err="1"/>
              <a:t>suppurative</a:t>
            </a:r>
            <a:r>
              <a:rPr lang="en-US" dirty="0"/>
              <a:t> cavity to the surface ).</a:t>
            </a:r>
          </a:p>
          <a:p>
            <a:pPr marL="45720" indent="0" algn="just" rtl="0">
              <a:buNone/>
            </a:pPr>
            <a:r>
              <a:rPr lang="en-US" b="1" dirty="0"/>
              <a:t>Fistula</a:t>
            </a:r>
            <a:r>
              <a:rPr lang="en-US" dirty="0"/>
              <a:t> / an abnormal opening ( or passage ) between two cavities or ducts. (the term fistula is frequently applied to a sinus).</a:t>
            </a:r>
          </a:p>
          <a:p>
            <a:pPr marL="45720" indent="0" algn="just" rtl="0">
              <a:buNone/>
            </a:pPr>
            <a:r>
              <a:rPr lang="en-US" b="1" dirty="0"/>
              <a:t> </a:t>
            </a:r>
            <a:endParaRPr lang="en-US" dirty="0"/>
          </a:p>
          <a:p>
            <a:pPr marL="45720" indent="0" algn="just">
              <a:buNone/>
            </a:pPr>
            <a:endParaRPr lang="ar-IQ" dirty="0"/>
          </a:p>
        </p:txBody>
      </p:sp>
    </p:spTree>
    <p:extLst>
      <p:ext uri="{BB962C8B-B14F-4D97-AF65-F5344CB8AC3E}">
        <p14:creationId xmlns:p14="http://schemas.microsoft.com/office/powerpoint/2010/main" val="74749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8143"/>
            <a:ext cx="6512511" cy="1143000"/>
          </a:xfrm>
        </p:spPr>
        <p:txBody>
          <a:bodyPr/>
          <a:lstStyle/>
          <a:p>
            <a:pPr marL="0" indent="0" algn="ctr">
              <a:buNone/>
            </a:pPr>
            <a:r>
              <a:rPr lang="en-US" dirty="0"/>
              <a:t>Classification</a:t>
            </a:r>
            <a:endParaRPr lang="ar-IQ" dirty="0"/>
          </a:p>
        </p:txBody>
      </p:sp>
      <p:sp>
        <p:nvSpPr>
          <p:cNvPr id="3" name="Content Placeholder 2"/>
          <p:cNvSpPr>
            <a:spLocks noGrp="1"/>
          </p:cNvSpPr>
          <p:nvPr>
            <p:ph sz="quarter" idx="13"/>
          </p:nvPr>
        </p:nvSpPr>
        <p:spPr>
          <a:xfrm>
            <a:off x="533400" y="1066800"/>
            <a:ext cx="8305800" cy="5486400"/>
          </a:xfrm>
        </p:spPr>
        <p:txBody>
          <a:bodyPr/>
          <a:lstStyle/>
          <a:p>
            <a:pPr marL="45720" indent="0" algn="just" rtl="0">
              <a:buNone/>
            </a:pPr>
            <a:r>
              <a:rPr lang="en-US" b="1" dirty="0" smtClean="0"/>
              <a:t>F</a:t>
            </a:r>
            <a:r>
              <a:rPr lang="en-US" dirty="0" smtClean="0"/>
              <a:t>istula </a:t>
            </a:r>
            <a:r>
              <a:rPr lang="en-US" dirty="0"/>
              <a:t>are either </a:t>
            </a:r>
          </a:p>
          <a:p>
            <a:pPr marL="45720" indent="0" algn="just" rtl="0">
              <a:buNone/>
            </a:pPr>
            <a:r>
              <a:rPr lang="en-US" dirty="0"/>
              <a:t>1- congenital (previous </a:t>
            </a:r>
            <a:r>
              <a:rPr lang="en-US" dirty="0" err="1"/>
              <a:t>urachus</a:t>
            </a:r>
            <a:r>
              <a:rPr lang="en-US" dirty="0"/>
              <a:t> )              2- pathological : </a:t>
            </a:r>
          </a:p>
          <a:p>
            <a:pPr marL="45720" indent="0" algn="just" rtl="0">
              <a:buNone/>
            </a:pPr>
            <a:r>
              <a:rPr lang="en-US" dirty="0"/>
              <a:t>a- incomplete or blind or non communicating fistula with one opening only ( sinus ).</a:t>
            </a:r>
          </a:p>
          <a:p>
            <a:pPr marL="45720" indent="0" algn="just" rtl="0">
              <a:buNone/>
            </a:pPr>
            <a:r>
              <a:rPr lang="en-US" dirty="0"/>
              <a:t>b-complete or communicating which has two openings .</a:t>
            </a:r>
          </a:p>
          <a:p>
            <a:pPr marL="45720" indent="0" algn="just" rtl="0">
              <a:buNone/>
            </a:pPr>
            <a:r>
              <a:rPr lang="en-US" dirty="0"/>
              <a:t>3-idiopathic when they follow an abscess.</a:t>
            </a:r>
          </a:p>
          <a:p>
            <a:pPr marL="45720" indent="0" algn="just" rtl="0">
              <a:buNone/>
            </a:pPr>
            <a:r>
              <a:rPr lang="en-US" dirty="0"/>
              <a:t>4-symptomatic when they are connected with deep lesions</a:t>
            </a:r>
          </a:p>
          <a:p>
            <a:pPr marL="45720" indent="0" algn="just" rtl="0">
              <a:buNone/>
            </a:pPr>
            <a:r>
              <a:rPr lang="en-US" dirty="0" smtClean="0"/>
              <a:t>5-purulant </a:t>
            </a:r>
            <a:r>
              <a:rPr lang="en-US" dirty="0"/>
              <a:t>fistula (quitter </a:t>
            </a:r>
            <a:r>
              <a:rPr lang="en-US" dirty="0" smtClean="0"/>
              <a:t>).</a:t>
            </a:r>
          </a:p>
          <a:p>
            <a:pPr marL="45720" indent="0" algn="just" rtl="0">
              <a:buNone/>
            </a:pPr>
            <a:r>
              <a:rPr lang="en-US" dirty="0"/>
              <a:t>6-excretory ( urethral ) and secretary ( salivary ) fistula.</a:t>
            </a:r>
          </a:p>
          <a:p>
            <a:pPr marL="45720" indent="0" algn="just" rtl="0">
              <a:buNone/>
            </a:pPr>
            <a:r>
              <a:rPr lang="en-US" dirty="0"/>
              <a:t>7-physiological fistula (</a:t>
            </a:r>
            <a:r>
              <a:rPr lang="en-US" dirty="0" err="1"/>
              <a:t>ruminal</a:t>
            </a:r>
            <a:r>
              <a:rPr lang="en-US" dirty="0"/>
              <a:t> fistula ).</a:t>
            </a:r>
          </a:p>
          <a:p>
            <a:pPr marL="45720" indent="0" algn="just" rtl="0">
              <a:buNone/>
            </a:pPr>
            <a:endParaRPr lang="en-US" dirty="0"/>
          </a:p>
          <a:p>
            <a:pPr marL="45720" indent="0" algn="just">
              <a:buNone/>
            </a:pPr>
            <a:endParaRPr lang="ar-IQ" dirty="0"/>
          </a:p>
        </p:txBody>
      </p:sp>
    </p:spTree>
    <p:extLst>
      <p:ext uri="{BB962C8B-B14F-4D97-AF65-F5344CB8AC3E}">
        <p14:creationId xmlns:p14="http://schemas.microsoft.com/office/powerpoint/2010/main" val="3981411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ircle(in)">
                                      <p:cBhvr>
                                        <p:cTn id="39" dur="2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circle(in)">
                                      <p:cBhvr>
                                        <p:cTn id="44" dur="2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circle(in)">
                                      <p:cBhvr>
                                        <p:cTn id="49" dur="20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circle(in)">
                                      <p:cBhvr>
                                        <p:cTn id="5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29"/>
            <a:ext cx="6512511" cy="1143000"/>
          </a:xfrm>
        </p:spPr>
        <p:txBody>
          <a:bodyPr/>
          <a:lstStyle/>
          <a:p>
            <a:pPr marL="0" indent="0" algn="ctr">
              <a:buNone/>
            </a:pPr>
            <a:r>
              <a:rPr lang="en-US" dirty="0"/>
              <a:t>Etiology</a:t>
            </a:r>
            <a:endParaRPr lang="ar-IQ" dirty="0"/>
          </a:p>
        </p:txBody>
      </p:sp>
      <p:sp>
        <p:nvSpPr>
          <p:cNvPr id="3" name="Content Placeholder 2"/>
          <p:cNvSpPr>
            <a:spLocks noGrp="1"/>
          </p:cNvSpPr>
          <p:nvPr>
            <p:ph sz="quarter" idx="13"/>
          </p:nvPr>
        </p:nvSpPr>
        <p:spPr>
          <a:xfrm>
            <a:off x="304800" y="990600"/>
            <a:ext cx="8458200" cy="5562600"/>
          </a:xfrm>
        </p:spPr>
        <p:txBody>
          <a:bodyPr/>
          <a:lstStyle/>
          <a:p>
            <a:pPr marL="45720" indent="0" algn="just" rtl="0">
              <a:buNone/>
            </a:pPr>
            <a:r>
              <a:rPr lang="en-US" b="1" dirty="0" smtClean="0"/>
              <a:t>C</a:t>
            </a:r>
            <a:r>
              <a:rPr lang="en-US" dirty="0" smtClean="0"/>
              <a:t>auses  </a:t>
            </a:r>
            <a:endParaRPr lang="en-US" dirty="0"/>
          </a:p>
          <a:p>
            <a:pPr marL="45720" indent="0" algn="just" rtl="0">
              <a:buNone/>
            </a:pPr>
            <a:r>
              <a:rPr lang="en-US" dirty="0"/>
              <a:t>1- due to delayed opening an abscess/ or opening not in the most dependent point.</a:t>
            </a:r>
          </a:p>
          <a:p>
            <a:pPr marL="45720" indent="0" algn="just" rtl="0">
              <a:buNone/>
            </a:pPr>
            <a:endParaRPr lang="en-US" dirty="0" smtClean="0"/>
          </a:p>
          <a:p>
            <a:pPr marL="45720" indent="0" algn="just" rtl="0">
              <a:buNone/>
            </a:pPr>
            <a:r>
              <a:rPr lang="en-US" dirty="0" smtClean="0"/>
              <a:t>2-presence </a:t>
            </a:r>
            <a:r>
              <a:rPr lang="en-US" dirty="0"/>
              <a:t>of foreign body or necrotic tissue in the depth of the lesion.</a:t>
            </a:r>
          </a:p>
          <a:p>
            <a:pPr marL="45720" indent="0" algn="just" rtl="0">
              <a:buNone/>
            </a:pPr>
            <a:endParaRPr lang="en-US" dirty="0" smtClean="0"/>
          </a:p>
          <a:p>
            <a:pPr marL="45720" indent="0" algn="just" rtl="0">
              <a:buNone/>
            </a:pPr>
            <a:r>
              <a:rPr lang="en-US" dirty="0" smtClean="0"/>
              <a:t>3-existence </a:t>
            </a:r>
            <a:r>
              <a:rPr lang="en-US" dirty="0"/>
              <a:t>of a specific lesion </a:t>
            </a:r>
            <a:r>
              <a:rPr lang="en-US" dirty="0" smtClean="0"/>
              <a:t>e.g</a:t>
            </a:r>
            <a:r>
              <a:rPr lang="en-US" dirty="0"/>
              <a:t>. carcinoma, tuberculosis. </a:t>
            </a:r>
          </a:p>
          <a:p>
            <a:pPr marL="45720" indent="0" algn="just">
              <a:buNone/>
            </a:pPr>
            <a:endParaRPr lang="ar-IQ" dirty="0"/>
          </a:p>
        </p:txBody>
      </p:sp>
    </p:spTree>
    <p:extLst>
      <p:ext uri="{BB962C8B-B14F-4D97-AF65-F5344CB8AC3E}">
        <p14:creationId xmlns:p14="http://schemas.microsoft.com/office/powerpoint/2010/main" val="16147810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6286"/>
            <a:ext cx="6512511" cy="1143000"/>
          </a:xfrm>
        </p:spPr>
        <p:txBody>
          <a:bodyPr/>
          <a:lstStyle/>
          <a:p>
            <a:pPr marL="0" indent="0" algn="ctr">
              <a:buNone/>
            </a:pPr>
            <a:r>
              <a:rPr lang="en-US" dirty="0" smtClean="0">
                <a:effectLst/>
              </a:rPr>
              <a:t>TREATMENT    </a:t>
            </a:r>
            <a:r>
              <a:rPr lang="en-US" dirty="0">
                <a:effectLst/>
              </a:rPr>
              <a:t/>
            </a:r>
            <a:br>
              <a:rPr lang="en-US" dirty="0">
                <a:effectLst/>
              </a:rPr>
            </a:br>
            <a:endParaRPr lang="ar-IQ" dirty="0"/>
          </a:p>
        </p:txBody>
      </p:sp>
      <p:sp>
        <p:nvSpPr>
          <p:cNvPr id="3" name="Content Placeholder 2"/>
          <p:cNvSpPr>
            <a:spLocks noGrp="1"/>
          </p:cNvSpPr>
          <p:nvPr>
            <p:ph sz="quarter" idx="13"/>
          </p:nvPr>
        </p:nvSpPr>
        <p:spPr>
          <a:xfrm>
            <a:off x="228600" y="838200"/>
            <a:ext cx="8763000" cy="5791200"/>
          </a:xfrm>
        </p:spPr>
        <p:txBody>
          <a:bodyPr>
            <a:noAutofit/>
          </a:bodyPr>
          <a:lstStyle/>
          <a:p>
            <a:pPr marL="45720" indent="0" algn="just" rtl="0">
              <a:buNone/>
            </a:pPr>
            <a:r>
              <a:rPr lang="en-US" sz="2400" b="1" dirty="0">
                <a:effectLst>
                  <a:outerShdw blurRad="38100" dist="38100" dir="2700000" algn="tl">
                    <a:srgbClr val="000000">
                      <a:alpha val="43137"/>
                    </a:srgbClr>
                  </a:outerShdw>
                </a:effectLst>
              </a:rPr>
              <a:t>Acute </a:t>
            </a:r>
            <a:r>
              <a:rPr lang="en-US" sz="2400" b="1" dirty="0" smtClean="0">
                <a:effectLst>
                  <a:outerShdw blurRad="38100" dist="38100" dir="2700000" algn="tl">
                    <a:srgbClr val="000000">
                      <a:alpha val="43137"/>
                    </a:srgbClr>
                  </a:outerShdw>
                </a:effectLst>
              </a:rPr>
              <a:t>inflammation</a:t>
            </a:r>
          </a:p>
          <a:p>
            <a:pPr marL="45720" indent="0" algn="just" rtl="0">
              <a:buNone/>
            </a:pPr>
            <a:r>
              <a:rPr lang="en-US" sz="2400" dirty="0"/>
              <a:t>1- Removal of the causes.                      </a:t>
            </a:r>
          </a:p>
          <a:p>
            <a:pPr marL="45720" indent="0" algn="just" rtl="0">
              <a:buNone/>
            </a:pPr>
            <a:r>
              <a:rPr lang="en-US" sz="2400" dirty="0"/>
              <a:t>2- Rest ( immobilization of the part ; prevent the spread of inflammation , reduce swelling , help healing with less scar formation , support damaged structures ) </a:t>
            </a:r>
          </a:p>
          <a:p>
            <a:pPr marL="45720" indent="0" algn="just" rtl="0">
              <a:buNone/>
            </a:pPr>
            <a:r>
              <a:rPr lang="en-US" sz="2400" dirty="0"/>
              <a:t>3- Cold application        a- cold water bath       b- ice </a:t>
            </a:r>
          </a:p>
          <a:p>
            <a:pPr marL="45720" indent="0" algn="just" rtl="0">
              <a:buNone/>
            </a:pPr>
            <a:r>
              <a:rPr lang="en-US" sz="2400" u="sng" dirty="0"/>
              <a:t>The purpose of cold application</a:t>
            </a:r>
            <a:r>
              <a:rPr lang="en-US" sz="2400" b="1" dirty="0"/>
              <a:t>: </a:t>
            </a:r>
            <a:r>
              <a:rPr lang="en-US" sz="2400" dirty="0"/>
              <a:t>is to relief pain , and prevent the vasodilatation , and the exudation by using     of cold application</a:t>
            </a:r>
            <a:r>
              <a:rPr lang="en-US" sz="2400" b="1" dirty="0"/>
              <a:t> </a:t>
            </a:r>
            <a:r>
              <a:rPr lang="en-US" sz="2400" dirty="0"/>
              <a:t>(</a:t>
            </a:r>
            <a:r>
              <a:rPr lang="en-US" sz="2400" u="sng" dirty="0"/>
              <a:t>prevent edema and tissue swelling)</a:t>
            </a:r>
            <a:endParaRPr lang="en-US" sz="2400" dirty="0"/>
          </a:p>
          <a:p>
            <a:pPr marL="45720" indent="0" algn="just" rtl="0">
              <a:buNone/>
            </a:pPr>
            <a:r>
              <a:rPr lang="en-US" sz="2400" dirty="0"/>
              <a:t>4- Anodyne preparation   such as   </a:t>
            </a:r>
            <a:r>
              <a:rPr lang="en-US" sz="2400" dirty="0" err="1"/>
              <a:t>xylocaine</a:t>
            </a:r>
            <a:r>
              <a:rPr lang="en-US" sz="2400" dirty="0"/>
              <a:t> jelly</a:t>
            </a:r>
            <a:r>
              <a:rPr lang="en-US" sz="2400" b="1" dirty="0"/>
              <a:t> .  </a:t>
            </a:r>
            <a:endParaRPr lang="en-US" sz="2400" dirty="0"/>
          </a:p>
          <a:p>
            <a:pPr marL="45720" indent="0" algn="just" rtl="0">
              <a:buNone/>
            </a:pPr>
            <a:r>
              <a:rPr lang="en-US" sz="2400" b="1" dirty="0" smtClean="0">
                <a:effectLst>
                  <a:outerShdw blurRad="38100" dist="38100" dir="2700000" algn="tl">
                    <a:srgbClr val="000000">
                      <a:alpha val="43137"/>
                    </a:srgbClr>
                  </a:outerShdw>
                </a:effectLst>
              </a:rPr>
              <a:t> </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80464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12511" cy="1143000"/>
          </a:xfrm>
        </p:spPr>
        <p:txBody>
          <a:bodyPr/>
          <a:lstStyle/>
          <a:p>
            <a:pPr marL="0" indent="0" algn="ctr">
              <a:buNone/>
            </a:pPr>
            <a:r>
              <a:rPr lang="en-US" dirty="0">
                <a:effectLst/>
              </a:rPr>
              <a:t>Symptoms</a:t>
            </a:r>
            <a:endParaRPr lang="ar-IQ" dirty="0"/>
          </a:p>
        </p:txBody>
      </p:sp>
      <p:sp>
        <p:nvSpPr>
          <p:cNvPr id="3" name="Content Placeholder 2"/>
          <p:cNvSpPr>
            <a:spLocks noGrp="1"/>
          </p:cNvSpPr>
          <p:nvPr>
            <p:ph sz="quarter" idx="13"/>
          </p:nvPr>
        </p:nvSpPr>
        <p:spPr>
          <a:xfrm>
            <a:off x="228600" y="1066800"/>
            <a:ext cx="8610600" cy="5410200"/>
          </a:xfrm>
        </p:spPr>
        <p:txBody>
          <a:bodyPr/>
          <a:lstStyle/>
          <a:p>
            <a:pPr marL="45720" indent="0" algn="just" rtl="0">
              <a:buNone/>
            </a:pPr>
            <a:r>
              <a:rPr lang="en-US" dirty="0"/>
              <a:t>1-the orifice may be very narrow and only admit a probe.</a:t>
            </a:r>
          </a:p>
          <a:p>
            <a:pPr marL="45720" indent="0" algn="just" rtl="0">
              <a:buNone/>
            </a:pPr>
            <a:r>
              <a:rPr lang="en-US" dirty="0"/>
              <a:t>2-it may be surrounded by excessive granulation tissue when it is recent / or its border may be hard and fibrous when it is old.</a:t>
            </a:r>
          </a:p>
          <a:p>
            <a:pPr marL="45720" indent="0" algn="just" rtl="0">
              <a:buNone/>
            </a:pPr>
            <a:r>
              <a:rPr lang="en-US" dirty="0"/>
              <a:t>3-the tract may be simple or bifurcated.</a:t>
            </a:r>
          </a:p>
          <a:p>
            <a:pPr marL="45720" indent="0" algn="just" rtl="0">
              <a:buNone/>
            </a:pPr>
            <a:r>
              <a:rPr lang="en-US" dirty="0"/>
              <a:t>4-the tissue surrounding the tract is generally </a:t>
            </a:r>
            <a:r>
              <a:rPr lang="en-US" dirty="0" err="1"/>
              <a:t>fibrosed</a:t>
            </a:r>
            <a:r>
              <a:rPr lang="en-US" dirty="0"/>
              <a:t>.</a:t>
            </a:r>
          </a:p>
          <a:p>
            <a:pPr marL="45720" indent="0" algn="just" rtl="0">
              <a:buNone/>
            </a:pPr>
            <a:r>
              <a:rPr lang="en-US" dirty="0"/>
              <a:t>5- there is purulent fistula may close for a variable time until a new abscess forms then again opened.</a:t>
            </a:r>
          </a:p>
          <a:p>
            <a:pPr marL="45720" indent="0" algn="just" rtl="0">
              <a:buNone/>
            </a:pPr>
            <a:r>
              <a:rPr lang="en-US" dirty="0"/>
              <a:t>6-the pus may be thick or serious grayish or reddish and may contain occasionally portions of necrotic tissue.</a:t>
            </a:r>
          </a:p>
          <a:p>
            <a:pPr marL="45720" indent="0" algn="just" rtl="0">
              <a:buNone/>
            </a:pPr>
            <a:r>
              <a:rPr lang="en-US" dirty="0"/>
              <a:t>8-usually have fetid odor and there may be marked inflammatory symptoms associated with the sinus.</a:t>
            </a:r>
          </a:p>
          <a:p>
            <a:pPr marL="45720" indent="0" algn="just">
              <a:buNone/>
            </a:pPr>
            <a:endParaRPr lang="ar-IQ" dirty="0"/>
          </a:p>
        </p:txBody>
      </p:sp>
    </p:spTree>
    <p:extLst>
      <p:ext uri="{BB962C8B-B14F-4D97-AF65-F5344CB8AC3E}">
        <p14:creationId xmlns:p14="http://schemas.microsoft.com/office/powerpoint/2010/main" val="3685344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12511" cy="1143000"/>
          </a:xfrm>
        </p:spPr>
        <p:txBody>
          <a:bodyPr/>
          <a:lstStyle/>
          <a:p>
            <a:pPr marL="0" indent="0" algn="ctr">
              <a:buNone/>
            </a:pPr>
            <a:r>
              <a:rPr lang="en-US" dirty="0">
                <a:effectLst/>
              </a:rPr>
              <a:t>Treatment</a:t>
            </a:r>
            <a:endParaRPr lang="ar-IQ" dirty="0"/>
          </a:p>
        </p:txBody>
      </p:sp>
      <p:sp>
        <p:nvSpPr>
          <p:cNvPr id="3" name="Content Placeholder 2"/>
          <p:cNvSpPr>
            <a:spLocks noGrp="1"/>
          </p:cNvSpPr>
          <p:nvPr>
            <p:ph sz="quarter" idx="13"/>
          </p:nvPr>
        </p:nvSpPr>
        <p:spPr>
          <a:xfrm>
            <a:off x="228600" y="1219200"/>
            <a:ext cx="8610600" cy="5334000"/>
          </a:xfrm>
        </p:spPr>
        <p:txBody>
          <a:bodyPr/>
          <a:lstStyle/>
          <a:p>
            <a:pPr marL="45720" indent="0" algn="just" rtl="0">
              <a:buNone/>
            </a:pPr>
            <a:r>
              <a:rPr lang="en-US" dirty="0"/>
              <a:t>1- provide drainage – by incising the tract in downward direction or by making a counter opening .</a:t>
            </a:r>
          </a:p>
          <a:p>
            <a:pPr marL="45720" indent="0" algn="just" rtl="0">
              <a:buNone/>
            </a:pPr>
            <a:r>
              <a:rPr lang="en-US" dirty="0"/>
              <a:t>2- use of caustics ( liquid or solid ) to cause sloughing of the interior of the fistula to its depth( sliver nitrate , carbolic acid ).</a:t>
            </a:r>
          </a:p>
          <a:p>
            <a:pPr marL="45720" indent="0" algn="just" rtl="0">
              <a:buNone/>
            </a:pPr>
            <a:r>
              <a:rPr lang="en-US" dirty="0"/>
              <a:t>3-application of hot iron </a:t>
            </a:r>
            <a:r>
              <a:rPr lang="en-US" dirty="0" smtClean="0"/>
              <a:t>.</a:t>
            </a:r>
            <a:endParaRPr lang="en-US" dirty="0"/>
          </a:p>
          <a:p>
            <a:pPr marL="45720" indent="0" algn="just" rtl="0">
              <a:buNone/>
            </a:pPr>
            <a:r>
              <a:rPr lang="en-US" dirty="0"/>
              <a:t>4- operation to open the fistula expose its depth , remove necrotic </a:t>
            </a:r>
            <a:r>
              <a:rPr lang="en-US" dirty="0" smtClean="0"/>
              <a:t>tissue </a:t>
            </a:r>
            <a:r>
              <a:rPr lang="en-US" dirty="0"/>
              <a:t>and provide for drainage (excision of fistula ).</a:t>
            </a:r>
          </a:p>
          <a:p>
            <a:pPr marL="45720" indent="0" algn="just">
              <a:buNone/>
            </a:pPr>
            <a:endParaRPr lang="ar-IQ" dirty="0"/>
          </a:p>
        </p:txBody>
      </p:sp>
    </p:spTree>
    <p:extLst>
      <p:ext uri="{BB962C8B-B14F-4D97-AF65-F5344CB8AC3E}">
        <p14:creationId xmlns:p14="http://schemas.microsoft.com/office/powerpoint/2010/main" val="1719684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2657"/>
            <a:ext cx="6512511" cy="1143000"/>
          </a:xfrm>
        </p:spPr>
        <p:txBody>
          <a:bodyPr/>
          <a:lstStyle/>
          <a:p>
            <a:pPr marL="0" indent="0" algn="ctr">
              <a:buNone/>
            </a:pPr>
            <a:r>
              <a:rPr lang="en-US" dirty="0" err="1">
                <a:effectLst/>
              </a:rPr>
              <a:t>Haematoma</a:t>
            </a:r>
            <a:endParaRPr lang="ar-IQ" dirty="0"/>
          </a:p>
        </p:txBody>
      </p:sp>
      <p:sp>
        <p:nvSpPr>
          <p:cNvPr id="3" name="Content Placeholder 2"/>
          <p:cNvSpPr>
            <a:spLocks noGrp="1"/>
          </p:cNvSpPr>
          <p:nvPr>
            <p:ph sz="quarter" idx="13"/>
          </p:nvPr>
        </p:nvSpPr>
        <p:spPr>
          <a:xfrm>
            <a:off x="304800" y="1066800"/>
            <a:ext cx="8610600" cy="5562600"/>
          </a:xfrm>
        </p:spPr>
        <p:txBody>
          <a:bodyPr/>
          <a:lstStyle/>
          <a:p>
            <a:pPr marL="45720" indent="0" algn="just" rtl="0">
              <a:buNone/>
            </a:pPr>
            <a:r>
              <a:rPr lang="en-US" b="1" u="sng" dirty="0" err="1"/>
              <a:t>Haematoma</a:t>
            </a:r>
            <a:r>
              <a:rPr lang="en-US" b="1" u="sng" dirty="0"/>
              <a:t>: </a:t>
            </a:r>
            <a:r>
              <a:rPr lang="en-US" dirty="0"/>
              <a:t>is an extensive collection of blood beneath the skin , and may sometimes extend into muscular tissue , resulted from rupture of a blood vessel ( mainly vein) ( due to trauma, bruising due to fighting between animals). It is not necessary for skin to show evidence of injury .</a:t>
            </a:r>
          </a:p>
          <a:p>
            <a:pPr marL="45720" indent="0" algn="just" rtl="0">
              <a:buNone/>
            </a:pPr>
            <a:endParaRPr lang="en-US" b="1" u="sng" dirty="0" smtClean="0"/>
          </a:p>
          <a:p>
            <a:pPr marL="45720" indent="0" algn="just" rtl="0">
              <a:buNone/>
            </a:pPr>
            <a:r>
              <a:rPr lang="en-US" b="1" u="sng" dirty="0" smtClean="0"/>
              <a:t>Site </a:t>
            </a:r>
            <a:r>
              <a:rPr lang="en-US" b="1" u="sng" dirty="0"/>
              <a:t>:</a:t>
            </a:r>
            <a:r>
              <a:rPr lang="en-US" dirty="0"/>
              <a:t> it occur in any part of the body , but in large animals mainly in upper part of the hind limb( in cattle ) and less in shoulder region .</a:t>
            </a:r>
          </a:p>
          <a:p>
            <a:pPr marL="45720" indent="0" algn="just" rtl="0">
              <a:buNone/>
            </a:pPr>
            <a:r>
              <a:rPr lang="en-US" b="1" dirty="0"/>
              <a:t>Symptoms:</a:t>
            </a:r>
            <a:r>
              <a:rPr lang="en-US" dirty="0"/>
              <a:t> swelling are hot and painful in early evidence</a:t>
            </a:r>
            <a:r>
              <a:rPr lang="en-US" b="1" dirty="0"/>
              <a:t> </a:t>
            </a:r>
            <a:r>
              <a:rPr lang="en-US" dirty="0"/>
              <a:t>and, cold </a:t>
            </a:r>
            <a:r>
              <a:rPr lang="en-US" b="1" dirty="0"/>
              <a:t> </a:t>
            </a:r>
            <a:r>
              <a:rPr lang="en-US" dirty="0"/>
              <a:t>organized and </a:t>
            </a:r>
            <a:r>
              <a:rPr lang="en-US" dirty="0" err="1"/>
              <a:t>fibrosed</a:t>
            </a:r>
            <a:r>
              <a:rPr lang="en-US" dirty="0"/>
              <a:t> in late stages.</a:t>
            </a:r>
          </a:p>
          <a:p>
            <a:pPr marL="45720" indent="0" algn="just" rtl="0">
              <a:buNone/>
            </a:pPr>
            <a:endParaRPr lang="ar-IQ" dirty="0"/>
          </a:p>
        </p:txBody>
      </p:sp>
    </p:spTree>
    <p:extLst>
      <p:ext uri="{BB962C8B-B14F-4D97-AF65-F5344CB8AC3E}">
        <p14:creationId xmlns:p14="http://schemas.microsoft.com/office/powerpoint/2010/main" val="4854600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512511" cy="1143000"/>
          </a:xfrm>
        </p:spPr>
        <p:txBody>
          <a:bodyPr/>
          <a:lstStyle/>
          <a:p>
            <a:pPr marL="0" indent="0" algn="ctr">
              <a:buNone/>
            </a:pPr>
            <a:r>
              <a:rPr lang="en-US" dirty="0">
                <a:effectLst/>
              </a:rPr>
              <a:t>Treatment</a:t>
            </a:r>
            <a:endParaRPr lang="ar-IQ" dirty="0"/>
          </a:p>
        </p:txBody>
      </p:sp>
      <p:sp>
        <p:nvSpPr>
          <p:cNvPr id="3" name="Content Placeholder 2"/>
          <p:cNvSpPr>
            <a:spLocks noGrp="1"/>
          </p:cNvSpPr>
          <p:nvPr>
            <p:ph sz="quarter" idx="13"/>
          </p:nvPr>
        </p:nvSpPr>
        <p:spPr>
          <a:xfrm>
            <a:off x="304800" y="1219200"/>
            <a:ext cx="8686800" cy="5334000"/>
          </a:xfrm>
        </p:spPr>
        <p:txBody>
          <a:bodyPr/>
          <a:lstStyle/>
          <a:p>
            <a:pPr marL="45720" indent="0" algn="just" rtl="0">
              <a:buNone/>
            </a:pPr>
            <a:r>
              <a:rPr lang="en-US" dirty="0"/>
              <a:t>1-if the </a:t>
            </a:r>
            <a:r>
              <a:rPr lang="en-US" dirty="0" err="1"/>
              <a:t>haematoma</a:t>
            </a:r>
            <a:r>
              <a:rPr lang="en-US" dirty="0"/>
              <a:t> is small –application of iodine ointment induce the absorption of </a:t>
            </a:r>
            <a:r>
              <a:rPr lang="en-US" dirty="0" smtClean="0"/>
              <a:t>contents </a:t>
            </a:r>
            <a:r>
              <a:rPr lang="en-US" dirty="0"/>
              <a:t>of the swelling –and may eventually disappear.</a:t>
            </a:r>
          </a:p>
          <a:p>
            <a:pPr marL="45720" indent="0" algn="just" rtl="0">
              <a:buNone/>
            </a:pPr>
            <a:r>
              <a:rPr lang="en-US" dirty="0"/>
              <a:t>2-large </a:t>
            </a:r>
            <a:r>
              <a:rPr lang="en-US" dirty="0" err="1"/>
              <a:t>haematoma</a:t>
            </a:r>
            <a:r>
              <a:rPr lang="en-US" dirty="0"/>
              <a:t>   </a:t>
            </a:r>
          </a:p>
          <a:p>
            <a:pPr marL="45720" indent="0" algn="just" rtl="0">
              <a:buNone/>
            </a:pPr>
            <a:r>
              <a:rPr lang="en-US" dirty="0"/>
              <a:t>    a- must be incised and evacuate it content after 7-10 days from occurrence of the trauma. If swelling is opened earlier –serious hemorrhage may happen. If opened later than 10 days –the blood will be organized into fibrous tissue and can be removed only with difficult and bleeding.</a:t>
            </a:r>
          </a:p>
          <a:p>
            <a:pPr marL="45720" indent="0" algn="just" rtl="0">
              <a:buNone/>
            </a:pPr>
            <a:r>
              <a:rPr lang="en-US" dirty="0"/>
              <a:t>    b-the inside of the cavity is then washed with mild antiseptic and swabbed with tincture iodine.</a:t>
            </a:r>
          </a:p>
          <a:p>
            <a:pPr marL="45720" indent="0" algn="just" rtl="0">
              <a:buNone/>
            </a:pPr>
            <a:r>
              <a:rPr lang="en-US" dirty="0"/>
              <a:t>    c-may necessary to pack the cavity with sterile gauze.</a:t>
            </a:r>
          </a:p>
          <a:p>
            <a:pPr marL="45720" indent="0" algn="just">
              <a:buNone/>
            </a:pPr>
            <a:endParaRPr lang="ar-IQ" dirty="0"/>
          </a:p>
        </p:txBody>
      </p:sp>
    </p:spTree>
    <p:extLst>
      <p:ext uri="{BB962C8B-B14F-4D97-AF65-F5344CB8AC3E}">
        <p14:creationId xmlns:p14="http://schemas.microsoft.com/office/powerpoint/2010/main" val="1254426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6286"/>
            <a:ext cx="6512511" cy="1143000"/>
          </a:xfrm>
        </p:spPr>
        <p:txBody>
          <a:bodyPr/>
          <a:lstStyle/>
          <a:p>
            <a:pPr marL="0" indent="0" algn="ctr">
              <a:buNone/>
            </a:pPr>
            <a:r>
              <a:rPr lang="en-US" dirty="0">
                <a:effectLst/>
              </a:rPr>
              <a:t>Cyst</a:t>
            </a:r>
            <a:endParaRPr lang="ar-IQ" dirty="0"/>
          </a:p>
        </p:txBody>
      </p:sp>
      <p:sp>
        <p:nvSpPr>
          <p:cNvPr id="3" name="Content Placeholder 2"/>
          <p:cNvSpPr>
            <a:spLocks noGrp="1"/>
          </p:cNvSpPr>
          <p:nvPr>
            <p:ph sz="quarter" idx="13"/>
          </p:nvPr>
        </p:nvSpPr>
        <p:spPr>
          <a:xfrm>
            <a:off x="304800" y="1371600"/>
            <a:ext cx="8458200" cy="2286000"/>
          </a:xfrm>
        </p:spPr>
        <p:txBody>
          <a:bodyPr/>
          <a:lstStyle/>
          <a:p>
            <a:pPr marL="45720" indent="0" algn="just" rtl="0">
              <a:buNone/>
            </a:pPr>
            <a:r>
              <a:rPr lang="en-US" b="1" u="sng" dirty="0"/>
              <a:t>Cyst</a:t>
            </a:r>
            <a:r>
              <a:rPr lang="en-US" dirty="0"/>
              <a:t>: is a cavity in a tissue lined by epithelium or endothelium and containing a fluid or semi fluid </a:t>
            </a:r>
            <a:r>
              <a:rPr lang="en-US" dirty="0" smtClean="0"/>
              <a:t>material </a:t>
            </a:r>
            <a:r>
              <a:rPr lang="en-US" dirty="0"/>
              <a:t>and occasionally solid structures.</a:t>
            </a:r>
          </a:p>
          <a:p>
            <a:pPr marL="45720" indent="0" algn="just" rtl="0">
              <a:buNone/>
            </a:pPr>
            <a:endParaRPr lang="ar-IQ" dirty="0"/>
          </a:p>
        </p:txBody>
      </p:sp>
      <p:sp>
        <p:nvSpPr>
          <p:cNvPr id="4" name="AutoShape 2" descr="نتيجة بحث الصور عن ‪cyst animal‬‏"/>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AutoShape 4" descr="نتيجة بحث الصور عن ‪cyst animal‬‏"/>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6" name="AutoShape 6" descr="نتيجة بحث الصور عن ‪cyst animal‬‏"/>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71750"/>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64493"/>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91921"/>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64820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1842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34"/>
                                        </p:tgtEl>
                                        <p:attrNameLst>
                                          <p:attrName>style.visibility</p:attrName>
                                        </p:attrNameLst>
                                      </p:cBhvr>
                                      <p:to>
                                        <p:strVal val="visible"/>
                                      </p:to>
                                    </p:set>
                                    <p:anim calcmode="lin" valueType="num">
                                      <p:cBhvr additive="base">
                                        <p:cTn id="20" dur="500" fill="hold"/>
                                        <p:tgtEl>
                                          <p:spTgt spid="1034"/>
                                        </p:tgtEl>
                                        <p:attrNameLst>
                                          <p:attrName>ppt_x</p:attrName>
                                        </p:attrNameLst>
                                      </p:cBhvr>
                                      <p:tavLst>
                                        <p:tav tm="0">
                                          <p:val>
                                            <p:strVal val="#ppt_x"/>
                                          </p:val>
                                        </p:tav>
                                        <p:tav tm="100000">
                                          <p:val>
                                            <p:strVal val="#ppt_x"/>
                                          </p:val>
                                        </p:tav>
                                      </p:tavLst>
                                    </p:anim>
                                    <p:anim calcmode="lin" valueType="num">
                                      <p:cBhvr additive="base">
                                        <p:cTn id="21"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fade">
                                      <p:cBhvr>
                                        <p:cTn id="26" dur="1000"/>
                                        <p:tgtEl>
                                          <p:spTgt spid="1031"/>
                                        </p:tgtEl>
                                      </p:cBhvr>
                                    </p:animEffect>
                                    <p:anim calcmode="lin" valueType="num">
                                      <p:cBhvr>
                                        <p:cTn id="27" dur="1000" fill="hold"/>
                                        <p:tgtEl>
                                          <p:spTgt spid="1031"/>
                                        </p:tgtEl>
                                        <p:attrNameLst>
                                          <p:attrName>ppt_x</p:attrName>
                                        </p:attrNameLst>
                                      </p:cBhvr>
                                      <p:tavLst>
                                        <p:tav tm="0">
                                          <p:val>
                                            <p:strVal val="#ppt_x"/>
                                          </p:val>
                                        </p:tav>
                                        <p:tav tm="100000">
                                          <p:val>
                                            <p:strVal val="#ppt_x"/>
                                          </p:val>
                                        </p:tav>
                                      </p:tavLst>
                                    </p:anim>
                                    <p:anim calcmode="lin" valueType="num">
                                      <p:cBhvr>
                                        <p:cTn id="28"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35"/>
                                        </p:tgtEl>
                                        <p:attrNameLst>
                                          <p:attrName>style.visibility</p:attrName>
                                        </p:attrNameLst>
                                      </p:cBhvr>
                                      <p:to>
                                        <p:strVal val="visible"/>
                                      </p:to>
                                    </p:set>
                                    <p:animEffect transition="in" filter="barn(inVertical)">
                                      <p:cBhvr>
                                        <p:cTn id="33" dur="500"/>
                                        <p:tgtEl>
                                          <p:spTgt spid="10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36"/>
                                        </p:tgtEl>
                                        <p:attrNameLst>
                                          <p:attrName>style.visibility</p:attrName>
                                        </p:attrNameLst>
                                      </p:cBhvr>
                                      <p:to>
                                        <p:strVal val="visible"/>
                                      </p:to>
                                    </p:set>
                                    <p:animEffect transition="in" filter="wipe(down)">
                                      <p:cBhvr>
                                        <p:cTn id="38"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29"/>
            <a:ext cx="9144000" cy="1143000"/>
          </a:xfrm>
        </p:spPr>
        <p:txBody>
          <a:bodyPr/>
          <a:lstStyle/>
          <a:p>
            <a:pPr marL="0" indent="0" algn="ctr">
              <a:buNone/>
            </a:pPr>
            <a:r>
              <a:rPr lang="en-US" dirty="0">
                <a:effectLst/>
              </a:rPr>
              <a:t>Etiology and classification</a:t>
            </a:r>
            <a:endParaRPr lang="ar-IQ" dirty="0"/>
          </a:p>
        </p:txBody>
      </p:sp>
      <p:sp>
        <p:nvSpPr>
          <p:cNvPr id="3" name="Content Placeholder 2"/>
          <p:cNvSpPr>
            <a:spLocks noGrp="1"/>
          </p:cNvSpPr>
          <p:nvPr>
            <p:ph sz="quarter" idx="13"/>
          </p:nvPr>
        </p:nvSpPr>
        <p:spPr>
          <a:xfrm>
            <a:off x="152400" y="1295400"/>
            <a:ext cx="8763000" cy="5257800"/>
          </a:xfrm>
        </p:spPr>
        <p:txBody>
          <a:bodyPr/>
          <a:lstStyle/>
          <a:p>
            <a:pPr marL="45720" lvl="2" indent="0" algn="just" rtl="0">
              <a:buNone/>
            </a:pPr>
            <a:r>
              <a:rPr lang="en-US" sz="2400" b="1" dirty="0"/>
              <a:t>congenital cysts : </a:t>
            </a:r>
            <a:r>
              <a:rPr lang="en-US" sz="2400" dirty="0"/>
              <a:t>result from the implantation of embryonic structure in an unnatural situation where they grow and produce the original structure e.g. </a:t>
            </a:r>
            <a:r>
              <a:rPr lang="en-US" sz="2400" b="1" u="sng" dirty="0" err="1"/>
              <a:t>dentigerous</a:t>
            </a:r>
            <a:r>
              <a:rPr lang="en-US" sz="2400" b="1" u="sng" dirty="0"/>
              <a:t> cyst</a:t>
            </a:r>
            <a:r>
              <a:rPr lang="en-US" sz="2400" dirty="0"/>
              <a:t>               ( presence of tooth like structures in places other than the jaws). </a:t>
            </a:r>
          </a:p>
          <a:p>
            <a:pPr marL="45720" indent="0" algn="just" rtl="0">
              <a:buNone/>
            </a:pPr>
            <a:endParaRPr lang="ar-IQ"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956379"/>
            <a:ext cx="5105400" cy="3829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28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52400"/>
            <a:ext cx="8763000" cy="6477000"/>
          </a:xfrm>
        </p:spPr>
        <p:txBody>
          <a:bodyPr>
            <a:normAutofit/>
          </a:bodyPr>
          <a:lstStyle/>
          <a:p>
            <a:pPr marL="45720" lvl="2" indent="0" algn="just" rtl="0">
              <a:buNone/>
            </a:pPr>
            <a:r>
              <a:rPr lang="en-US" sz="2400" b="1" u="sng" dirty="0" err="1" smtClean="0"/>
              <a:t>Dermoid</a:t>
            </a:r>
            <a:r>
              <a:rPr lang="en-US" sz="2400" b="1" u="sng" dirty="0" smtClean="0"/>
              <a:t> </a:t>
            </a:r>
            <a:r>
              <a:rPr lang="en-US" sz="2400" b="1" u="sng" dirty="0"/>
              <a:t>cysts</a:t>
            </a:r>
            <a:r>
              <a:rPr lang="en-US" sz="2400" dirty="0"/>
              <a:t> ( are misplacement of a vestige of skin cause the development of a cyst containing hair and sebaceous material in the substance of an organ like the </a:t>
            </a:r>
            <a:r>
              <a:rPr lang="en-US" sz="2400" dirty="0" err="1" smtClean="0"/>
              <a:t>dermoid</a:t>
            </a:r>
            <a:r>
              <a:rPr lang="en-US" sz="2400" dirty="0" smtClean="0"/>
              <a:t> </a:t>
            </a:r>
            <a:r>
              <a:rPr lang="en-US" sz="2400" dirty="0"/>
              <a:t>cyst of the conjunctiva , which grows at the junction of the sclera and cornea , and the presence of hair gives rise to keratitis.</a:t>
            </a:r>
          </a:p>
          <a:p>
            <a:pPr marL="45720" indent="0" algn="just" rtl="0">
              <a:buNone/>
            </a:pPr>
            <a:endParaRPr lang="ar-IQ"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257" y="2286000"/>
            <a:ext cx="5715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5799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731520"/>
            <a:ext cx="8534400" cy="6126480"/>
          </a:xfrm>
        </p:spPr>
        <p:txBody>
          <a:bodyPr>
            <a:normAutofit fontScale="92500"/>
          </a:bodyPr>
          <a:lstStyle/>
          <a:p>
            <a:pPr marL="640080" lvl="2" indent="0" algn="just" rtl="0">
              <a:buNone/>
            </a:pPr>
            <a:r>
              <a:rPr lang="en-US" sz="2400" dirty="0"/>
              <a:t>Acquired cysts : are either retention cyst , distension cyst ( exudation cyst ) , parasitic cyst , degenerative cyst .</a:t>
            </a:r>
          </a:p>
          <a:p>
            <a:pPr marL="45720" indent="0" algn="just" rtl="0">
              <a:buNone/>
            </a:pPr>
            <a:r>
              <a:rPr lang="en-US" sz="2400" b="1" dirty="0"/>
              <a:t>1-</a:t>
            </a:r>
            <a:r>
              <a:rPr lang="en-US" sz="2400" dirty="0"/>
              <a:t> retention cyst – cyst develops when secretory duct ( salivary duct ) </a:t>
            </a:r>
            <a:r>
              <a:rPr lang="en-US" sz="2400" dirty="0" smtClean="0"/>
              <a:t>gets </a:t>
            </a:r>
            <a:r>
              <a:rPr lang="en-US" sz="2400" dirty="0"/>
              <a:t>obstructed and here the cyst is large in size like </a:t>
            </a:r>
            <a:r>
              <a:rPr lang="en-US" sz="2400" b="1" u="sng" dirty="0" err="1"/>
              <a:t>ranula</a:t>
            </a:r>
            <a:r>
              <a:rPr lang="en-US" sz="2400" dirty="0"/>
              <a:t> or it is small like </a:t>
            </a:r>
            <a:r>
              <a:rPr lang="en-US" sz="2400" b="1" u="sng" dirty="0" err="1"/>
              <a:t>hordoleum</a:t>
            </a:r>
            <a:r>
              <a:rPr lang="en-US" sz="2400" dirty="0"/>
              <a:t> or </a:t>
            </a:r>
            <a:r>
              <a:rPr lang="en-US" sz="2400" dirty="0" err="1"/>
              <a:t>stye</a:t>
            </a:r>
            <a:r>
              <a:rPr lang="en-US" sz="2400" dirty="0"/>
              <a:t>---result from closed of the duct of </a:t>
            </a:r>
            <a:r>
              <a:rPr lang="en-US" sz="2400" dirty="0" err="1"/>
              <a:t>meibomian</a:t>
            </a:r>
            <a:r>
              <a:rPr lang="en-US" sz="2400" dirty="0"/>
              <a:t> gland</a:t>
            </a:r>
            <a:r>
              <a:rPr lang="en-US" sz="2400" dirty="0" smtClean="0"/>
              <a:t>.</a:t>
            </a:r>
          </a:p>
          <a:p>
            <a:pPr marL="45720" indent="0" algn="just" rtl="0">
              <a:buNone/>
            </a:pPr>
            <a:r>
              <a:rPr lang="en-US" sz="2400" dirty="0" smtClean="0"/>
              <a:t> </a:t>
            </a:r>
          </a:p>
          <a:p>
            <a:pPr marL="45720" indent="0" algn="just" rtl="0">
              <a:buNone/>
            </a:pPr>
            <a:endParaRPr lang="en-US" sz="2400" dirty="0"/>
          </a:p>
          <a:p>
            <a:pPr marL="45720" indent="0" algn="just" rtl="0">
              <a:buNone/>
            </a:pPr>
            <a:r>
              <a:rPr lang="en-US" sz="2400" dirty="0"/>
              <a:t>2-distension cyst – due to accumulation of fluid or exudates within an organ e.g. </a:t>
            </a:r>
            <a:r>
              <a:rPr lang="en-US" sz="2400" u="sng" dirty="0" smtClean="0"/>
              <a:t>distension </a:t>
            </a:r>
            <a:r>
              <a:rPr lang="en-US" sz="2400" u="sng" dirty="0"/>
              <a:t>of the synovial bursa</a:t>
            </a:r>
            <a:r>
              <a:rPr lang="en-US" sz="2400" dirty="0"/>
              <a:t> , </a:t>
            </a:r>
            <a:r>
              <a:rPr lang="en-US" sz="2400" u="sng" dirty="0"/>
              <a:t>cyst of ovaries</a:t>
            </a:r>
            <a:r>
              <a:rPr lang="en-US" sz="2400" dirty="0"/>
              <a:t> , </a:t>
            </a:r>
            <a:r>
              <a:rPr lang="en-US" sz="2400" u="sng" dirty="0"/>
              <a:t>cyst of thyroid gland</a:t>
            </a:r>
            <a:r>
              <a:rPr lang="en-US" sz="2400" dirty="0"/>
              <a:t>.</a:t>
            </a:r>
          </a:p>
          <a:p>
            <a:pPr marL="45720" indent="0" algn="just" rtl="0">
              <a:buNone/>
            </a:pPr>
            <a:r>
              <a:rPr lang="en-US" sz="2400" dirty="0"/>
              <a:t>3- parasitic cysts--- represent part of the life cycle of a parasite e.g. </a:t>
            </a:r>
            <a:r>
              <a:rPr lang="en-US" sz="2400" u="sng" dirty="0" err="1" smtClean="0"/>
              <a:t>Coenurus</a:t>
            </a:r>
            <a:r>
              <a:rPr lang="en-US" sz="2400" dirty="0" smtClean="0"/>
              <a:t> </a:t>
            </a:r>
            <a:r>
              <a:rPr lang="en-US" sz="2400" u="sng" dirty="0" err="1"/>
              <a:t>cerebralis</a:t>
            </a:r>
            <a:r>
              <a:rPr lang="en-US" sz="2400" dirty="0"/>
              <a:t> in the brain of sheep, the pisiform cyst between the muscles and under the skin of rabbits.</a:t>
            </a:r>
          </a:p>
          <a:p>
            <a:pPr marL="45720" indent="0" algn="just" rtl="0">
              <a:buNone/>
            </a:pPr>
            <a:r>
              <a:rPr lang="en-US" sz="2400" dirty="0"/>
              <a:t>4- degenerative cysts --- arise from the softening of a tumor, e.g. </a:t>
            </a:r>
            <a:r>
              <a:rPr lang="en-US" sz="2400" dirty="0" err="1" smtClean="0"/>
              <a:t>chondroma</a:t>
            </a:r>
            <a:r>
              <a:rPr lang="en-US" sz="2400" dirty="0"/>
              <a:t>, --cystic spaces  ,</a:t>
            </a:r>
            <a:r>
              <a:rPr lang="en-US" sz="2400" dirty="0" err="1"/>
              <a:t>ostitis</a:t>
            </a:r>
            <a:r>
              <a:rPr lang="en-US" sz="2400" dirty="0"/>
              <a:t> </a:t>
            </a:r>
            <a:r>
              <a:rPr lang="en-US" sz="2400" dirty="0" err="1"/>
              <a:t>fibrosa</a:t>
            </a:r>
            <a:r>
              <a:rPr lang="en-US" sz="2400" dirty="0"/>
              <a:t>. </a:t>
            </a:r>
          </a:p>
          <a:p>
            <a:pPr marL="45720" indent="0" algn="just">
              <a:buNone/>
            </a:pP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533375"/>
            <a:ext cx="1981200" cy="14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983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512511" cy="1143000"/>
          </a:xfrm>
        </p:spPr>
        <p:txBody>
          <a:bodyPr/>
          <a:lstStyle/>
          <a:p>
            <a:pPr marL="0" indent="0" algn="ctr">
              <a:buNone/>
            </a:pPr>
            <a:r>
              <a:rPr lang="en-US" dirty="0">
                <a:effectLst/>
              </a:rPr>
              <a:t>Treatment</a:t>
            </a:r>
            <a:endParaRPr lang="ar-IQ" dirty="0"/>
          </a:p>
        </p:txBody>
      </p:sp>
      <p:sp>
        <p:nvSpPr>
          <p:cNvPr id="3" name="Content Placeholder 2"/>
          <p:cNvSpPr>
            <a:spLocks noGrp="1"/>
          </p:cNvSpPr>
          <p:nvPr>
            <p:ph sz="quarter" idx="13"/>
          </p:nvPr>
        </p:nvSpPr>
        <p:spPr>
          <a:xfrm>
            <a:off x="381000" y="1219200"/>
            <a:ext cx="8534400" cy="5257800"/>
          </a:xfrm>
        </p:spPr>
        <p:txBody>
          <a:bodyPr/>
          <a:lstStyle/>
          <a:p>
            <a:pPr marL="45720" indent="0" algn="just" rtl="0">
              <a:buNone/>
            </a:pPr>
            <a:r>
              <a:rPr lang="en-US" b="1" dirty="0"/>
              <a:t>1- </a:t>
            </a:r>
            <a:r>
              <a:rPr lang="en-US" dirty="0"/>
              <a:t>puncture of cyst by trocar and </a:t>
            </a:r>
            <a:r>
              <a:rPr lang="en-US" dirty="0" err="1"/>
              <a:t>canula</a:t>
            </a:r>
            <a:r>
              <a:rPr lang="en-US" dirty="0"/>
              <a:t> or siphon needle </a:t>
            </a:r>
            <a:r>
              <a:rPr lang="en-US" dirty="0" smtClean="0"/>
              <a:t>             </a:t>
            </a:r>
            <a:r>
              <a:rPr lang="en-US" b="1" dirty="0" smtClean="0"/>
              <a:t>to </a:t>
            </a:r>
            <a:r>
              <a:rPr lang="en-US" b="1" dirty="0" err="1"/>
              <a:t>evacute</a:t>
            </a:r>
            <a:r>
              <a:rPr lang="en-US" b="1" dirty="0"/>
              <a:t> the </a:t>
            </a:r>
            <a:r>
              <a:rPr lang="en-US" dirty="0"/>
              <a:t>contents and the lining tissue is swabbed with irritant like Tr. Iodine 5% or carbolic acid to destroy it and leading to obliteration of the cavity. Small cyst may be incised along its entire length .</a:t>
            </a:r>
          </a:p>
          <a:p>
            <a:pPr marL="45720" indent="0" algn="just" rtl="0">
              <a:buNone/>
            </a:pPr>
            <a:endParaRPr lang="en-US" dirty="0" smtClean="0"/>
          </a:p>
          <a:p>
            <a:pPr marL="45720" indent="0" algn="just" rtl="0">
              <a:buNone/>
            </a:pPr>
            <a:r>
              <a:rPr lang="en-US" dirty="0" smtClean="0"/>
              <a:t>2- </a:t>
            </a:r>
            <a:r>
              <a:rPr lang="en-US" dirty="0"/>
              <a:t>excision of the cyst –specially in tumor.</a:t>
            </a:r>
          </a:p>
          <a:p>
            <a:pPr marL="45720" indent="0" algn="just">
              <a:buNone/>
            </a:pPr>
            <a:endParaRPr lang="ar-IQ" dirty="0"/>
          </a:p>
        </p:txBody>
      </p:sp>
      <p:sp>
        <p:nvSpPr>
          <p:cNvPr id="4" name="Action Button: Movie 3">
            <a:hlinkClick r:id="rId2" action="ppaction://program" highlightClick="1"/>
          </p:cNvPr>
          <p:cNvSpPr/>
          <p:nvPr/>
        </p:nvSpPr>
        <p:spPr>
          <a:xfrm>
            <a:off x="3200400" y="4495800"/>
            <a:ext cx="2895600" cy="5334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2705787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512511" cy="1143000"/>
          </a:xfrm>
        </p:spPr>
        <p:txBody>
          <a:bodyPr/>
          <a:lstStyle/>
          <a:p>
            <a:pPr marL="0" indent="0" algn="ctr">
              <a:buNone/>
            </a:pPr>
            <a:r>
              <a:rPr lang="en-US" dirty="0">
                <a:effectLst/>
              </a:rPr>
              <a:t>Ulceration and ulcers </a:t>
            </a:r>
            <a:endParaRPr lang="ar-IQ" dirty="0"/>
          </a:p>
        </p:txBody>
      </p:sp>
      <p:sp>
        <p:nvSpPr>
          <p:cNvPr id="3" name="Content Placeholder 2"/>
          <p:cNvSpPr>
            <a:spLocks noGrp="1"/>
          </p:cNvSpPr>
          <p:nvPr>
            <p:ph sz="quarter" idx="13"/>
          </p:nvPr>
        </p:nvSpPr>
        <p:spPr>
          <a:xfrm>
            <a:off x="304800" y="1066800"/>
            <a:ext cx="8534400" cy="5486400"/>
          </a:xfrm>
        </p:spPr>
        <p:txBody>
          <a:bodyPr/>
          <a:lstStyle/>
          <a:p>
            <a:pPr marL="45720" indent="0" algn="just" rtl="0">
              <a:buNone/>
            </a:pPr>
            <a:r>
              <a:rPr lang="en-US" b="1" dirty="0"/>
              <a:t>Ulceration –</a:t>
            </a:r>
            <a:r>
              <a:rPr lang="en-US" dirty="0"/>
              <a:t>is</a:t>
            </a:r>
            <a:r>
              <a:rPr lang="en-US" b="1" dirty="0"/>
              <a:t> </a:t>
            </a:r>
            <a:r>
              <a:rPr lang="en-US" dirty="0"/>
              <a:t>the cellular</a:t>
            </a:r>
            <a:r>
              <a:rPr lang="en-US" b="1" dirty="0"/>
              <a:t> </a:t>
            </a:r>
            <a:r>
              <a:rPr lang="en-US" dirty="0"/>
              <a:t>death of superficial tissue leading to loss of substance , is due to traumatic , infective or neoplastic cause.</a:t>
            </a:r>
          </a:p>
          <a:p>
            <a:pPr marL="45720" indent="0" algn="just" rtl="0">
              <a:buNone/>
            </a:pPr>
            <a:endParaRPr lang="en-US" b="1" u="sng" dirty="0" smtClean="0"/>
          </a:p>
          <a:p>
            <a:pPr marL="45720" indent="0" algn="just" rtl="0">
              <a:buNone/>
            </a:pPr>
            <a:r>
              <a:rPr lang="en-US" b="1" u="sng" dirty="0" smtClean="0"/>
              <a:t>Ulcer</a:t>
            </a:r>
            <a:r>
              <a:rPr lang="en-US" b="1" dirty="0" smtClean="0"/>
              <a:t> </a:t>
            </a:r>
            <a:r>
              <a:rPr lang="en-US" b="1" dirty="0"/>
              <a:t>:</a:t>
            </a:r>
            <a:r>
              <a:rPr lang="en-US" dirty="0"/>
              <a:t>are the loss of </a:t>
            </a:r>
            <a:r>
              <a:rPr lang="en-US" dirty="0" smtClean="0"/>
              <a:t>epithelial </a:t>
            </a:r>
            <a:r>
              <a:rPr lang="en-US" dirty="0"/>
              <a:t>tissue and the exposure of </a:t>
            </a:r>
            <a:r>
              <a:rPr lang="en-US" dirty="0" err="1"/>
              <a:t>subepithelial</a:t>
            </a:r>
            <a:r>
              <a:rPr lang="en-US" dirty="0"/>
              <a:t> tissue in an area of skin or mucous membrane. ((recent or old superficial wound involving </a:t>
            </a:r>
            <a:r>
              <a:rPr lang="en-US" dirty="0" smtClean="0"/>
              <a:t>cellular </a:t>
            </a:r>
            <a:r>
              <a:rPr lang="en-US" dirty="0"/>
              <a:t>destruction of tissue and showing no tendency to heal)) .</a:t>
            </a:r>
            <a:r>
              <a:rPr lang="en-US" b="1" dirty="0"/>
              <a:t> </a:t>
            </a:r>
            <a:endParaRPr lang="en-US" dirty="0"/>
          </a:p>
          <a:p>
            <a:pPr marL="45720" indent="0" algn="just">
              <a:buNone/>
            </a:pP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495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49580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2813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additive="base">
                                        <p:cTn id="23" dur="500" fill="hold"/>
                                        <p:tgtEl>
                                          <p:spTgt spid="3075"/>
                                        </p:tgtEl>
                                        <p:attrNameLst>
                                          <p:attrName>ppt_x</p:attrName>
                                        </p:attrNameLst>
                                      </p:cBhvr>
                                      <p:tavLst>
                                        <p:tav tm="0">
                                          <p:val>
                                            <p:strVal val="#ppt_x"/>
                                          </p:val>
                                        </p:tav>
                                        <p:tav tm="100000">
                                          <p:val>
                                            <p:strVal val="#ppt_x"/>
                                          </p:val>
                                        </p:tav>
                                      </p:tavLst>
                                    </p:anim>
                                    <p:anim calcmode="lin" valueType="num">
                                      <p:cBhvr additive="base">
                                        <p:cTn id="2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barn(inVertical)">
                                      <p:cBhvr>
                                        <p:cTn id="2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304800"/>
            <a:ext cx="8686800" cy="6248400"/>
          </a:xfrm>
        </p:spPr>
        <p:txBody>
          <a:bodyPr/>
          <a:lstStyle/>
          <a:p>
            <a:pPr marL="45720" indent="0" algn="just" rtl="0">
              <a:buNone/>
            </a:pPr>
            <a:endParaRPr lang="en-US" sz="2400" dirty="0" smtClean="0"/>
          </a:p>
          <a:p>
            <a:pPr marL="45720" indent="0" algn="just" rtl="0">
              <a:buNone/>
            </a:pPr>
            <a:r>
              <a:rPr lang="en-US" sz="2400" dirty="0" smtClean="0"/>
              <a:t>5- </a:t>
            </a:r>
            <a:r>
              <a:rPr lang="en-US" sz="2400" dirty="0"/>
              <a:t>Compression –application of compression bandage help in avoid inflammation swelling. It should be done after massage - gentle massage with the direction of venous and lymphatic stream. The correct application of pressure bandage to  1-protect the wound  2- immobilization   3- reduce swelling /is an art that must be learned through experience ( not too tied , or not too loose ).</a:t>
            </a:r>
          </a:p>
          <a:p>
            <a:pPr marL="45720" indent="0" algn="just" rtl="0">
              <a:buNone/>
            </a:pPr>
            <a:r>
              <a:rPr lang="en-US" sz="2400" dirty="0"/>
              <a:t>(when bandaging the upper portion of the leg , a bandage is first applied to the lower portion to maintain the position and to prevent edema of the distal extremity).</a:t>
            </a:r>
          </a:p>
          <a:p>
            <a:pPr marL="45720" indent="0" algn="just" rtl="0">
              <a:buNone/>
            </a:pPr>
            <a:r>
              <a:rPr lang="en-US" sz="2400" dirty="0"/>
              <a:t>6- Anti inflammatory drugs : NSAID ( Aspirin , Indomethacin ,</a:t>
            </a:r>
            <a:r>
              <a:rPr lang="en-US" sz="2400" dirty="0" err="1"/>
              <a:t>Phenylbutazone</a:t>
            </a:r>
            <a:r>
              <a:rPr lang="en-US" sz="2400" dirty="0"/>
              <a:t>, Ibuprofen, Naproxen, </a:t>
            </a:r>
            <a:r>
              <a:rPr lang="en-US" sz="2400" dirty="0" err="1"/>
              <a:t>Diclofenac</a:t>
            </a:r>
            <a:r>
              <a:rPr lang="en-US" sz="2400" dirty="0"/>
              <a:t>, </a:t>
            </a:r>
            <a:r>
              <a:rPr lang="en-US" sz="2400" dirty="0" err="1"/>
              <a:t>Mefenamic</a:t>
            </a:r>
            <a:r>
              <a:rPr lang="en-US" sz="2400" dirty="0"/>
              <a:t> acid, Anti cox ), Corticosteroids.</a:t>
            </a:r>
          </a:p>
        </p:txBody>
      </p:sp>
    </p:spTree>
    <p:extLst>
      <p:ext uri="{BB962C8B-B14F-4D97-AF65-F5344CB8AC3E}">
        <p14:creationId xmlns:p14="http://schemas.microsoft.com/office/powerpoint/2010/main" val="2369899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512511" cy="914400"/>
          </a:xfrm>
        </p:spPr>
        <p:txBody>
          <a:bodyPr/>
          <a:lstStyle/>
          <a:p>
            <a:pPr marL="0" indent="0" algn="ctr">
              <a:buNone/>
            </a:pPr>
            <a:r>
              <a:rPr lang="en-US" dirty="0">
                <a:effectLst/>
              </a:rPr>
              <a:t>Classification</a:t>
            </a:r>
            <a:endParaRPr lang="ar-IQ" dirty="0"/>
          </a:p>
        </p:txBody>
      </p:sp>
      <p:sp>
        <p:nvSpPr>
          <p:cNvPr id="3" name="Content Placeholder 2"/>
          <p:cNvSpPr>
            <a:spLocks noGrp="1"/>
          </p:cNvSpPr>
          <p:nvPr>
            <p:ph sz="quarter" idx="13"/>
          </p:nvPr>
        </p:nvSpPr>
        <p:spPr>
          <a:xfrm>
            <a:off x="228600" y="883920"/>
            <a:ext cx="8610600" cy="5897880"/>
          </a:xfrm>
        </p:spPr>
        <p:txBody>
          <a:bodyPr/>
          <a:lstStyle/>
          <a:p>
            <a:pPr marL="45720" indent="0" algn="just" rtl="0">
              <a:buNone/>
            </a:pPr>
            <a:endParaRPr lang="en-US" dirty="0" smtClean="0"/>
          </a:p>
          <a:p>
            <a:pPr marL="45720" indent="0" algn="just" rtl="0">
              <a:buNone/>
            </a:pPr>
            <a:r>
              <a:rPr lang="en-US" dirty="0" smtClean="0"/>
              <a:t>1- </a:t>
            </a:r>
            <a:r>
              <a:rPr lang="en-US" dirty="0"/>
              <a:t>non –specific ulcers—are caused by trauma or pyogenic bacteria.</a:t>
            </a:r>
          </a:p>
          <a:p>
            <a:pPr marL="45720" indent="0" algn="just" rtl="0">
              <a:buNone/>
            </a:pPr>
            <a:endParaRPr lang="en-US" dirty="0"/>
          </a:p>
          <a:p>
            <a:pPr marL="45720" indent="0" algn="just" rtl="0">
              <a:buNone/>
            </a:pPr>
            <a:r>
              <a:rPr lang="en-US" dirty="0" smtClean="0"/>
              <a:t>2-specific </a:t>
            </a:r>
            <a:r>
              <a:rPr lang="en-US" dirty="0"/>
              <a:t>ulcers –are found in the course of certain specific disease such as ulcerative </a:t>
            </a:r>
            <a:r>
              <a:rPr lang="en-US" dirty="0" err="1"/>
              <a:t>lymphangitis</a:t>
            </a:r>
            <a:r>
              <a:rPr lang="en-US" dirty="0"/>
              <a:t> , </a:t>
            </a:r>
            <a:r>
              <a:rPr lang="en-US" dirty="0" err="1" smtClean="0"/>
              <a:t>glanders</a:t>
            </a:r>
            <a:r>
              <a:rPr lang="en-US" dirty="0" smtClean="0"/>
              <a:t>, tuberculosis etc</a:t>
            </a:r>
            <a:r>
              <a:rPr lang="en-US" dirty="0"/>
              <a:t>.</a:t>
            </a:r>
          </a:p>
          <a:p>
            <a:pPr marL="45720" indent="0" algn="just" rtl="0">
              <a:buNone/>
            </a:pPr>
            <a:endParaRPr lang="en-US" dirty="0" smtClean="0"/>
          </a:p>
          <a:p>
            <a:pPr marL="45720" indent="0" algn="just" rtl="0">
              <a:buNone/>
            </a:pPr>
            <a:r>
              <a:rPr lang="en-US" dirty="0" smtClean="0"/>
              <a:t>3-malignant </a:t>
            </a:r>
            <a:r>
              <a:rPr lang="en-US" dirty="0"/>
              <a:t>ulcers---e.g. rodent ulcer, </a:t>
            </a:r>
            <a:r>
              <a:rPr lang="en-US" dirty="0" err="1"/>
              <a:t>epitheliomatous</a:t>
            </a:r>
            <a:r>
              <a:rPr lang="en-US" dirty="0"/>
              <a:t>, and </a:t>
            </a:r>
            <a:r>
              <a:rPr lang="en-US" dirty="0" err="1"/>
              <a:t>fungating</a:t>
            </a:r>
            <a:r>
              <a:rPr lang="en-US" dirty="0"/>
              <a:t>.</a:t>
            </a:r>
          </a:p>
          <a:p>
            <a:pPr marL="45720" indent="0" algn="just">
              <a:buNone/>
            </a:pPr>
            <a:endParaRPr lang="ar-IQ" dirty="0"/>
          </a:p>
        </p:txBody>
      </p:sp>
    </p:spTree>
    <p:extLst>
      <p:ext uri="{BB962C8B-B14F-4D97-AF65-F5344CB8AC3E}">
        <p14:creationId xmlns:p14="http://schemas.microsoft.com/office/powerpoint/2010/main" val="119067189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286"/>
            <a:ext cx="6512511" cy="1143000"/>
          </a:xfrm>
        </p:spPr>
        <p:txBody>
          <a:bodyPr/>
          <a:lstStyle/>
          <a:p>
            <a:pPr marL="0" indent="0" algn="ctr">
              <a:buNone/>
            </a:pPr>
            <a:r>
              <a:rPr lang="en-US" dirty="0">
                <a:effectLst/>
              </a:rPr>
              <a:t>Etiology</a:t>
            </a:r>
            <a:endParaRPr lang="ar-IQ" dirty="0"/>
          </a:p>
        </p:txBody>
      </p:sp>
      <p:sp>
        <p:nvSpPr>
          <p:cNvPr id="3" name="Content Placeholder 2"/>
          <p:cNvSpPr>
            <a:spLocks noGrp="1"/>
          </p:cNvSpPr>
          <p:nvPr>
            <p:ph sz="quarter" idx="13"/>
          </p:nvPr>
        </p:nvSpPr>
        <p:spPr>
          <a:xfrm>
            <a:off x="228600" y="1066800"/>
            <a:ext cx="8610600" cy="5486400"/>
          </a:xfrm>
        </p:spPr>
        <p:txBody>
          <a:bodyPr/>
          <a:lstStyle/>
          <a:p>
            <a:pPr marL="45720" indent="0" algn="just" rtl="0">
              <a:buNone/>
            </a:pPr>
            <a:r>
              <a:rPr lang="en-US" dirty="0"/>
              <a:t>1-repeated irritation of a wound—e.g. wound of ear or tip of tail of the dog. Or wound on the angle of flexion of knee or hock joint of horse.</a:t>
            </a:r>
          </a:p>
          <a:p>
            <a:pPr marL="45720" indent="0" algn="just" rtl="0">
              <a:buNone/>
            </a:pPr>
            <a:endParaRPr lang="en-US" dirty="0" smtClean="0"/>
          </a:p>
          <a:p>
            <a:pPr marL="45720" indent="0" algn="just" rtl="0">
              <a:buNone/>
            </a:pPr>
            <a:r>
              <a:rPr lang="en-US" dirty="0" smtClean="0"/>
              <a:t>2- </a:t>
            </a:r>
            <a:r>
              <a:rPr lang="en-US" dirty="0"/>
              <a:t>presence of foreign body or necrotic tissue in the wound or presence of infection prevent healing.</a:t>
            </a:r>
          </a:p>
          <a:p>
            <a:pPr marL="45720" indent="0" algn="just" rtl="0">
              <a:buNone/>
            </a:pPr>
            <a:endParaRPr lang="en-US" dirty="0" smtClean="0"/>
          </a:p>
          <a:p>
            <a:pPr marL="45720" indent="0" algn="just" rtl="0">
              <a:buNone/>
            </a:pPr>
            <a:r>
              <a:rPr lang="en-US" dirty="0" smtClean="0"/>
              <a:t>3-loss </a:t>
            </a:r>
            <a:r>
              <a:rPr lang="en-US" dirty="0"/>
              <a:t>of innervation –(of a part may followed by ulceration) if the part is wounded because the </a:t>
            </a:r>
            <a:r>
              <a:rPr lang="en-US" dirty="0" smtClean="0"/>
              <a:t>atrophic </a:t>
            </a:r>
            <a:r>
              <a:rPr lang="en-US" dirty="0"/>
              <a:t>influences of the nerve supply is lacking .</a:t>
            </a:r>
          </a:p>
          <a:p>
            <a:pPr marL="45720" indent="0" algn="just" rtl="0">
              <a:buNone/>
            </a:pPr>
            <a:endParaRPr lang="en-US" dirty="0" smtClean="0"/>
          </a:p>
          <a:p>
            <a:pPr marL="45720" indent="0" algn="just" rtl="0">
              <a:buNone/>
            </a:pPr>
            <a:r>
              <a:rPr lang="en-US" dirty="0" smtClean="0"/>
              <a:t>4-lack </a:t>
            </a:r>
            <a:r>
              <a:rPr lang="en-US" dirty="0"/>
              <a:t>of blood supply.</a:t>
            </a:r>
          </a:p>
          <a:p>
            <a:pPr marL="45720" indent="0" algn="just">
              <a:buNone/>
            </a:pPr>
            <a:endParaRPr lang="ar-IQ" dirty="0"/>
          </a:p>
        </p:txBody>
      </p:sp>
    </p:spTree>
    <p:extLst>
      <p:ext uri="{BB962C8B-B14F-4D97-AF65-F5344CB8AC3E}">
        <p14:creationId xmlns:p14="http://schemas.microsoft.com/office/powerpoint/2010/main" val="9416647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286"/>
            <a:ext cx="6512511" cy="878114"/>
          </a:xfrm>
        </p:spPr>
        <p:txBody>
          <a:bodyPr/>
          <a:lstStyle/>
          <a:p>
            <a:pPr marL="0" indent="0" algn="ctr">
              <a:buNone/>
            </a:pPr>
            <a:r>
              <a:rPr lang="en-US" dirty="0" smtClean="0">
                <a:effectLst/>
              </a:rPr>
              <a:t>Symptoms</a:t>
            </a:r>
            <a:endParaRPr lang="ar-IQ" dirty="0"/>
          </a:p>
        </p:txBody>
      </p:sp>
      <p:sp>
        <p:nvSpPr>
          <p:cNvPr id="3" name="Content Placeholder 2"/>
          <p:cNvSpPr>
            <a:spLocks noGrp="1"/>
          </p:cNvSpPr>
          <p:nvPr>
            <p:ph sz="quarter" idx="13"/>
          </p:nvPr>
        </p:nvSpPr>
        <p:spPr>
          <a:xfrm>
            <a:off x="228600" y="1066800"/>
            <a:ext cx="8534400" cy="5486400"/>
          </a:xfrm>
        </p:spPr>
        <p:txBody>
          <a:bodyPr>
            <a:normAutofit lnSpcReduction="10000"/>
          </a:bodyPr>
          <a:lstStyle/>
          <a:p>
            <a:pPr marL="45720" indent="0" algn="just" rtl="0">
              <a:buNone/>
            </a:pPr>
            <a:r>
              <a:rPr lang="en-US" dirty="0"/>
              <a:t>1-it may start with a cutaneous excoriation , an abscess , or an eruption.</a:t>
            </a:r>
          </a:p>
          <a:p>
            <a:pPr marL="45720" indent="0" algn="just" rtl="0">
              <a:buNone/>
            </a:pPr>
            <a:r>
              <a:rPr lang="en-US" dirty="0"/>
              <a:t>2- it has the form of a more or less rounded breach of surface varying in depth in different cases.</a:t>
            </a:r>
          </a:p>
          <a:p>
            <a:pPr marL="45720" indent="0" algn="just" rtl="0">
              <a:buNone/>
            </a:pPr>
            <a:r>
              <a:rPr lang="en-US" dirty="0"/>
              <a:t>3- its borders may be hard or soft. The center of the lesion may be flat or concave and may show necrotic spots.</a:t>
            </a:r>
          </a:p>
          <a:p>
            <a:pPr marL="45720" indent="0" algn="just" rtl="0">
              <a:buNone/>
            </a:pPr>
            <a:r>
              <a:rPr lang="en-US" dirty="0"/>
              <a:t>4-no granulation tissue on the surface are seen.</a:t>
            </a:r>
          </a:p>
          <a:p>
            <a:pPr marL="45720" indent="0" algn="just" rtl="0">
              <a:buNone/>
            </a:pPr>
            <a:r>
              <a:rPr lang="en-US" dirty="0"/>
              <a:t>5- in most cases there is a serous purulent to blood stained or grayish discharge.</a:t>
            </a:r>
          </a:p>
          <a:p>
            <a:pPr marL="45720" indent="0" algn="just" rtl="0">
              <a:buNone/>
            </a:pPr>
            <a:r>
              <a:rPr lang="en-US" dirty="0"/>
              <a:t>6- when the lesion is old , the ulcer becomes inactive and surrounded by fibrous tissue ( callous ulcer ), its edges are cut perpendicularly and are seen to be hardened.</a:t>
            </a:r>
          </a:p>
          <a:p>
            <a:pPr marL="45720" indent="0" algn="just" rtl="0">
              <a:buNone/>
            </a:pPr>
            <a:r>
              <a:rPr lang="en-US" dirty="0"/>
              <a:t>7-when the gangrene occur at the level of the ulcer and the process spread rapidly, in depth and size , the lesion known as ( </a:t>
            </a:r>
            <a:r>
              <a:rPr lang="en-US" dirty="0" err="1"/>
              <a:t>phagedonic</a:t>
            </a:r>
            <a:r>
              <a:rPr lang="en-US" dirty="0"/>
              <a:t> ulcer ).</a:t>
            </a:r>
          </a:p>
          <a:p>
            <a:pPr marL="45720" indent="0" algn="just">
              <a:buNone/>
            </a:pPr>
            <a:endParaRPr lang="ar-IQ" dirty="0"/>
          </a:p>
        </p:txBody>
      </p:sp>
    </p:spTree>
    <p:extLst>
      <p:ext uri="{BB962C8B-B14F-4D97-AF65-F5344CB8AC3E}">
        <p14:creationId xmlns:p14="http://schemas.microsoft.com/office/powerpoint/2010/main" val="22510321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6286"/>
            <a:ext cx="6512511" cy="878114"/>
          </a:xfrm>
        </p:spPr>
        <p:txBody>
          <a:bodyPr/>
          <a:lstStyle/>
          <a:p>
            <a:pPr marL="0" indent="0" algn="ctr">
              <a:buNone/>
            </a:pPr>
            <a:r>
              <a:rPr lang="en-US" dirty="0">
                <a:effectLst/>
              </a:rPr>
              <a:t>Treatment</a:t>
            </a:r>
            <a:endParaRPr lang="ar-IQ" dirty="0"/>
          </a:p>
        </p:txBody>
      </p:sp>
      <p:sp>
        <p:nvSpPr>
          <p:cNvPr id="3" name="Content Placeholder 2"/>
          <p:cNvSpPr>
            <a:spLocks noGrp="1"/>
          </p:cNvSpPr>
          <p:nvPr>
            <p:ph sz="quarter" idx="13"/>
          </p:nvPr>
        </p:nvSpPr>
        <p:spPr>
          <a:xfrm>
            <a:off x="304800" y="990600"/>
            <a:ext cx="8458200" cy="5486400"/>
          </a:xfrm>
        </p:spPr>
        <p:txBody>
          <a:bodyPr>
            <a:normAutofit lnSpcReduction="10000"/>
          </a:bodyPr>
          <a:lstStyle/>
          <a:p>
            <a:pPr marL="45720" indent="0" algn="just" rtl="0">
              <a:buNone/>
            </a:pPr>
            <a:r>
              <a:rPr lang="en-US" dirty="0"/>
              <a:t>1-removal of the cause --- </a:t>
            </a:r>
          </a:p>
          <a:p>
            <a:pPr marL="45720" indent="0" algn="just" rtl="0">
              <a:buNone/>
            </a:pPr>
            <a:r>
              <a:rPr lang="en-US" dirty="0"/>
              <a:t>   a- immobilization of the part , when there is continuous </a:t>
            </a:r>
            <a:r>
              <a:rPr lang="en-US" dirty="0" smtClean="0"/>
              <a:t>movement.</a:t>
            </a:r>
            <a:endParaRPr lang="en-US" dirty="0"/>
          </a:p>
          <a:p>
            <a:pPr marL="45720" indent="0" algn="just" rtl="0">
              <a:buNone/>
            </a:pPr>
            <a:r>
              <a:rPr lang="en-US" dirty="0"/>
              <a:t>   b-prevent rubbing or scratching by the patient if it is due to it.</a:t>
            </a:r>
          </a:p>
          <a:p>
            <a:pPr marL="45720" indent="0" algn="just" rtl="0">
              <a:buNone/>
            </a:pPr>
            <a:r>
              <a:rPr lang="en-US" dirty="0"/>
              <a:t>2-apply warm antiseptic </a:t>
            </a:r>
            <a:r>
              <a:rPr lang="en-US" dirty="0" smtClean="0"/>
              <a:t>fomentation in </a:t>
            </a:r>
            <a:r>
              <a:rPr lang="en-US" dirty="0"/>
              <a:t>case of septic inflammatory ulcers. Also moderate pressure with cotton and bandage will promote healing when the ulcer has disinfected.</a:t>
            </a:r>
          </a:p>
          <a:p>
            <a:pPr marL="45720" indent="0" algn="just" rtl="0">
              <a:buNone/>
            </a:pPr>
            <a:r>
              <a:rPr lang="en-US" dirty="0"/>
              <a:t>3- apply astringent or caustic materials </a:t>
            </a:r>
            <a:r>
              <a:rPr lang="en-US" dirty="0" smtClean="0"/>
              <a:t>when </a:t>
            </a:r>
            <a:r>
              <a:rPr lang="en-US" dirty="0"/>
              <a:t>the granulation tissue are excessive or </a:t>
            </a:r>
            <a:r>
              <a:rPr lang="en-US" dirty="0" smtClean="0"/>
              <a:t>unhealthy </a:t>
            </a:r>
            <a:r>
              <a:rPr lang="en-US" dirty="0"/>
              <a:t>.</a:t>
            </a:r>
          </a:p>
          <a:p>
            <a:pPr marL="45720" indent="0" algn="just" rtl="0">
              <a:buNone/>
            </a:pPr>
            <a:r>
              <a:rPr lang="en-US" dirty="0"/>
              <a:t>4- use of </a:t>
            </a:r>
            <a:r>
              <a:rPr lang="en-US" dirty="0" err="1" smtClean="0"/>
              <a:t>thermocautery</a:t>
            </a:r>
            <a:r>
              <a:rPr lang="en-US" dirty="0" smtClean="0"/>
              <a:t> </a:t>
            </a:r>
            <a:r>
              <a:rPr lang="en-US" dirty="0"/>
              <a:t>for destroying unhealthy or callous tissue and promoting normal granulation and circulation.</a:t>
            </a:r>
          </a:p>
          <a:p>
            <a:pPr marL="45720" indent="0" algn="just" rtl="0">
              <a:buNone/>
            </a:pPr>
            <a:r>
              <a:rPr lang="en-US" dirty="0"/>
              <a:t>5-excision of the ulcer –after excision suture the wound then usually heal by first intention.</a:t>
            </a:r>
          </a:p>
          <a:p>
            <a:pPr marL="45720" indent="0" algn="just" rtl="0">
              <a:buNone/>
            </a:pPr>
            <a:r>
              <a:rPr lang="en-US" dirty="0"/>
              <a:t> </a:t>
            </a:r>
          </a:p>
          <a:p>
            <a:pPr marL="45720" indent="0" algn="just">
              <a:buNone/>
            </a:pPr>
            <a:endParaRPr lang="ar-IQ" dirty="0"/>
          </a:p>
        </p:txBody>
      </p:sp>
    </p:spTree>
    <p:extLst>
      <p:ext uri="{BB962C8B-B14F-4D97-AF65-F5344CB8AC3E}">
        <p14:creationId xmlns:p14="http://schemas.microsoft.com/office/powerpoint/2010/main" val="39734536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86"/>
            <a:ext cx="9067800" cy="878114"/>
          </a:xfrm>
        </p:spPr>
        <p:txBody>
          <a:bodyPr/>
          <a:lstStyle/>
          <a:p>
            <a:pPr marL="0" indent="0" algn="ctr">
              <a:buNone/>
            </a:pPr>
            <a:r>
              <a:rPr lang="en-US" dirty="0">
                <a:effectLst/>
              </a:rPr>
              <a:t>Necrosis and </a:t>
            </a:r>
            <a:r>
              <a:rPr lang="en-US" dirty="0" smtClean="0">
                <a:effectLst/>
              </a:rPr>
              <a:t>Gangrene</a:t>
            </a:r>
            <a:endParaRPr lang="ar-IQ" dirty="0"/>
          </a:p>
        </p:txBody>
      </p:sp>
      <p:sp>
        <p:nvSpPr>
          <p:cNvPr id="3" name="Content Placeholder 2"/>
          <p:cNvSpPr>
            <a:spLocks noGrp="1"/>
          </p:cNvSpPr>
          <p:nvPr>
            <p:ph sz="quarter" idx="13"/>
          </p:nvPr>
        </p:nvSpPr>
        <p:spPr>
          <a:xfrm>
            <a:off x="228600" y="838200"/>
            <a:ext cx="8610600" cy="5791200"/>
          </a:xfrm>
        </p:spPr>
        <p:txBody>
          <a:bodyPr/>
          <a:lstStyle/>
          <a:p>
            <a:pPr marL="45720" indent="0" algn="just" rtl="0">
              <a:buNone/>
            </a:pPr>
            <a:r>
              <a:rPr lang="en-US" b="1" u="sng" dirty="0"/>
              <a:t>Necrosis</a:t>
            </a:r>
            <a:r>
              <a:rPr lang="en-US" dirty="0"/>
              <a:t> –local cellular death inside the living tissue (or it is small localized part of dead tissue).</a:t>
            </a:r>
          </a:p>
          <a:p>
            <a:pPr marL="45720" indent="0" algn="just" rtl="0">
              <a:buNone/>
            </a:pPr>
            <a:r>
              <a:rPr lang="en-US" b="1" dirty="0"/>
              <a:t> </a:t>
            </a:r>
            <a:endParaRPr lang="en-US" dirty="0"/>
          </a:p>
          <a:p>
            <a:pPr marL="45720" indent="0" algn="just" rtl="0">
              <a:buNone/>
            </a:pPr>
            <a:r>
              <a:rPr lang="en-US" b="1" u="sng" dirty="0"/>
              <a:t>Gangrene </a:t>
            </a:r>
            <a:r>
              <a:rPr lang="en-US" dirty="0"/>
              <a:t>–large necrotic process affecting the hard and the soft tissue at the same time resulting in death of massive functional tissue of the body. Such as toe, foot, loop of intestine, testis and udder </a:t>
            </a:r>
            <a:r>
              <a:rPr lang="en-US" dirty="0" smtClean="0"/>
              <a:t>.If </a:t>
            </a:r>
            <a:r>
              <a:rPr lang="en-US" dirty="0"/>
              <a:t>the necrotic process affecting the soft tissue only ( soft part of the body –it may called sloughing ) .</a:t>
            </a:r>
          </a:p>
          <a:p>
            <a:pPr marL="45720" indent="0" algn="just">
              <a:buNone/>
            </a:pPr>
            <a:endParaRPr lang="ar-IQ" dirty="0"/>
          </a:p>
        </p:txBody>
      </p:sp>
    </p:spTree>
    <p:extLst>
      <p:ext uri="{BB962C8B-B14F-4D97-AF65-F5344CB8AC3E}">
        <p14:creationId xmlns:p14="http://schemas.microsoft.com/office/powerpoint/2010/main" val="34817788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657"/>
            <a:ext cx="6512511" cy="1143000"/>
          </a:xfrm>
        </p:spPr>
        <p:txBody>
          <a:bodyPr/>
          <a:lstStyle/>
          <a:p>
            <a:pPr marL="0" indent="0" algn="ctr">
              <a:buNone/>
            </a:pPr>
            <a:r>
              <a:rPr lang="en-US" dirty="0" smtClean="0">
                <a:effectLst/>
              </a:rPr>
              <a:t>Etiology of Necrosis</a:t>
            </a:r>
            <a:endParaRPr lang="ar-IQ" dirty="0"/>
          </a:p>
        </p:txBody>
      </p:sp>
      <p:sp>
        <p:nvSpPr>
          <p:cNvPr id="3" name="Content Placeholder 2"/>
          <p:cNvSpPr>
            <a:spLocks noGrp="1"/>
          </p:cNvSpPr>
          <p:nvPr>
            <p:ph sz="quarter" idx="13"/>
          </p:nvPr>
        </p:nvSpPr>
        <p:spPr>
          <a:xfrm>
            <a:off x="152400" y="990600"/>
            <a:ext cx="8763000" cy="5638800"/>
          </a:xfrm>
        </p:spPr>
        <p:txBody>
          <a:bodyPr/>
          <a:lstStyle/>
          <a:p>
            <a:pPr marL="45720" indent="0" algn="just" rtl="0">
              <a:buNone/>
            </a:pPr>
            <a:r>
              <a:rPr lang="en-US" b="1" u="sng" dirty="0"/>
              <a:t>1</a:t>
            </a:r>
            <a:r>
              <a:rPr lang="en-US" dirty="0"/>
              <a:t>-interference with circulation-such as what may be produced by pressure e.g. sit-fast caused by ill filleting saddle. ( Bed sore in </a:t>
            </a:r>
            <a:r>
              <a:rPr lang="en-US" dirty="0" smtClean="0"/>
              <a:t>human </a:t>
            </a:r>
            <a:r>
              <a:rPr lang="en-US" dirty="0"/>
              <a:t>) .</a:t>
            </a:r>
          </a:p>
          <a:p>
            <a:pPr marL="45720" indent="0" algn="just" rtl="0">
              <a:buNone/>
            </a:pPr>
            <a:r>
              <a:rPr lang="en-US" b="1" u="sng" dirty="0"/>
              <a:t>2</a:t>
            </a:r>
            <a:r>
              <a:rPr lang="en-US" dirty="0"/>
              <a:t>- toxins –bacterial toxins- like tip gangrene, or toxins produced as a result of abnormal metabolism as in diabetes.</a:t>
            </a:r>
          </a:p>
          <a:p>
            <a:pPr marL="45720" indent="0" algn="just" rtl="0">
              <a:buNone/>
            </a:pPr>
            <a:r>
              <a:rPr lang="en-US" b="1" u="sng" dirty="0"/>
              <a:t>3</a:t>
            </a:r>
            <a:r>
              <a:rPr lang="en-US" dirty="0"/>
              <a:t>-the application of tissue destroying substance such as acids, alkalis or skin disinfectants.</a:t>
            </a:r>
          </a:p>
          <a:p>
            <a:pPr marL="45720" indent="0" algn="just" rtl="0">
              <a:buNone/>
            </a:pPr>
            <a:r>
              <a:rPr lang="en-US" b="1" u="sng" dirty="0"/>
              <a:t>4</a:t>
            </a:r>
            <a:r>
              <a:rPr lang="en-US" dirty="0"/>
              <a:t>- skin necrosis may follow allergic conditions.</a:t>
            </a:r>
          </a:p>
          <a:p>
            <a:pPr marL="45720" indent="0" algn="just" rtl="0">
              <a:buNone/>
            </a:pPr>
            <a:r>
              <a:rPr lang="en-US" b="1" u="sng" dirty="0" smtClean="0"/>
              <a:t>5</a:t>
            </a:r>
            <a:r>
              <a:rPr lang="en-US" dirty="0" smtClean="0"/>
              <a:t>-atrophic </a:t>
            </a:r>
            <a:r>
              <a:rPr lang="en-US" dirty="0"/>
              <a:t>changes resulting in death of cells may follow nerve damage as a sequel to </a:t>
            </a:r>
            <a:r>
              <a:rPr lang="en-US" dirty="0" err="1" smtClean="0"/>
              <a:t>neurectomy</a:t>
            </a:r>
            <a:r>
              <a:rPr lang="en-US" dirty="0"/>
              <a:t>.</a:t>
            </a:r>
          </a:p>
          <a:p>
            <a:pPr marL="45720" indent="0" algn="just">
              <a:buNone/>
            </a:pPr>
            <a:endParaRPr lang="ar-IQ" dirty="0"/>
          </a:p>
        </p:txBody>
      </p:sp>
    </p:spTree>
    <p:extLst>
      <p:ext uri="{BB962C8B-B14F-4D97-AF65-F5344CB8AC3E}">
        <p14:creationId xmlns:p14="http://schemas.microsoft.com/office/powerpoint/2010/main" val="16869793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pPr marL="0" indent="0" algn="ctr">
              <a:buNone/>
            </a:pPr>
            <a:r>
              <a:rPr lang="en-US" dirty="0" smtClean="0">
                <a:effectLst/>
              </a:rPr>
              <a:t>Cause of  Gangrene</a:t>
            </a:r>
            <a:r>
              <a:rPr lang="en-US" dirty="0">
                <a:effectLst/>
              </a:rPr>
              <a:t/>
            </a:r>
            <a:br>
              <a:rPr lang="en-US" dirty="0">
                <a:effectLst/>
              </a:rPr>
            </a:br>
            <a:endParaRPr lang="ar-IQ" dirty="0"/>
          </a:p>
        </p:txBody>
      </p:sp>
      <p:sp>
        <p:nvSpPr>
          <p:cNvPr id="3" name="Content Placeholder 2"/>
          <p:cNvSpPr>
            <a:spLocks noGrp="1"/>
          </p:cNvSpPr>
          <p:nvPr>
            <p:ph sz="quarter" idx="13"/>
          </p:nvPr>
        </p:nvSpPr>
        <p:spPr>
          <a:xfrm>
            <a:off x="228600" y="1752600"/>
            <a:ext cx="8458200" cy="4876800"/>
          </a:xfrm>
        </p:spPr>
        <p:txBody>
          <a:bodyPr/>
          <a:lstStyle/>
          <a:p>
            <a:pPr marL="45720" indent="0" algn="just" rtl="0">
              <a:buNone/>
            </a:pPr>
            <a:r>
              <a:rPr lang="en-US" b="1" u="sng" dirty="0"/>
              <a:t>1</a:t>
            </a:r>
            <a:r>
              <a:rPr lang="en-US" dirty="0"/>
              <a:t>- </a:t>
            </a:r>
            <a:r>
              <a:rPr lang="en-US" b="1" dirty="0"/>
              <a:t>primary gangrene</a:t>
            </a:r>
            <a:r>
              <a:rPr lang="en-US" dirty="0"/>
              <a:t>—is the result of gangrene producing organisms ( which produce gas within tissue ) such as Clostridium e.g. black leg, malignant edema.</a:t>
            </a:r>
          </a:p>
          <a:p>
            <a:pPr marL="45720" indent="0" algn="just" rtl="0">
              <a:buNone/>
            </a:pPr>
            <a:endParaRPr lang="en-US" dirty="0" smtClean="0"/>
          </a:p>
          <a:p>
            <a:pPr marL="45720" indent="0" algn="just" rtl="0">
              <a:buNone/>
            </a:pPr>
            <a:r>
              <a:rPr lang="en-US" dirty="0" smtClean="0"/>
              <a:t>2-</a:t>
            </a:r>
            <a:r>
              <a:rPr lang="en-US" b="1" dirty="0" smtClean="0"/>
              <a:t>secondary </a:t>
            </a:r>
            <a:r>
              <a:rPr lang="en-US" b="1" dirty="0"/>
              <a:t>gangrene</a:t>
            </a:r>
            <a:r>
              <a:rPr lang="en-US" dirty="0"/>
              <a:t> is the result of circulatory disturbances –followed by infection with putrefactive bacteria e.g. tight bandage at a limb not involved the feet may cause foot gangrene ( in dog and cat ).</a:t>
            </a:r>
          </a:p>
          <a:p>
            <a:pPr marL="45720" indent="0" algn="just">
              <a:buNone/>
            </a:pPr>
            <a:endParaRPr lang="ar-IQ" dirty="0"/>
          </a:p>
        </p:txBody>
      </p:sp>
    </p:spTree>
    <p:extLst>
      <p:ext uri="{BB962C8B-B14F-4D97-AF65-F5344CB8AC3E}">
        <p14:creationId xmlns:p14="http://schemas.microsoft.com/office/powerpoint/2010/main" val="37660569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marL="0" indent="0" algn="ctr">
              <a:buNone/>
            </a:pPr>
            <a:r>
              <a:rPr lang="en-US" dirty="0">
                <a:effectLst/>
              </a:rPr>
              <a:t>Gangrene may be classified </a:t>
            </a:r>
            <a:r>
              <a:rPr lang="en-US" dirty="0" smtClean="0">
                <a:effectLst/>
              </a:rPr>
              <a:t>into</a:t>
            </a:r>
            <a:r>
              <a:rPr lang="en-US" dirty="0">
                <a:effectLst/>
              </a:rPr>
              <a:t/>
            </a:r>
            <a:br>
              <a:rPr lang="en-US" dirty="0">
                <a:effectLst/>
              </a:rPr>
            </a:br>
            <a:endParaRPr lang="ar-IQ" dirty="0"/>
          </a:p>
        </p:txBody>
      </p:sp>
      <p:sp>
        <p:nvSpPr>
          <p:cNvPr id="3" name="Content Placeholder 2"/>
          <p:cNvSpPr>
            <a:spLocks noGrp="1"/>
          </p:cNvSpPr>
          <p:nvPr>
            <p:ph sz="quarter" idx="13"/>
          </p:nvPr>
        </p:nvSpPr>
        <p:spPr>
          <a:xfrm>
            <a:off x="304800" y="1447800"/>
            <a:ext cx="8610600" cy="5029200"/>
          </a:xfrm>
        </p:spPr>
        <p:txBody>
          <a:bodyPr/>
          <a:lstStyle/>
          <a:p>
            <a:pPr marL="45720" indent="0" algn="just" rtl="0">
              <a:buNone/>
            </a:pPr>
            <a:r>
              <a:rPr lang="en-US" b="1" dirty="0"/>
              <a:t>1-Dry gangrene</a:t>
            </a:r>
            <a:r>
              <a:rPr lang="en-US" dirty="0"/>
              <a:t> –the usual cause are chronic arterial obstruction ( due to arteriosclerosis , or calcification of the terminal arteries ). Lake of arterial blood supply the dead part characterized by :</a:t>
            </a:r>
          </a:p>
          <a:p>
            <a:pPr marL="45720" indent="0" algn="just" rtl="0">
              <a:buNone/>
            </a:pPr>
            <a:r>
              <a:rPr lang="en-US" dirty="0"/>
              <a:t>1- it become hard , dry and wrinkled .    2-it has a dark brown or black color. </a:t>
            </a:r>
          </a:p>
          <a:p>
            <a:pPr marL="45720" indent="0" algn="just" rtl="0">
              <a:buNone/>
            </a:pPr>
            <a:r>
              <a:rPr lang="en-US" b="1" dirty="0"/>
              <a:t>2-Moist gangrene</a:t>
            </a:r>
            <a:r>
              <a:rPr lang="en-US" dirty="0"/>
              <a:t> –the usual cause are the venous and arterial stasis. It is characterized by the tissue become purple , greenish or blackish in color , and increased in volume as a result to engorgement with blood and serum , sloughing of the epithelium, dark red fetid liquid discharge from the lesion, presence of a zone of inflammation surrounds the dead area.</a:t>
            </a:r>
          </a:p>
          <a:p>
            <a:pPr marL="45720" indent="0" algn="just">
              <a:buNone/>
            </a:pPr>
            <a:endParaRPr lang="ar-IQ" dirty="0"/>
          </a:p>
        </p:txBody>
      </p:sp>
    </p:spTree>
    <p:extLst>
      <p:ext uri="{BB962C8B-B14F-4D97-AF65-F5344CB8AC3E}">
        <p14:creationId xmlns:p14="http://schemas.microsoft.com/office/powerpoint/2010/main" val="26615782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86"/>
            <a:ext cx="9144000" cy="1143000"/>
          </a:xfrm>
        </p:spPr>
        <p:txBody>
          <a:bodyPr/>
          <a:lstStyle/>
          <a:p>
            <a:pPr marL="0" indent="0" algn="ctr">
              <a:buNone/>
            </a:pPr>
            <a:r>
              <a:rPr lang="en-US" dirty="0">
                <a:effectLst/>
              </a:rPr>
              <a:t>The signs of dead </a:t>
            </a:r>
            <a:r>
              <a:rPr lang="en-US" dirty="0" smtClean="0">
                <a:effectLst/>
              </a:rPr>
              <a:t>area</a:t>
            </a:r>
            <a:endParaRPr lang="ar-IQ" dirty="0"/>
          </a:p>
        </p:txBody>
      </p:sp>
      <p:sp>
        <p:nvSpPr>
          <p:cNvPr id="3" name="Content Placeholder 2"/>
          <p:cNvSpPr>
            <a:spLocks noGrp="1"/>
          </p:cNvSpPr>
          <p:nvPr>
            <p:ph sz="quarter" idx="13"/>
          </p:nvPr>
        </p:nvSpPr>
        <p:spPr>
          <a:xfrm>
            <a:off x="228600" y="1447800"/>
            <a:ext cx="8686800" cy="4114800"/>
          </a:xfrm>
        </p:spPr>
        <p:txBody>
          <a:bodyPr/>
          <a:lstStyle/>
          <a:p>
            <a:pPr marL="45720" indent="0" algn="just" rtl="0">
              <a:buNone/>
            </a:pPr>
            <a:r>
              <a:rPr lang="en-US" b="1" dirty="0"/>
              <a:t>1</a:t>
            </a:r>
            <a:r>
              <a:rPr lang="en-US" dirty="0"/>
              <a:t>- loss  of pulsation  </a:t>
            </a:r>
            <a:endParaRPr lang="en-US" dirty="0" smtClean="0"/>
          </a:p>
          <a:p>
            <a:pPr marL="45720" indent="0" algn="just" rtl="0">
              <a:buNone/>
            </a:pPr>
            <a:endParaRPr lang="en-US" dirty="0" smtClean="0"/>
          </a:p>
          <a:p>
            <a:pPr marL="45720" indent="0" algn="just" rtl="0">
              <a:buNone/>
            </a:pPr>
            <a:r>
              <a:rPr lang="en-US" dirty="0" smtClean="0"/>
              <a:t>2- </a:t>
            </a:r>
            <a:r>
              <a:rPr lang="en-US" dirty="0"/>
              <a:t>loss of heat ( become cold)  </a:t>
            </a:r>
            <a:endParaRPr lang="en-US" dirty="0" smtClean="0"/>
          </a:p>
          <a:p>
            <a:pPr marL="45720" indent="0" algn="just" rtl="0">
              <a:buNone/>
            </a:pPr>
            <a:r>
              <a:rPr lang="en-US" dirty="0" smtClean="0"/>
              <a:t> </a:t>
            </a:r>
          </a:p>
          <a:p>
            <a:pPr marL="45720" indent="0" algn="just" rtl="0">
              <a:buNone/>
            </a:pPr>
            <a:r>
              <a:rPr lang="en-US" dirty="0" smtClean="0"/>
              <a:t>3- </a:t>
            </a:r>
            <a:r>
              <a:rPr lang="en-US" dirty="0"/>
              <a:t>loss of sensation</a:t>
            </a:r>
          </a:p>
          <a:p>
            <a:pPr marL="45720" indent="0" algn="just" rtl="0">
              <a:buNone/>
            </a:pPr>
            <a:endParaRPr lang="en-US" b="1" dirty="0" smtClean="0"/>
          </a:p>
          <a:p>
            <a:pPr marL="45720" indent="0" algn="just" rtl="0">
              <a:buNone/>
            </a:pPr>
            <a:r>
              <a:rPr lang="en-US" b="1" dirty="0" smtClean="0"/>
              <a:t>4</a:t>
            </a:r>
            <a:r>
              <a:rPr lang="en-US" dirty="0" smtClean="0"/>
              <a:t>-loss </a:t>
            </a:r>
            <a:r>
              <a:rPr lang="en-US" dirty="0"/>
              <a:t>of function  </a:t>
            </a:r>
            <a:endParaRPr lang="en-US" dirty="0" smtClean="0"/>
          </a:p>
          <a:p>
            <a:pPr marL="45720" indent="0" algn="just" rtl="0">
              <a:buNone/>
            </a:pPr>
            <a:endParaRPr lang="en-US" dirty="0"/>
          </a:p>
          <a:p>
            <a:pPr marL="45720" indent="0" algn="just" rtl="0">
              <a:buNone/>
            </a:pPr>
            <a:r>
              <a:rPr lang="en-US" dirty="0" smtClean="0"/>
              <a:t>5-change </a:t>
            </a:r>
            <a:r>
              <a:rPr lang="en-US" dirty="0"/>
              <a:t>of color and size.</a:t>
            </a:r>
          </a:p>
          <a:p>
            <a:pPr marL="45720" indent="0" algn="just">
              <a:buNone/>
            </a:pPr>
            <a:endParaRPr lang="ar-IQ" dirty="0"/>
          </a:p>
        </p:txBody>
      </p:sp>
    </p:spTree>
    <p:extLst>
      <p:ext uri="{BB962C8B-B14F-4D97-AF65-F5344CB8AC3E}">
        <p14:creationId xmlns:p14="http://schemas.microsoft.com/office/powerpoint/2010/main" val="14996637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143"/>
            <a:ext cx="6512511" cy="820057"/>
          </a:xfrm>
        </p:spPr>
        <p:txBody>
          <a:bodyPr/>
          <a:lstStyle/>
          <a:p>
            <a:pPr marL="0" indent="0" algn="ctr">
              <a:buNone/>
            </a:pPr>
            <a:r>
              <a:rPr lang="en-US" dirty="0">
                <a:effectLst/>
              </a:rPr>
              <a:t>Clinical signs </a:t>
            </a:r>
            <a:endParaRPr lang="ar-IQ" dirty="0"/>
          </a:p>
        </p:txBody>
      </p:sp>
      <p:sp>
        <p:nvSpPr>
          <p:cNvPr id="3" name="Content Placeholder 2"/>
          <p:cNvSpPr>
            <a:spLocks noGrp="1"/>
          </p:cNvSpPr>
          <p:nvPr>
            <p:ph sz="quarter" idx="13"/>
          </p:nvPr>
        </p:nvSpPr>
        <p:spPr>
          <a:xfrm>
            <a:off x="381000" y="914400"/>
            <a:ext cx="8534400" cy="5638800"/>
          </a:xfrm>
        </p:spPr>
        <p:txBody>
          <a:bodyPr/>
          <a:lstStyle/>
          <a:p>
            <a:pPr marL="45720" indent="0" algn="just" rtl="0">
              <a:buNone/>
            </a:pPr>
            <a:r>
              <a:rPr lang="en-US" dirty="0" smtClean="0"/>
              <a:t>There </a:t>
            </a:r>
            <a:r>
              <a:rPr lang="en-US" dirty="0"/>
              <a:t>are signs of </a:t>
            </a:r>
            <a:r>
              <a:rPr lang="en-US" dirty="0" err="1"/>
              <a:t>toxaemia</a:t>
            </a:r>
            <a:r>
              <a:rPr lang="en-US" dirty="0"/>
              <a:t>. ( due to absorption of septic poisoning ) Include : </a:t>
            </a:r>
          </a:p>
          <a:p>
            <a:pPr marL="45720" indent="0" algn="just" rtl="0">
              <a:buNone/>
            </a:pPr>
            <a:r>
              <a:rPr lang="en-US" b="1" dirty="0"/>
              <a:t>1</a:t>
            </a:r>
            <a:r>
              <a:rPr lang="en-US" dirty="0"/>
              <a:t>-fever    </a:t>
            </a:r>
            <a:endParaRPr lang="en-US" dirty="0" smtClean="0"/>
          </a:p>
          <a:p>
            <a:pPr marL="45720" indent="0" algn="just" rtl="0">
              <a:buNone/>
            </a:pPr>
            <a:r>
              <a:rPr lang="en-US" dirty="0" smtClean="0"/>
              <a:t>2- </a:t>
            </a:r>
            <a:r>
              <a:rPr lang="en-US" dirty="0"/>
              <a:t>rapid pulse    </a:t>
            </a:r>
            <a:endParaRPr lang="en-US" dirty="0" smtClean="0"/>
          </a:p>
          <a:p>
            <a:pPr marL="45720" indent="0" algn="just" rtl="0">
              <a:buNone/>
            </a:pPr>
            <a:r>
              <a:rPr lang="en-US" dirty="0" smtClean="0"/>
              <a:t>3-accelerated </a:t>
            </a:r>
            <a:r>
              <a:rPr lang="en-US" dirty="0"/>
              <a:t>respiration    </a:t>
            </a:r>
            <a:endParaRPr lang="en-US" dirty="0" smtClean="0"/>
          </a:p>
          <a:p>
            <a:pPr marL="45720" indent="0" algn="just" rtl="0">
              <a:buNone/>
            </a:pPr>
            <a:r>
              <a:rPr lang="en-US" dirty="0" smtClean="0"/>
              <a:t>4-bad </a:t>
            </a:r>
            <a:r>
              <a:rPr lang="en-US" dirty="0"/>
              <a:t>appetite</a:t>
            </a:r>
          </a:p>
          <a:p>
            <a:pPr marL="45720" indent="0" algn="just" rtl="0">
              <a:buNone/>
            </a:pPr>
            <a:r>
              <a:rPr lang="en-US" b="1" dirty="0"/>
              <a:t>5</a:t>
            </a:r>
            <a:r>
              <a:rPr lang="en-US" dirty="0"/>
              <a:t>-painful   </a:t>
            </a:r>
            <a:endParaRPr lang="en-US" dirty="0" smtClean="0"/>
          </a:p>
          <a:p>
            <a:pPr marL="45720" indent="0" algn="just" rtl="0">
              <a:buNone/>
            </a:pPr>
            <a:r>
              <a:rPr lang="en-US" dirty="0" smtClean="0"/>
              <a:t>6-impossible  </a:t>
            </a:r>
            <a:r>
              <a:rPr lang="en-US" dirty="0"/>
              <a:t>movement.</a:t>
            </a:r>
          </a:p>
          <a:p>
            <a:pPr marL="45720" indent="0" algn="just" rtl="0">
              <a:buNone/>
            </a:pPr>
            <a:endParaRPr lang="en-US" b="1" dirty="0" smtClean="0"/>
          </a:p>
          <a:p>
            <a:pPr marL="45720" indent="0" algn="just" rtl="0">
              <a:buNone/>
            </a:pPr>
            <a:r>
              <a:rPr lang="en-US" b="1" dirty="0" smtClean="0"/>
              <a:t>Diagnosis </a:t>
            </a:r>
            <a:r>
              <a:rPr lang="en-US" dirty="0"/>
              <a:t>: it is easy – from the characteristic symptoms .</a:t>
            </a:r>
          </a:p>
          <a:p>
            <a:pPr marL="45720" indent="0" algn="just" rtl="0">
              <a:buNone/>
            </a:pPr>
            <a:r>
              <a:rPr lang="en-US" b="1" dirty="0"/>
              <a:t>Prognosis</a:t>
            </a:r>
            <a:r>
              <a:rPr lang="en-US" dirty="0"/>
              <a:t>: depend on the nature of the lesion, may insignificant, may dangerous—when severe toxemia e.g. gangrenous mastitis.</a:t>
            </a:r>
          </a:p>
          <a:p>
            <a:pPr marL="45720" indent="0" algn="just">
              <a:buNone/>
            </a:pPr>
            <a:endParaRPr lang="ar-IQ" dirty="0"/>
          </a:p>
        </p:txBody>
      </p:sp>
    </p:spTree>
    <p:extLst>
      <p:ext uri="{BB962C8B-B14F-4D97-AF65-F5344CB8AC3E}">
        <p14:creationId xmlns:p14="http://schemas.microsoft.com/office/powerpoint/2010/main" val="7120612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2)">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2)">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2)">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2)">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2)">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2)">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2"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heel(2)">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2"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2)">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2"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2)">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762000"/>
            <a:ext cx="8763000" cy="5867400"/>
          </a:xfrm>
        </p:spPr>
        <p:txBody>
          <a:bodyPr/>
          <a:lstStyle/>
          <a:p>
            <a:pPr marL="45720" indent="0" algn="just" rtl="0">
              <a:buNone/>
            </a:pPr>
            <a:r>
              <a:rPr lang="en-US" b="1" dirty="0">
                <a:effectLst>
                  <a:outerShdw blurRad="38100" dist="38100" dir="2700000" algn="tl">
                    <a:srgbClr val="000000">
                      <a:alpha val="43137"/>
                    </a:srgbClr>
                  </a:outerShdw>
                </a:effectLst>
              </a:rPr>
              <a:t>Chronic inflammation</a:t>
            </a:r>
            <a:r>
              <a:rPr lang="en-US" dirty="0">
                <a:effectLst>
                  <a:outerShdw blurRad="38100" dist="38100" dir="2700000" algn="tl">
                    <a:srgbClr val="000000">
                      <a:alpha val="43137"/>
                    </a:srgbClr>
                  </a:outerShdw>
                </a:effectLst>
              </a:rPr>
              <a:t> </a:t>
            </a:r>
            <a:endParaRPr lang="en-US" dirty="0" smtClean="0">
              <a:effectLst>
                <a:outerShdw blurRad="38100" dist="38100" dir="2700000" algn="tl">
                  <a:srgbClr val="000000">
                    <a:alpha val="43137"/>
                  </a:srgbClr>
                </a:outerShdw>
              </a:effectLst>
            </a:endParaRPr>
          </a:p>
          <a:p>
            <a:pPr marL="45720" indent="0" algn="just" rtl="0">
              <a:buNone/>
            </a:pPr>
            <a:r>
              <a:rPr lang="en-US" dirty="0" smtClean="0"/>
              <a:t>1-Warm application. </a:t>
            </a:r>
            <a:r>
              <a:rPr lang="en-US" dirty="0"/>
              <a:t>This is useful for:  </a:t>
            </a:r>
          </a:p>
          <a:p>
            <a:pPr marL="45720" indent="0" algn="just" rtl="0">
              <a:buNone/>
            </a:pPr>
            <a:r>
              <a:rPr lang="en-US" dirty="0"/>
              <a:t>     a- promote </a:t>
            </a:r>
            <a:r>
              <a:rPr lang="en-US" dirty="0" smtClean="0"/>
              <a:t>circulation.        </a:t>
            </a:r>
            <a:endParaRPr lang="en-US" dirty="0"/>
          </a:p>
          <a:p>
            <a:pPr marL="45720" indent="0" algn="just" rtl="0">
              <a:buNone/>
            </a:pPr>
            <a:r>
              <a:rPr lang="en-US" dirty="0"/>
              <a:t>     b- enhance </a:t>
            </a:r>
            <a:r>
              <a:rPr lang="en-US" dirty="0" err="1"/>
              <a:t>resorption</a:t>
            </a:r>
            <a:r>
              <a:rPr lang="en-US" dirty="0"/>
              <a:t> of exudates by enhance the whole process of inflammation .</a:t>
            </a:r>
          </a:p>
          <a:p>
            <a:pPr marL="45720" indent="0" algn="just" rtl="0">
              <a:buNone/>
            </a:pPr>
            <a:r>
              <a:rPr lang="en-US" dirty="0" smtClean="0">
                <a:effectLst>
                  <a:outerShdw blurRad="38100" dist="38100" dir="2700000" algn="tl">
                    <a:srgbClr val="000000">
                      <a:alpha val="43137"/>
                    </a:srgbClr>
                  </a:outerShdw>
                </a:effectLst>
              </a:rPr>
              <a:t>Hot fomentation: </a:t>
            </a:r>
            <a:r>
              <a:rPr lang="en-US" dirty="0" smtClean="0"/>
              <a:t>         </a:t>
            </a:r>
          </a:p>
          <a:p>
            <a:pPr marL="45720" indent="0" algn="just" rtl="0">
              <a:buNone/>
            </a:pPr>
            <a:r>
              <a:rPr lang="en-US" dirty="0" smtClean="0"/>
              <a:t>A-Dry heat  </a:t>
            </a:r>
            <a:r>
              <a:rPr lang="en-US" dirty="0"/>
              <a:t>(Temperature 40ºC to 44.5ºC) – e.g. ( heated sand ,                heated rice bran covered in cloth , hot water bottle</a:t>
            </a:r>
            <a:r>
              <a:rPr lang="en-US" dirty="0" smtClean="0"/>
              <a:t>).                                                                                                                                              </a:t>
            </a:r>
          </a:p>
          <a:p>
            <a:pPr marL="45720" indent="0" algn="just" rtl="0">
              <a:buNone/>
            </a:pPr>
            <a:endParaRPr lang="en-US" dirty="0" smtClean="0"/>
          </a:p>
          <a:p>
            <a:pPr marL="45720" indent="0" algn="just" rtl="0">
              <a:buNone/>
            </a:pPr>
            <a:r>
              <a:rPr lang="en-US" dirty="0" smtClean="0"/>
              <a:t>B-Moist </a:t>
            </a:r>
            <a:r>
              <a:rPr lang="en-US" dirty="0"/>
              <a:t>heat e.g. cloth dipped in hot water .(hot water poultices). </a:t>
            </a:r>
          </a:p>
          <a:p>
            <a:pPr marL="45720" indent="0" algn="just" rtl="0">
              <a:buNone/>
            </a:pPr>
            <a:endParaRPr lang="ar-IQ" dirty="0"/>
          </a:p>
        </p:txBody>
      </p:sp>
      <p:sp>
        <p:nvSpPr>
          <p:cNvPr id="4" name="Title 1"/>
          <p:cNvSpPr>
            <a:spLocks noGrp="1"/>
          </p:cNvSpPr>
          <p:nvPr>
            <p:ph type="title"/>
          </p:nvPr>
        </p:nvSpPr>
        <p:spPr>
          <a:xfrm>
            <a:off x="1219200" y="21771"/>
            <a:ext cx="6512511" cy="1143000"/>
          </a:xfrm>
        </p:spPr>
        <p:txBody>
          <a:bodyPr/>
          <a:lstStyle/>
          <a:p>
            <a:pPr marL="0" indent="0" algn="ctr">
              <a:buNone/>
            </a:pPr>
            <a:r>
              <a:rPr lang="en-US" dirty="0" smtClean="0">
                <a:effectLst/>
              </a:rPr>
              <a:t>TREATMENT    </a:t>
            </a:r>
            <a:r>
              <a:rPr lang="en-US" dirty="0">
                <a:effectLst/>
              </a:rPr>
              <a:t/>
            </a:r>
            <a:br>
              <a:rPr lang="en-US" dirty="0">
                <a:effectLst/>
              </a:rPr>
            </a:br>
            <a:endParaRPr lang="ar-IQ" dirty="0"/>
          </a:p>
        </p:txBody>
      </p:sp>
    </p:spTree>
    <p:extLst>
      <p:ext uri="{BB962C8B-B14F-4D97-AF65-F5344CB8AC3E}">
        <p14:creationId xmlns:p14="http://schemas.microsoft.com/office/powerpoint/2010/main" val="37120216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512511" cy="914400"/>
          </a:xfrm>
        </p:spPr>
        <p:txBody>
          <a:bodyPr/>
          <a:lstStyle/>
          <a:p>
            <a:pPr marL="0" indent="0" algn="ctr">
              <a:buNone/>
            </a:pPr>
            <a:r>
              <a:rPr lang="en-US" dirty="0">
                <a:effectLst/>
              </a:rPr>
              <a:t>Treatment</a:t>
            </a:r>
            <a:endParaRPr lang="ar-IQ" dirty="0"/>
          </a:p>
        </p:txBody>
      </p:sp>
      <p:sp>
        <p:nvSpPr>
          <p:cNvPr id="3" name="Content Placeholder 2"/>
          <p:cNvSpPr>
            <a:spLocks noGrp="1"/>
          </p:cNvSpPr>
          <p:nvPr>
            <p:ph sz="quarter" idx="13"/>
          </p:nvPr>
        </p:nvSpPr>
        <p:spPr>
          <a:xfrm>
            <a:off x="228600" y="914400"/>
            <a:ext cx="8763000" cy="5715000"/>
          </a:xfrm>
        </p:spPr>
        <p:txBody>
          <a:bodyPr/>
          <a:lstStyle/>
          <a:p>
            <a:pPr marL="45720" indent="0" algn="just" rtl="0">
              <a:buNone/>
            </a:pPr>
            <a:r>
              <a:rPr lang="en-US" dirty="0" smtClean="0"/>
              <a:t>General include –relieve </a:t>
            </a:r>
            <a:r>
              <a:rPr lang="en-US" dirty="0"/>
              <a:t>of pain , sufficient stimulant and tonics.</a:t>
            </a:r>
          </a:p>
          <a:p>
            <a:pPr marL="45720" indent="0" algn="just" rtl="0">
              <a:buNone/>
            </a:pPr>
            <a:r>
              <a:rPr lang="en-US" b="1" dirty="0"/>
              <a:t>Local treatment include </a:t>
            </a:r>
            <a:r>
              <a:rPr lang="en-US" dirty="0"/>
              <a:t>: </a:t>
            </a:r>
          </a:p>
          <a:p>
            <a:pPr marL="45720" indent="0" algn="just" rtl="0">
              <a:buNone/>
            </a:pPr>
            <a:r>
              <a:rPr lang="en-US" dirty="0"/>
              <a:t>1- remove of the cause.</a:t>
            </a:r>
          </a:p>
          <a:p>
            <a:pPr marL="45720" indent="0" algn="just" rtl="0">
              <a:buNone/>
            </a:pPr>
            <a:endParaRPr lang="en-US" b="1" dirty="0" smtClean="0"/>
          </a:p>
          <a:p>
            <a:pPr marL="45720" indent="0" algn="just" rtl="0">
              <a:buNone/>
            </a:pPr>
            <a:r>
              <a:rPr lang="en-US" b="1" dirty="0" smtClean="0"/>
              <a:t>2</a:t>
            </a:r>
            <a:r>
              <a:rPr lang="en-US" dirty="0" smtClean="0"/>
              <a:t>-scarification </a:t>
            </a:r>
            <a:r>
              <a:rPr lang="en-US" dirty="0"/>
              <a:t>of the gangrenous tissue with knife or hot iron.</a:t>
            </a:r>
          </a:p>
          <a:p>
            <a:pPr marL="45720" indent="0" algn="just" rtl="0">
              <a:buNone/>
            </a:pPr>
            <a:endParaRPr lang="en-US" b="1" dirty="0" smtClean="0"/>
          </a:p>
          <a:p>
            <a:pPr marL="45720" indent="0" algn="just" rtl="0">
              <a:buNone/>
            </a:pPr>
            <a:r>
              <a:rPr lang="en-US" b="1" dirty="0" smtClean="0"/>
              <a:t>3</a:t>
            </a:r>
            <a:r>
              <a:rPr lang="en-US" dirty="0" smtClean="0"/>
              <a:t>-application </a:t>
            </a:r>
            <a:r>
              <a:rPr lang="en-US" dirty="0"/>
              <a:t>of irritant at the periphery of the dead tissue to accelerate sloughing.</a:t>
            </a:r>
          </a:p>
          <a:p>
            <a:pPr marL="45720" indent="0" algn="just" rtl="0">
              <a:buNone/>
            </a:pPr>
            <a:endParaRPr lang="en-US" b="1" dirty="0" smtClean="0"/>
          </a:p>
          <a:p>
            <a:pPr marL="45720" indent="0" algn="just" rtl="0">
              <a:buNone/>
            </a:pPr>
            <a:r>
              <a:rPr lang="en-US" b="1" dirty="0" smtClean="0"/>
              <a:t>4</a:t>
            </a:r>
            <a:r>
              <a:rPr lang="en-US" dirty="0" smtClean="0"/>
              <a:t>-amputation </a:t>
            </a:r>
            <a:r>
              <a:rPr lang="en-US" dirty="0"/>
              <a:t>of an organ.</a:t>
            </a:r>
          </a:p>
          <a:p>
            <a:pPr marL="45720" indent="0" algn="just">
              <a:buNone/>
            </a:pPr>
            <a:endParaRPr lang="ar-IQ" dirty="0"/>
          </a:p>
        </p:txBody>
      </p:sp>
    </p:spTree>
    <p:extLst>
      <p:ext uri="{BB962C8B-B14F-4D97-AF65-F5344CB8AC3E}">
        <p14:creationId xmlns:p14="http://schemas.microsoft.com/office/powerpoint/2010/main" val="27654928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med\Pictures\69295835k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5"/>
            <a:ext cx="9144000" cy="68598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hmed\Pictures\r20112200593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3994"/>
            <a:ext cx="9122229" cy="68815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hmed\Pictures\8efd7d4c2ac351cf7282cee700a8945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3994"/>
            <a:ext cx="9189325" cy="68919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257" y="6078156"/>
            <a:ext cx="9182068" cy="769441"/>
          </a:xfrm>
          <a:prstGeom prst="rect">
            <a:avLst/>
          </a:prstGeom>
        </p:spPr>
        <p:txBody>
          <a:bodyPr wrap="square">
            <a:spAutoFit/>
          </a:bodyPr>
          <a:lstStyle/>
          <a:p>
            <a:pPr algn="ct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U 4 ATTENTION</a:t>
            </a:r>
          </a:p>
        </p:txBody>
      </p:sp>
    </p:spTree>
    <p:extLst>
      <p:ext uri="{BB962C8B-B14F-4D97-AF65-F5344CB8AC3E}">
        <p14:creationId xmlns:p14="http://schemas.microsoft.com/office/powerpoint/2010/main" val="18123259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3013</TotalTime>
  <Words>6622</Words>
  <Application>Microsoft Office PowerPoint</Application>
  <PresentationFormat>On-screen Show (4:3)</PresentationFormat>
  <Paragraphs>660</Paragraphs>
  <Slides>91</Slides>
  <Notes>0</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Slipstream</vt:lpstr>
      <vt:lpstr>Inflammation</vt:lpstr>
      <vt:lpstr>Sequences of Inflammation</vt:lpstr>
      <vt:lpstr>PowerPoint Presentation</vt:lpstr>
      <vt:lpstr>Classification of the Inflammation </vt:lpstr>
      <vt:lpstr>Sequelae of Inflammation </vt:lpstr>
      <vt:lpstr>The Effects of Acute Inflammation </vt:lpstr>
      <vt:lpstr>TREATMENT     </vt:lpstr>
      <vt:lpstr>PowerPoint Presentation</vt:lpstr>
      <vt:lpstr>TREATMENT     </vt:lpstr>
      <vt:lpstr>PowerPoint Presentation</vt:lpstr>
      <vt:lpstr>PowerPoint Presentation</vt:lpstr>
      <vt:lpstr>Wounds </vt:lpstr>
      <vt:lpstr>PowerPoint Presentation</vt:lpstr>
      <vt:lpstr>Wound healing </vt:lpstr>
      <vt:lpstr>Stages of Wound Healing </vt:lpstr>
      <vt:lpstr>PowerPoint Presentation</vt:lpstr>
      <vt:lpstr>PowerPoint Presentation</vt:lpstr>
      <vt:lpstr>Types of Wound Healing  </vt:lpstr>
      <vt:lpstr>PowerPoint Presentation</vt:lpstr>
      <vt:lpstr>Factors Affected Wound Healing </vt:lpstr>
      <vt:lpstr>PowerPoint Presentation</vt:lpstr>
      <vt:lpstr>PowerPoint Presentation</vt:lpstr>
      <vt:lpstr>PowerPoint Presentation</vt:lpstr>
      <vt:lpstr>PowerPoint Presentation</vt:lpstr>
      <vt:lpstr>Complications of wound</vt:lpstr>
      <vt:lpstr>Hemorrhage</vt:lpstr>
      <vt:lpstr>PowerPoint Presentation</vt:lpstr>
      <vt:lpstr>PowerPoint Presentation</vt:lpstr>
      <vt:lpstr>PowerPoint Presentation</vt:lpstr>
      <vt:lpstr>PowerPoint Presentation</vt:lpstr>
      <vt:lpstr>PowerPoint Presentation</vt:lpstr>
      <vt:lpstr>PowerPoint Presentation</vt:lpstr>
      <vt:lpstr> General Principles of Treatment of Wound </vt:lpstr>
      <vt:lpstr>PowerPoint Presentation</vt:lpstr>
      <vt:lpstr>Hemorrhage </vt:lpstr>
      <vt:lpstr>PowerPoint Presentation</vt:lpstr>
      <vt:lpstr>Classification of hemorrhage </vt:lpstr>
      <vt:lpstr>PowerPoint Presentation</vt:lpstr>
      <vt:lpstr>Hemostasis</vt:lpstr>
      <vt:lpstr>PowerPoint Presentation</vt:lpstr>
      <vt:lpstr>Mechanical arrest of hemorrhage  </vt:lpstr>
      <vt:lpstr>PowerPoint Presentation</vt:lpstr>
      <vt:lpstr>PowerPoint Presentation</vt:lpstr>
      <vt:lpstr>PowerPoint Presentation</vt:lpstr>
      <vt:lpstr>PowerPoint Presentation</vt:lpstr>
      <vt:lpstr>SHOCK</vt:lpstr>
      <vt:lpstr>PowerPoint Presentation</vt:lpstr>
      <vt:lpstr>PowerPoint Presentation</vt:lpstr>
      <vt:lpstr>PowerPoint Presentation</vt:lpstr>
      <vt:lpstr>Clinical signs of shock </vt:lpstr>
      <vt:lpstr>Pathophysiological changes in shock </vt:lpstr>
      <vt:lpstr>Shock prevention </vt:lpstr>
      <vt:lpstr>Treatment of shock (in general)</vt:lpstr>
      <vt:lpstr>In large animals </vt:lpstr>
      <vt:lpstr>PowerPoint Presentation</vt:lpstr>
      <vt:lpstr>What are the surgical treatments of septic shock?</vt:lpstr>
      <vt:lpstr>PowerPoint Presentation</vt:lpstr>
      <vt:lpstr>PowerPoint Presentation</vt:lpstr>
      <vt:lpstr>Abscess</vt:lpstr>
      <vt:lpstr>Formation and structure of an acute abscess </vt:lpstr>
      <vt:lpstr>Classification </vt:lpstr>
      <vt:lpstr>Symptoms</vt:lpstr>
      <vt:lpstr>Hot ( acute ) deep abscess characterized by  </vt:lpstr>
      <vt:lpstr>Diagnosis</vt:lpstr>
      <vt:lpstr>PowerPoint Presentation</vt:lpstr>
      <vt:lpstr>Treatment </vt:lpstr>
      <vt:lpstr>Sinus and fistula </vt:lpstr>
      <vt:lpstr>Classification</vt:lpstr>
      <vt:lpstr>Etiology</vt:lpstr>
      <vt:lpstr>Symptoms</vt:lpstr>
      <vt:lpstr>Treatment</vt:lpstr>
      <vt:lpstr>Haematoma</vt:lpstr>
      <vt:lpstr>Treatment</vt:lpstr>
      <vt:lpstr>Cyst</vt:lpstr>
      <vt:lpstr>Etiology and classification</vt:lpstr>
      <vt:lpstr>PowerPoint Presentation</vt:lpstr>
      <vt:lpstr>PowerPoint Presentation</vt:lpstr>
      <vt:lpstr>Treatment</vt:lpstr>
      <vt:lpstr>Ulceration and ulcers </vt:lpstr>
      <vt:lpstr>Classification</vt:lpstr>
      <vt:lpstr>Etiology</vt:lpstr>
      <vt:lpstr>Symptoms</vt:lpstr>
      <vt:lpstr>Treatment</vt:lpstr>
      <vt:lpstr>Necrosis and Gangrene</vt:lpstr>
      <vt:lpstr>Etiology of Necrosis</vt:lpstr>
      <vt:lpstr>Cause of  Gangrene </vt:lpstr>
      <vt:lpstr>Gangrene may be classified into </vt:lpstr>
      <vt:lpstr>The signs of dead area</vt:lpstr>
      <vt:lpstr>Clinical signs </vt:lpstr>
      <vt:lpstr>Treatment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dc:title>
  <dc:creator>ahmed</dc:creator>
  <cp:lastModifiedBy>ahmed</cp:lastModifiedBy>
  <cp:revision>123</cp:revision>
  <dcterms:created xsi:type="dcterms:W3CDTF">2006-08-16T00:00:00Z</dcterms:created>
  <dcterms:modified xsi:type="dcterms:W3CDTF">2015-12-27T07:31:52Z</dcterms:modified>
</cp:coreProperties>
</file>