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53"/>
  </p:notesMasterIdLst>
  <p:handoutMasterIdLst>
    <p:handoutMasterId r:id="rId54"/>
  </p:handoutMasterIdLst>
  <p:sldIdLst>
    <p:sldId id="328" r:id="rId2"/>
    <p:sldId id="329" r:id="rId3"/>
    <p:sldId id="330" r:id="rId4"/>
    <p:sldId id="331" r:id="rId5"/>
    <p:sldId id="344" r:id="rId6"/>
    <p:sldId id="256" r:id="rId7"/>
    <p:sldId id="336" r:id="rId8"/>
    <p:sldId id="337" r:id="rId9"/>
    <p:sldId id="332" r:id="rId10"/>
    <p:sldId id="335" r:id="rId11"/>
    <p:sldId id="333" r:id="rId12"/>
    <p:sldId id="334" r:id="rId13"/>
    <p:sldId id="347" r:id="rId14"/>
    <p:sldId id="257" r:id="rId15"/>
    <p:sldId id="258" r:id="rId16"/>
    <p:sldId id="259" r:id="rId17"/>
    <p:sldId id="272" r:id="rId18"/>
    <p:sldId id="273" r:id="rId19"/>
    <p:sldId id="274" r:id="rId20"/>
    <p:sldId id="275" r:id="rId21"/>
    <p:sldId id="276" r:id="rId22"/>
    <p:sldId id="277" r:id="rId23"/>
    <p:sldId id="281" r:id="rId24"/>
    <p:sldId id="282" r:id="rId25"/>
    <p:sldId id="283" r:id="rId26"/>
    <p:sldId id="285" r:id="rId27"/>
    <p:sldId id="286" r:id="rId28"/>
    <p:sldId id="287" r:id="rId29"/>
    <p:sldId id="342" r:id="rId30"/>
    <p:sldId id="343" r:id="rId31"/>
    <p:sldId id="346" r:id="rId32"/>
    <p:sldId id="348" r:id="rId33"/>
    <p:sldId id="349" r:id="rId34"/>
    <p:sldId id="350" r:id="rId35"/>
    <p:sldId id="351" r:id="rId36"/>
    <p:sldId id="352" r:id="rId37"/>
    <p:sldId id="306" r:id="rId38"/>
    <p:sldId id="307" r:id="rId39"/>
    <p:sldId id="353" r:id="rId40"/>
    <p:sldId id="354" r:id="rId41"/>
    <p:sldId id="355" r:id="rId42"/>
    <p:sldId id="356" r:id="rId43"/>
    <p:sldId id="339" r:id="rId44"/>
    <p:sldId id="340" r:id="rId45"/>
    <p:sldId id="341" r:id="rId46"/>
    <p:sldId id="357" r:id="rId47"/>
    <p:sldId id="358" r:id="rId48"/>
    <p:sldId id="359" r:id="rId49"/>
    <p:sldId id="360" r:id="rId50"/>
    <p:sldId id="361" r:id="rId51"/>
    <p:sldId id="362"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24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24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24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0ADBC3E8-69A7-4480-BF2F-7E0E15BC4F2A}" type="slidenum">
              <a:rPr lang="en-US"/>
              <a:pPr/>
              <a:t>‹#›</a:t>
            </a:fld>
            <a:endParaRPr lang="en-US"/>
          </a:p>
        </p:txBody>
      </p:sp>
    </p:spTree>
    <p:extLst>
      <p:ext uri="{BB962C8B-B14F-4D97-AF65-F5344CB8AC3E}">
        <p14:creationId xmlns:p14="http://schemas.microsoft.com/office/powerpoint/2010/main" val="340931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6115A69B-AAF3-41F9-B739-264C733CA185}" type="slidenum">
              <a:rPr lang="en-US"/>
              <a:pPr/>
              <a:t>‹#›</a:t>
            </a:fld>
            <a:endParaRPr lang="en-US"/>
          </a:p>
        </p:txBody>
      </p:sp>
    </p:spTree>
    <p:extLst>
      <p:ext uri="{BB962C8B-B14F-4D97-AF65-F5344CB8AC3E}">
        <p14:creationId xmlns:p14="http://schemas.microsoft.com/office/powerpoint/2010/main" val="3794090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443B3-0FFB-4E7D-9F75-799678B54E2A}" type="slidenum">
              <a:rPr lang="en-US"/>
              <a:pPr/>
              <a:t>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466AE-B328-4438-B99D-BF159E875D88}" type="slidenum">
              <a:rPr lang="en-US"/>
              <a:pPr/>
              <a:t>22</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C4E4F-118C-4446-9F1E-ABA58E0F0C40}" type="slidenum">
              <a:rPr lang="en-US"/>
              <a:pPr/>
              <a:t>23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0970F-7134-4E08-89B3-0BA6C18546A8}" type="slidenum">
              <a:rPr lang="en-US"/>
              <a:pPr/>
              <a:t>24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087A8-7614-43C8-8C57-BE33F8DB577C}" type="slidenum">
              <a:rPr lang="en-US"/>
              <a:pPr/>
              <a:t>25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E2E27-5018-46DB-ABF6-E1C057928F34}" type="slidenum">
              <a:rPr lang="en-US"/>
              <a:pPr/>
              <a:t>26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DED43-7B0F-49DD-BDBE-3C3BA04FEC2F}" type="slidenum">
              <a:rPr lang="en-US"/>
              <a:pPr/>
              <a:t>27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6230C-A34A-43F9-A02F-428CD90FE8E2}" type="slidenum">
              <a:rPr lang="en-US"/>
              <a:pPr/>
              <a:t>28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472F8-4DB3-4E7C-9E14-2D5A4DDCFADF}" type="slidenum">
              <a:rPr lang="en-US"/>
              <a:pPr/>
              <a:t>14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4C36C-4084-479E-A32B-E777932AB443}" type="slidenum">
              <a:rPr lang="en-US"/>
              <a:pPr/>
              <a:t>15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43857-D406-4C64-9332-1CC1D14E263F}" type="slidenum">
              <a:rPr lang="en-US"/>
              <a:pPr/>
              <a:t>16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B4289-B074-4048-8573-6E50FDD3766C}"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0294D-D17A-47AD-95BD-8095B22DAC7B}" type="slidenum">
              <a:rPr lang="en-US"/>
              <a:pPr/>
              <a:t>18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B2B71-5B75-46C1-A66B-43E4F7FEA9EE}" type="slidenum">
              <a:rPr lang="en-US"/>
              <a:pPr/>
              <a:t>19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5B7A1-CE98-4BB1-812C-5D8B1553482E}" type="slidenum">
              <a:rPr lang="en-US"/>
              <a:pPr/>
              <a:t>20</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4DDD4-B4EA-4B76-800E-E4A5262E7E33}" type="slidenum">
              <a:rPr lang="en-US"/>
              <a:pPr/>
              <a:t>21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D2C9601-9B46-438A-9FE1-43A9C6424F6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4CD93D-8616-485F-B40A-D3DA3C55A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598059-06BB-4C14-A9F6-9D1ED2D6F5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541BBA5-60F0-4762-BC81-E69245D99F3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E05A6A5-E8BD-4A69-9F52-48B8CF45910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8D01B65-B29A-453E-BB20-4B5139B71BE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DC8D58A-6F1B-47BD-8221-13705AA60D0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3A5850-ACD9-48AE-8E4C-60ADE20FCC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4CF202-ED6B-46AD-8FF2-DB6F3CAC562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B76A25E-FF9F-4284-8BF0-33513F3907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3AC70BC-1B31-4215-8878-C2B4BFD36C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69D460-2FE5-49C4-AAE1-4182D4FFCA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6447A36-C709-42FD-A7B7-08BD968F2EB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95C244-32A1-48EA-8CC2-F2711720D8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588137-EAD1-4A6C-A349-BE74B2D47AE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A7BBAFE-FA4D-42DD-A875-F5A0CA26E5A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4" r:id="rId15"/>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E:\lectures\CLINIC\x%20ray\How%20does%20an%20X-ray%20Tube%20Work.flv"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Radiology</a:t>
            </a:r>
            <a:endParaRPr lang="en-US" dirty="0"/>
          </a:p>
        </p:txBody>
      </p:sp>
      <p:sp>
        <p:nvSpPr>
          <p:cNvPr id="3" name="Subtitle 2"/>
          <p:cNvSpPr>
            <a:spLocks noGrp="1"/>
          </p:cNvSpPr>
          <p:nvPr>
            <p:ph type="subTitle" idx="1"/>
          </p:nvPr>
        </p:nvSpPr>
        <p:spPr>
          <a:xfrm>
            <a:off x="381000" y="1600200"/>
            <a:ext cx="8458200" cy="4953000"/>
          </a:xfrm>
        </p:spPr>
        <p:txBody>
          <a:bodyPr/>
          <a:lstStyle/>
          <a:p>
            <a:pPr algn="just"/>
            <a:r>
              <a:rPr lang="en-US" dirty="0" smtClean="0"/>
              <a:t>Science deals with the use of radiation energy for diagnosis and treatment.</a:t>
            </a:r>
          </a:p>
          <a:p>
            <a:pPr algn="just"/>
            <a:r>
              <a:rPr lang="en-US" b="1" dirty="0"/>
              <a:t>Radiograph</a:t>
            </a:r>
            <a:r>
              <a:rPr lang="en-US" dirty="0"/>
              <a:t>: (shadowgraph)(</a:t>
            </a:r>
            <a:r>
              <a:rPr lang="en-US" dirty="0" err="1"/>
              <a:t>skiagram</a:t>
            </a:r>
            <a:r>
              <a:rPr lang="en-US" dirty="0"/>
              <a:t> ) :visible photographic  records of X-ray = radiographic film.</a:t>
            </a:r>
          </a:p>
          <a:p>
            <a:pPr algn="just"/>
            <a:r>
              <a:rPr lang="en-US" b="1" dirty="0" smtClean="0"/>
              <a:t>Radiography</a:t>
            </a:r>
            <a:r>
              <a:rPr lang="en-US" dirty="0" smtClean="0"/>
              <a:t>: art and science of taking radiograph.</a:t>
            </a:r>
          </a:p>
          <a:p>
            <a:pPr algn="just"/>
            <a:r>
              <a:rPr lang="en-US" b="1" dirty="0" smtClean="0"/>
              <a:t>Radiologist</a:t>
            </a:r>
            <a:r>
              <a:rPr lang="en-US" dirty="0" smtClean="0"/>
              <a:t>: man who working in radiology.</a:t>
            </a:r>
          </a:p>
          <a:p>
            <a:pPr algn="just"/>
            <a:r>
              <a:rPr lang="en-US" b="1" dirty="0" smtClean="0"/>
              <a:t>Radiographer</a:t>
            </a:r>
            <a:r>
              <a:rPr lang="en-US" dirty="0" smtClean="0"/>
              <a:t>: man who taking radiograph.</a:t>
            </a:r>
          </a:p>
          <a:p>
            <a:pPr algn="just"/>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a:r>
              <a:rPr lang="en-US" altLang="zh-TW" dirty="0"/>
              <a:t>Production of </a:t>
            </a:r>
            <a:r>
              <a:rPr lang="en-US" altLang="zh-TW" dirty="0" smtClean="0"/>
              <a:t>X-rays</a:t>
            </a:r>
            <a:endParaRPr lang="en-US" altLang="zh-TW" dirty="0"/>
          </a:p>
        </p:txBody>
      </p:sp>
      <p:pic>
        <p:nvPicPr>
          <p:cNvPr id="1026" name="Picture 2" descr="D:\CLINIC\x ray\x-ray-diagram.jpg"/>
          <p:cNvPicPr>
            <a:picLocks noGrp="1" noChangeAspect="1" noChangeArrowheads="1"/>
          </p:cNvPicPr>
          <p:nvPr>
            <p:ph idx="1"/>
          </p:nvPr>
        </p:nvPicPr>
        <p:blipFill>
          <a:blip r:embed="rId2"/>
          <a:srcRect/>
          <a:stretch>
            <a:fillRect/>
          </a:stretch>
        </p:blipFill>
        <p:spPr bwMode="auto">
          <a:xfrm>
            <a:off x="2286000" y="1466849"/>
            <a:ext cx="5257800" cy="505221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71538" y="457200"/>
            <a:ext cx="8162925" cy="762000"/>
          </a:xfrm>
        </p:spPr>
        <p:txBody>
          <a:bodyPr/>
          <a:lstStyle/>
          <a:p>
            <a:r>
              <a:rPr lang="en-US" altLang="zh-TW"/>
              <a:t>Production of X-rays (2)</a:t>
            </a:r>
          </a:p>
        </p:txBody>
      </p:sp>
      <p:sp>
        <p:nvSpPr>
          <p:cNvPr id="90115" name="Rectangle 3"/>
          <p:cNvSpPr>
            <a:spLocks noGrp="1" noChangeArrowheads="1"/>
          </p:cNvSpPr>
          <p:nvPr>
            <p:ph idx="1"/>
          </p:nvPr>
        </p:nvSpPr>
        <p:spPr/>
        <p:txBody>
          <a:bodyPr/>
          <a:lstStyle/>
          <a:p>
            <a:pPr algn="just">
              <a:lnSpc>
                <a:spcPct val="90000"/>
              </a:lnSpc>
            </a:pPr>
            <a:r>
              <a:rPr lang="en-US" altLang="zh-TW" sz="2800" dirty="0"/>
              <a:t>Electrons from a hot element are accelerated onto a target anode.</a:t>
            </a:r>
          </a:p>
          <a:p>
            <a:pPr algn="just">
              <a:lnSpc>
                <a:spcPct val="90000"/>
              </a:lnSpc>
            </a:pPr>
            <a:r>
              <a:rPr lang="en-US" altLang="zh-TW" sz="2800" dirty="0" smtClean="0"/>
              <a:t>Less </a:t>
            </a:r>
            <a:r>
              <a:rPr lang="en-US" altLang="zh-TW" sz="2800" dirty="0"/>
              <a:t>than 1 % of the energy supplied is converted into X-radiation during this process. </a:t>
            </a:r>
            <a:endParaRPr lang="en-US" altLang="zh-TW" sz="2800" dirty="0" smtClean="0"/>
          </a:p>
          <a:p>
            <a:pPr algn="just">
              <a:lnSpc>
                <a:spcPct val="90000"/>
              </a:lnSpc>
            </a:pPr>
            <a:r>
              <a:rPr lang="en-US" altLang="zh-TW" sz="2800" dirty="0" smtClean="0"/>
              <a:t>The </a:t>
            </a:r>
            <a:r>
              <a:rPr lang="en-US" altLang="zh-TW" sz="2800" dirty="0"/>
              <a:t>rest is converted into the internal energy of the target.</a:t>
            </a:r>
          </a:p>
        </p:txBody>
      </p:sp>
      <p:pic>
        <p:nvPicPr>
          <p:cNvPr id="1026" name="Picture 2" descr="D:\CLINIC\x ray\x-ray-atom2.jpg"/>
          <p:cNvPicPr>
            <a:picLocks noChangeAspect="1" noChangeArrowheads="1"/>
          </p:cNvPicPr>
          <p:nvPr/>
        </p:nvPicPr>
        <p:blipFill>
          <a:blip r:embed="rId2"/>
          <a:srcRect/>
          <a:stretch>
            <a:fillRect/>
          </a:stretch>
        </p:blipFill>
        <p:spPr bwMode="auto">
          <a:xfrm>
            <a:off x="4800600" y="3952875"/>
            <a:ext cx="3810000" cy="2447925"/>
          </a:xfrm>
          <a:prstGeom prst="rect">
            <a:avLst/>
          </a:prstGeom>
          <a:noFill/>
        </p:spPr>
      </p:pic>
      <p:sp>
        <p:nvSpPr>
          <p:cNvPr id="2" name="زر إجراء: فيلم 1">
            <a:hlinkClick r:id="rId3" action="ppaction://program" highlightClick="1"/>
          </p:cNvPr>
          <p:cNvSpPr/>
          <p:nvPr/>
        </p:nvSpPr>
        <p:spPr>
          <a:xfrm>
            <a:off x="1828800" y="4572000"/>
            <a:ext cx="1143000" cy="60483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ssolve">
                                      <p:cBhvr>
                                        <p:cTn id="17" dur="5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71538" y="609600"/>
            <a:ext cx="8162925" cy="641350"/>
          </a:xfrm>
        </p:spPr>
        <p:txBody>
          <a:bodyPr/>
          <a:lstStyle/>
          <a:p>
            <a:pPr algn="ctr"/>
            <a:r>
              <a:rPr lang="en-US" altLang="zh-TW" sz="3600" dirty="0"/>
              <a:t>Uses of X-rays</a:t>
            </a:r>
          </a:p>
        </p:txBody>
      </p:sp>
      <p:sp>
        <p:nvSpPr>
          <p:cNvPr id="93187" name="Rectangle 3"/>
          <p:cNvSpPr>
            <a:spLocks noGrp="1" noChangeArrowheads="1"/>
          </p:cNvSpPr>
          <p:nvPr>
            <p:ph idx="1"/>
          </p:nvPr>
        </p:nvSpPr>
        <p:spPr>
          <a:xfrm>
            <a:off x="609600" y="1905000"/>
            <a:ext cx="5792788" cy="4572000"/>
          </a:xfrm>
        </p:spPr>
        <p:txBody>
          <a:bodyPr/>
          <a:lstStyle/>
          <a:p>
            <a:pPr marL="609600" indent="-609600" algn="just">
              <a:lnSpc>
                <a:spcPct val="90000"/>
              </a:lnSpc>
            </a:pPr>
            <a:r>
              <a:rPr lang="en-US" altLang="zh-TW" dirty="0">
                <a:solidFill>
                  <a:schemeClr val="folHlink"/>
                </a:solidFill>
              </a:rPr>
              <a:t>In medicine</a:t>
            </a:r>
            <a:endParaRPr lang="en-US" altLang="zh-TW" dirty="0">
              <a:solidFill>
                <a:srgbClr val="CC0000"/>
              </a:solidFill>
            </a:endParaRPr>
          </a:p>
          <a:p>
            <a:pPr marL="990600" lvl="1" indent="-533400" algn="just">
              <a:lnSpc>
                <a:spcPct val="90000"/>
              </a:lnSpc>
              <a:buFont typeface="Wingdings" pitchFamily="2" charset="2"/>
              <a:buNone/>
            </a:pPr>
            <a:r>
              <a:rPr lang="en-US" altLang="zh-TW" dirty="0">
                <a:solidFill>
                  <a:srgbClr val="CC0000"/>
                </a:solidFill>
              </a:rPr>
              <a:t> To diagnose illness and for treatment.</a:t>
            </a:r>
          </a:p>
          <a:p>
            <a:pPr marL="609600" indent="-609600" algn="just">
              <a:lnSpc>
                <a:spcPct val="90000"/>
              </a:lnSpc>
            </a:pPr>
            <a:r>
              <a:rPr lang="en-US" altLang="zh-TW" dirty="0">
                <a:solidFill>
                  <a:schemeClr val="folHlink"/>
                </a:solidFill>
              </a:rPr>
              <a:t>In industry</a:t>
            </a:r>
          </a:p>
          <a:p>
            <a:pPr marL="609600" indent="-609600" algn="just">
              <a:lnSpc>
                <a:spcPct val="90000"/>
              </a:lnSpc>
              <a:buFont typeface="Wingdings" pitchFamily="2" charset="2"/>
              <a:buNone/>
            </a:pPr>
            <a:r>
              <a:rPr lang="en-US" altLang="zh-TW" dirty="0">
                <a:solidFill>
                  <a:srgbClr val="CC0000"/>
                </a:solidFill>
              </a:rPr>
              <a:t>	To locate cracks in metals.</a:t>
            </a:r>
            <a:endParaRPr lang="en-US" altLang="zh-TW" sz="2000" dirty="0">
              <a:solidFill>
                <a:srgbClr val="CC0000"/>
              </a:solidFill>
            </a:endParaRPr>
          </a:p>
          <a:p>
            <a:pPr marL="609600" indent="-609600" algn="just">
              <a:lnSpc>
                <a:spcPct val="90000"/>
              </a:lnSpc>
            </a:pPr>
            <a:r>
              <a:rPr lang="en-US" altLang="zh-TW" dirty="0">
                <a:solidFill>
                  <a:schemeClr val="folHlink"/>
                </a:solidFill>
              </a:rPr>
              <a:t>X-ray crystallography</a:t>
            </a:r>
          </a:p>
          <a:p>
            <a:pPr marL="609600" indent="-609600" algn="just">
              <a:lnSpc>
                <a:spcPct val="90000"/>
              </a:lnSpc>
              <a:buFont typeface="Wingdings" pitchFamily="2" charset="2"/>
              <a:buNone/>
            </a:pPr>
            <a:r>
              <a:rPr lang="en-US" altLang="zh-TW" dirty="0">
                <a:solidFill>
                  <a:srgbClr val="CC0000"/>
                </a:solidFill>
              </a:rPr>
              <a:t>	To explore the </a:t>
            </a:r>
            <a:r>
              <a:rPr lang="en-US" altLang="zh-TW" dirty="0" smtClean="0">
                <a:solidFill>
                  <a:srgbClr val="CC0000"/>
                </a:solidFill>
              </a:rPr>
              <a:t>structure</a:t>
            </a:r>
          </a:p>
          <a:p>
            <a:pPr marL="609600" indent="-609600" algn="just">
              <a:lnSpc>
                <a:spcPct val="90000"/>
              </a:lnSpc>
              <a:buFont typeface="Wingdings" pitchFamily="2" charset="2"/>
              <a:buNone/>
            </a:pPr>
            <a:r>
              <a:rPr lang="en-US" altLang="zh-TW" dirty="0">
                <a:solidFill>
                  <a:srgbClr val="CC0000"/>
                </a:solidFill>
              </a:rPr>
              <a:t> </a:t>
            </a:r>
            <a:r>
              <a:rPr lang="en-US" altLang="zh-TW" dirty="0" smtClean="0">
                <a:solidFill>
                  <a:srgbClr val="CC0000"/>
                </a:solidFill>
              </a:rPr>
              <a:t>     </a:t>
            </a:r>
            <a:r>
              <a:rPr lang="en-US" altLang="zh-TW" dirty="0">
                <a:solidFill>
                  <a:srgbClr val="CC0000"/>
                </a:solidFill>
              </a:rPr>
              <a:t>of materials.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05000"/>
            <a:ext cx="25908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161" y="4343400"/>
            <a:ext cx="331149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1000"/>
                                        <p:tgtEl>
                                          <p:spTgt spid="93186"/>
                                        </p:tgtEl>
                                      </p:cBhvr>
                                    </p:animEffect>
                                    <p:anim calcmode="lin" valueType="num">
                                      <p:cBhvr>
                                        <p:cTn id="8" dur="1000" fill="hold"/>
                                        <p:tgtEl>
                                          <p:spTgt spid="93186"/>
                                        </p:tgtEl>
                                        <p:attrNameLst>
                                          <p:attrName>ppt_x</p:attrName>
                                        </p:attrNameLst>
                                      </p:cBhvr>
                                      <p:tavLst>
                                        <p:tav tm="0">
                                          <p:val>
                                            <p:strVal val="#ppt_x"/>
                                          </p:val>
                                        </p:tav>
                                        <p:tav tm="100000">
                                          <p:val>
                                            <p:strVal val="#ppt_x"/>
                                          </p:val>
                                        </p:tav>
                                      </p:tavLst>
                                    </p:anim>
                                    <p:anim calcmode="lin" valueType="num">
                                      <p:cBhvr>
                                        <p:cTn id="9" dur="1000" fill="hold"/>
                                        <p:tgtEl>
                                          <p:spTgt spid="931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dissolve">
                                      <p:cBhvr>
                                        <p:cTn id="14" dur="500"/>
                                        <p:tgtEl>
                                          <p:spTgt spid="93187">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Effect transition="in" filter="dissolve">
                                      <p:cBhvr>
                                        <p:cTn id="17" dur="500"/>
                                        <p:tgtEl>
                                          <p:spTgt spid="931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3187">
                                            <p:txEl>
                                              <p:pRg st="2" end="2"/>
                                            </p:txEl>
                                          </p:spTgt>
                                        </p:tgtEl>
                                        <p:attrNameLst>
                                          <p:attrName>style.visibility</p:attrName>
                                        </p:attrNameLst>
                                      </p:cBhvr>
                                      <p:to>
                                        <p:strVal val="visible"/>
                                      </p:to>
                                    </p:set>
                                    <p:anim calcmode="lin" valueType="num">
                                      <p:cBhvr additive="base">
                                        <p:cTn id="28"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3187">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3187">
                                            <p:txEl>
                                              <p:pRg st="3" end="3"/>
                                            </p:txEl>
                                          </p:spTgt>
                                        </p:tgtEl>
                                        <p:attrNameLst>
                                          <p:attrName>style.visibility</p:attrName>
                                        </p:attrNameLst>
                                      </p:cBhvr>
                                      <p:to>
                                        <p:strVal val="visible"/>
                                      </p:to>
                                    </p:set>
                                    <p:anim calcmode="lin" valueType="num">
                                      <p:cBhvr additive="base">
                                        <p:cTn id="32"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4" end="4"/>
                                            </p:txEl>
                                          </p:spTgt>
                                        </p:tgtEl>
                                        <p:attrNameLst>
                                          <p:attrName>style.visibility</p:attrName>
                                        </p:attrNameLst>
                                      </p:cBhvr>
                                      <p:to>
                                        <p:strVal val="visible"/>
                                      </p:to>
                                    </p:set>
                                    <p:anim calcmode="lin" valueType="num">
                                      <p:cBhvr additive="base">
                                        <p:cTn id="38"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additive="base">
                                        <p:cTn id="4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3187">
                                            <p:txEl>
                                              <p:pRg st="5" end="5"/>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93187">
                                            <p:txEl>
                                              <p:pRg st="6" end="6"/>
                                            </p:txEl>
                                          </p:spTgt>
                                        </p:tgtEl>
                                        <p:attrNameLst>
                                          <p:attrName>style.visibility</p:attrName>
                                        </p:attrNameLst>
                                      </p:cBhvr>
                                      <p:to>
                                        <p:strVal val="visible"/>
                                      </p:to>
                                    </p:set>
                                    <p:anim calcmode="lin" valueType="num">
                                      <p:cBhvr additive="base">
                                        <p:cTn id="46"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27"/>
                                        </p:tgtEl>
                                        <p:attrNameLst>
                                          <p:attrName>style.visibility</p:attrName>
                                        </p:attrNameLst>
                                      </p:cBhvr>
                                      <p:to>
                                        <p:strVal val="visible"/>
                                      </p:to>
                                    </p:set>
                                    <p:anim calcmode="lin" valueType="num">
                                      <p:cBhvr additive="base">
                                        <p:cTn id="52" dur="500" fill="hold"/>
                                        <p:tgtEl>
                                          <p:spTgt spid="1027"/>
                                        </p:tgtEl>
                                        <p:attrNameLst>
                                          <p:attrName>ppt_x</p:attrName>
                                        </p:attrNameLst>
                                      </p:cBhvr>
                                      <p:tavLst>
                                        <p:tav tm="0">
                                          <p:val>
                                            <p:strVal val="#ppt_x"/>
                                          </p:val>
                                        </p:tav>
                                        <p:tav tm="100000">
                                          <p:val>
                                            <p:strVal val="#ppt_x"/>
                                          </p:val>
                                        </p:tav>
                                      </p:tavLst>
                                    </p:anim>
                                    <p:anim calcmode="lin" valueType="num">
                                      <p:cBhvr additive="base">
                                        <p:cTn id="5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989" y="0"/>
            <a:ext cx="4384011" cy="290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59989" cy="385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94" y="3709045"/>
            <a:ext cx="4198606" cy="314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895600"/>
            <a:ext cx="43434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0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arn(inVertic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X-ray </a:t>
            </a:r>
            <a:r>
              <a:rPr lang="en-US" dirty="0"/>
              <a:t>Room</a:t>
            </a:r>
          </a:p>
        </p:txBody>
      </p:sp>
      <p:sp>
        <p:nvSpPr>
          <p:cNvPr id="3075" name="Rectangle 3"/>
          <p:cNvSpPr>
            <a:spLocks noGrp="1" noChangeArrowheads="1"/>
          </p:cNvSpPr>
          <p:nvPr>
            <p:ph type="body" sz="half" idx="1"/>
          </p:nvPr>
        </p:nvSpPr>
        <p:spPr>
          <a:xfrm>
            <a:off x="457200" y="1600200"/>
            <a:ext cx="4033838" cy="4525963"/>
          </a:xfrm>
        </p:spPr>
        <p:txBody>
          <a:bodyPr/>
          <a:lstStyle/>
          <a:p>
            <a:pPr algn="just"/>
            <a:r>
              <a:rPr lang="en-US" sz="2800" dirty="0"/>
              <a:t>Floor mounted x-ray tube stand.</a:t>
            </a:r>
          </a:p>
          <a:p>
            <a:pPr algn="just"/>
            <a:r>
              <a:rPr lang="en-US" sz="2800" dirty="0"/>
              <a:t>Wall grid </a:t>
            </a:r>
            <a:r>
              <a:rPr lang="en-US" sz="2800" dirty="0" smtClean="0"/>
              <a:t>cabinet</a:t>
            </a:r>
            <a:endParaRPr lang="en-US" sz="2800" dirty="0"/>
          </a:p>
          <a:p>
            <a:pPr algn="just"/>
            <a:r>
              <a:rPr lang="en-US" sz="2800" dirty="0"/>
              <a:t>Mobile Table with grid cabinet (optional)</a:t>
            </a:r>
          </a:p>
          <a:p>
            <a:pPr algn="just"/>
            <a:r>
              <a:rPr lang="en-US" sz="2800" dirty="0" smtClean="0"/>
              <a:t>Film </a:t>
            </a:r>
            <a:r>
              <a:rPr lang="en-US" sz="2800" dirty="0"/>
              <a:t>Holder (optional)</a:t>
            </a:r>
          </a:p>
        </p:txBody>
      </p:sp>
      <p:pic>
        <p:nvPicPr>
          <p:cNvPr id="3078" name="Picture 6" descr="eq table"/>
          <p:cNvPicPr>
            <a:picLocks noGrp="1" noChangeAspect="1" noChangeArrowheads="1"/>
          </p:cNvPicPr>
          <p:nvPr>
            <p:ph type="clipArt" sz="half" idx="2"/>
          </p:nvPr>
        </p:nvPicPr>
        <p:blipFill>
          <a:blip r:embed="rId3"/>
          <a:stretch>
            <a:fillRect/>
          </a:stretch>
        </p:blipFill>
        <p:spPr>
          <a:xfrm>
            <a:off x="4648200" y="2348706"/>
            <a:ext cx="4038600" cy="3028950"/>
          </a:xfr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0" end="0"/>
                                            </p:txEl>
                                          </p:spTgt>
                                        </p:tgtEl>
                                        <p:attrNameLst>
                                          <p:attrName>style.visibility</p:attrName>
                                        </p:attrNameLst>
                                      </p:cBhvr>
                                      <p:to>
                                        <p:strVal val="visible"/>
                                      </p:to>
                                    </p:set>
                                    <p:anim calcmode="lin" valueType="num">
                                      <p:cBhvr additive="base">
                                        <p:cTn id="19"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 calcmode="lin" valueType="num">
                                      <p:cBhvr additive="base">
                                        <p:cTn id="25"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additive="base">
                                        <p:cTn id="3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3" end="3"/>
                                            </p:txEl>
                                          </p:spTgt>
                                        </p:tgtEl>
                                        <p:attrNameLst>
                                          <p:attrName>style.visibility</p:attrName>
                                        </p:attrNameLst>
                                      </p:cBhvr>
                                      <p:to>
                                        <p:strVal val="visible"/>
                                      </p:to>
                                    </p:set>
                                    <p:anim calcmode="lin" valueType="num">
                                      <p:cBhvr additive="base">
                                        <p:cTn id="37"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X-ray </a:t>
            </a:r>
            <a:r>
              <a:rPr lang="en-US" dirty="0"/>
              <a:t>Room</a:t>
            </a:r>
          </a:p>
        </p:txBody>
      </p:sp>
      <p:sp>
        <p:nvSpPr>
          <p:cNvPr id="4099" name="Rectangle 3"/>
          <p:cNvSpPr>
            <a:spLocks noGrp="1" noChangeArrowheads="1"/>
          </p:cNvSpPr>
          <p:nvPr>
            <p:ph type="body" sz="half" idx="1"/>
          </p:nvPr>
        </p:nvSpPr>
        <p:spPr>
          <a:xfrm>
            <a:off x="457200" y="1600200"/>
            <a:ext cx="4033838" cy="4525963"/>
          </a:xfrm>
        </p:spPr>
        <p:txBody>
          <a:bodyPr/>
          <a:lstStyle/>
          <a:p>
            <a:pPr algn="just"/>
            <a:r>
              <a:rPr lang="en-US" sz="2800" dirty="0"/>
              <a:t>Control Booth should contain the operator console and technique charts and space to store cassettes.</a:t>
            </a:r>
          </a:p>
          <a:p>
            <a:pPr algn="just"/>
            <a:r>
              <a:rPr lang="en-US" sz="2800" dirty="0"/>
              <a:t>The wall between the booth and X-ray unit is shielded.</a:t>
            </a:r>
          </a:p>
        </p:txBody>
      </p:sp>
      <p:pic>
        <p:nvPicPr>
          <p:cNvPr id="4103" name="Picture 7" descr="control booth"/>
          <p:cNvPicPr>
            <a:picLocks noGrp="1" noChangeAspect="1" noChangeArrowheads="1"/>
          </p:cNvPicPr>
          <p:nvPr>
            <p:ph type="clipArt" sz="half" idx="2"/>
          </p:nvPr>
        </p:nvPicPr>
        <p:blipFill>
          <a:blip r:embed="rId3"/>
          <a:stretch>
            <a:fillRect/>
          </a:stretch>
        </p:blipFill>
        <p:spPr>
          <a:xfrm>
            <a:off x="5158845" y="1600200"/>
            <a:ext cx="3017309" cy="4525963"/>
          </a:xfr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additive="base">
                                        <p:cTn id="12" dur="500" fill="hold"/>
                                        <p:tgtEl>
                                          <p:spTgt spid="4103"/>
                                        </p:tgtEl>
                                        <p:attrNameLst>
                                          <p:attrName>ppt_x</p:attrName>
                                        </p:attrNameLst>
                                      </p:cBhvr>
                                      <p:tavLst>
                                        <p:tav tm="0">
                                          <p:val>
                                            <p:strVal val="#ppt_x"/>
                                          </p:val>
                                        </p:tav>
                                        <p:tav tm="100000">
                                          <p:val>
                                            <p:strVal val="#ppt_x"/>
                                          </p:val>
                                        </p:tav>
                                      </p:tavLst>
                                    </p:anim>
                                    <p:anim calcmode="lin" valueType="num">
                                      <p:cBhvr additive="base">
                                        <p:cTn id="13"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099">
                                            <p:txEl>
                                              <p:pRg st="0" end="0"/>
                                            </p:txEl>
                                          </p:spTgt>
                                        </p:tgtEl>
                                        <p:attrNameLst>
                                          <p:attrName>style.visibility</p:attrName>
                                        </p:attrNameLst>
                                      </p:cBhvr>
                                      <p:to>
                                        <p:strVal val="visible"/>
                                      </p:to>
                                    </p:set>
                                    <p:animEffect transition="in" filter="diamond(in)">
                                      <p:cBhvr>
                                        <p:cTn id="18" dur="2000"/>
                                        <p:tgtEl>
                                          <p:spTgt spid="409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diamond(in)">
                                      <p:cBhvr>
                                        <p:cTn id="23" dur="2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X-ray </a:t>
            </a:r>
            <a:r>
              <a:rPr lang="en-US" dirty="0"/>
              <a:t>Room</a:t>
            </a:r>
          </a:p>
        </p:txBody>
      </p:sp>
      <p:sp>
        <p:nvSpPr>
          <p:cNvPr id="5123" name="Rectangle 3"/>
          <p:cNvSpPr>
            <a:spLocks noGrp="1" noChangeArrowheads="1"/>
          </p:cNvSpPr>
          <p:nvPr>
            <p:ph type="body" sz="half" idx="1"/>
          </p:nvPr>
        </p:nvSpPr>
        <p:spPr>
          <a:xfrm>
            <a:off x="457200" y="1600200"/>
            <a:ext cx="4033838" cy="4525963"/>
          </a:xfrm>
        </p:spPr>
        <p:txBody>
          <a:bodyPr/>
          <a:lstStyle/>
          <a:p>
            <a:pPr algn="just"/>
            <a:r>
              <a:rPr lang="en-US" sz="2800" dirty="0"/>
              <a:t>High Voltage Section or Generator used to change incoming power to levels needed to produce x-rays.</a:t>
            </a:r>
          </a:p>
        </p:txBody>
      </p:sp>
      <p:pic>
        <p:nvPicPr>
          <p:cNvPr id="5127" name="Picture 7" descr="high voltage section"/>
          <p:cNvPicPr>
            <a:picLocks noGrp="1" noChangeAspect="1" noChangeArrowheads="1"/>
          </p:cNvPicPr>
          <p:nvPr>
            <p:ph type="clipArt" sz="half" idx="2"/>
          </p:nvPr>
        </p:nvPicPr>
        <p:blipFill>
          <a:blip r:embed="rId3"/>
          <a:stretch>
            <a:fillRect/>
          </a:stretch>
        </p:blipFill>
        <p:spPr>
          <a:xfrm>
            <a:off x="5157667" y="1600200"/>
            <a:ext cx="3019666" cy="4525963"/>
          </a:xfr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additive="base">
                                        <p:cTn id="12" dur="500" fill="hold"/>
                                        <p:tgtEl>
                                          <p:spTgt spid="5127"/>
                                        </p:tgtEl>
                                        <p:attrNameLst>
                                          <p:attrName>ppt_x</p:attrName>
                                        </p:attrNameLst>
                                      </p:cBhvr>
                                      <p:tavLst>
                                        <p:tav tm="0">
                                          <p:val>
                                            <p:strVal val="#ppt_x"/>
                                          </p:val>
                                        </p:tav>
                                        <p:tav tm="100000">
                                          <p:val>
                                            <p:strVal val="#ppt_x"/>
                                          </p:val>
                                        </p:tav>
                                      </p:tavLst>
                                    </p:anim>
                                    <p:anim calcmode="lin" valueType="num">
                                      <p:cBhvr additive="base">
                                        <p:cTn id="13"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23">
                                            <p:txEl>
                                              <p:pRg st="0" end="0"/>
                                            </p:txEl>
                                          </p:spTgt>
                                        </p:tgtEl>
                                        <p:attrNameLst>
                                          <p:attrName>style.visibility</p:attrName>
                                        </p:attrNameLst>
                                      </p:cBhvr>
                                      <p:to>
                                        <p:strVal val="visible"/>
                                      </p:to>
                                    </p:set>
                                    <p:animEffect transition="in" filter="box(in)">
                                      <p:cBhvr>
                                        <p:cTn id="18"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The X-Ray Tube Glass Envelope</a:t>
            </a:r>
          </a:p>
        </p:txBody>
      </p:sp>
      <p:sp>
        <p:nvSpPr>
          <p:cNvPr id="18435" name="Rectangle 3"/>
          <p:cNvSpPr>
            <a:spLocks noGrp="1" noChangeArrowheads="1"/>
          </p:cNvSpPr>
          <p:nvPr>
            <p:ph type="body" sz="half" idx="1"/>
          </p:nvPr>
        </p:nvSpPr>
        <p:spPr>
          <a:xfrm>
            <a:off x="457200" y="1600200"/>
            <a:ext cx="4495800" cy="4525963"/>
          </a:xfrm>
        </p:spPr>
        <p:txBody>
          <a:bodyPr/>
          <a:lstStyle/>
          <a:p>
            <a:pPr>
              <a:lnSpc>
                <a:spcPct val="90000"/>
              </a:lnSpc>
            </a:pPr>
            <a:r>
              <a:rPr lang="en-US" sz="2800" dirty="0"/>
              <a:t>The glass envelope is made of </a:t>
            </a:r>
            <a:r>
              <a:rPr lang="en-US" sz="2800" dirty="0" smtClean="0"/>
              <a:t>Pyrex.</a:t>
            </a:r>
            <a:endParaRPr lang="en-US" sz="2800" dirty="0"/>
          </a:p>
          <a:p>
            <a:pPr algn="just">
              <a:lnSpc>
                <a:spcPct val="90000"/>
              </a:lnSpc>
            </a:pPr>
            <a:r>
              <a:rPr lang="en-US" sz="2800" dirty="0"/>
              <a:t>The window is a 5 cm square with a thin section of glass where the useful beam is emitted.</a:t>
            </a:r>
            <a:endParaRPr lang="en-US" dirty="0"/>
          </a:p>
        </p:txBody>
      </p:sp>
      <p:pic>
        <p:nvPicPr>
          <p:cNvPr id="18436" name="Picture 4" descr="x-ray tube design"/>
          <p:cNvPicPr>
            <a:picLocks noGrp="1" noChangeAspect="1" noChangeArrowheads="1"/>
          </p:cNvPicPr>
          <p:nvPr>
            <p:ph type="clipArt" sz="half" idx="2"/>
          </p:nvPr>
        </p:nvPicPr>
        <p:blipFill>
          <a:blip r:embed="rId3"/>
          <a:stretch>
            <a:fillRect/>
          </a:stretch>
        </p:blipFill>
        <p:spPr>
          <a:xfrm>
            <a:off x="5065733" y="1600200"/>
            <a:ext cx="3203533" cy="4525963"/>
          </a:xfr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ox(in)">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0" end="0"/>
                                            </p:txEl>
                                          </p:spTgt>
                                        </p:tgtEl>
                                        <p:attrNameLst>
                                          <p:attrName>style.visibility</p:attrName>
                                        </p:attrNameLst>
                                      </p:cBhvr>
                                      <p:to>
                                        <p:strVal val="visible"/>
                                      </p:to>
                                    </p:set>
                                    <p:animEffect transition="in" filter="box(in)">
                                      <p:cBhvr>
                                        <p:cTn id="17" dur="500"/>
                                        <p:tgtEl>
                                          <p:spTgt spid="184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1" end="1"/>
                                            </p:txEl>
                                          </p:spTgt>
                                        </p:tgtEl>
                                        <p:attrNameLst>
                                          <p:attrName>style.visibility</p:attrName>
                                        </p:attrNameLst>
                                      </p:cBhvr>
                                      <p:to>
                                        <p:strVal val="visible"/>
                                      </p:to>
                                    </p:set>
                                    <p:animEffect transition="in" filter="box(in)">
                                      <p:cBhvr>
                                        <p:cTn id="2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The Cathode</a:t>
            </a:r>
          </a:p>
        </p:txBody>
      </p:sp>
      <p:sp>
        <p:nvSpPr>
          <p:cNvPr id="19459" name="Rectangle 3"/>
          <p:cNvSpPr>
            <a:spLocks noGrp="1" noChangeArrowheads="1"/>
          </p:cNvSpPr>
          <p:nvPr>
            <p:ph type="body" sz="half" idx="1"/>
          </p:nvPr>
        </p:nvSpPr>
        <p:spPr>
          <a:xfrm>
            <a:off x="457200" y="1600200"/>
            <a:ext cx="4033838" cy="4525963"/>
          </a:xfrm>
        </p:spPr>
        <p:txBody>
          <a:bodyPr/>
          <a:lstStyle/>
          <a:p>
            <a:pPr algn="just"/>
            <a:r>
              <a:rPr lang="en-US" sz="2800" dirty="0"/>
              <a:t>The cathode is the negative side of the tube and contains two primary parts:</a:t>
            </a:r>
          </a:p>
          <a:p>
            <a:pPr algn="just"/>
            <a:r>
              <a:rPr lang="en-US" sz="2800" dirty="0"/>
              <a:t>The filaments</a:t>
            </a:r>
          </a:p>
          <a:p>
            <a:pPr algn="just"/>
            <a:r>
              <a:rPr lang="en-US" sz="2800" dirty="0"/>
              <a:t>The focusing cup</a:t>
            </a:r>
          </a:p>
        </p:txBody>
      </p:sp>
      <p:pic>
        <p:nvPicPr>
          <p:cNvPr id="19462" name="Picture 6" descr="filament"/>
          <p:cNvPicPr>
            <a:picLocks noGrp="1" noChangeAspect="1" noChangeArrowheads="1"/>
          </p:cNvPicPr>
          <p:nvPr>
            <p:ph type="clipArt" sz="half" idx="2"/>
          </p:nvPr>
        </p:nvPicPr>
        <p:blipFill>
          <a:blip r:embed="rId3"/>
          <a:srcRect/>
          <a:stretch>
            <a:fillRect/>
          </a:stretch>
        </p:blipFill>
        <p:spPr>
          <a:xfrm>
            <a:off x="4572000" y="1768475"/>
            <a:ext cx="4033838" cy="2932113"/>
          </a:xfr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17" dur="500"/>
                                        <p:tgtEl>
                                          <p:spTgt spid="194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22" dur="500"/>
                                        <p:tgtEl>
                                          <p:spTgt spid="194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2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The Filaments</a:t>
            </a:r>
          </a:p>
        </p:txBody>
      </p:sp>
      <p:sp>
        <p:nvSpPr>
          <p:cNvPr id="20483" name="Rectangle 3"/>
          <p:cNvSpPr>
            <a:spLocks noGrp="1" noChangeArrowheads="1"/>
          </p:cNvSpPr>
          <p:nvPr>
            <p:ph type="body" sz="half" idx="1"/>
          </p:nvPr>
        </p:nvSpPr>
        <p:spPr>
          <a:xfrm>
            <a:off x="457200" y="1600200"/>
            <a:ext cx="4033838" cy="4525963"/>
          </a:xfrm>
        </p:spPr>
        <p:txBody>
          <a:bodyPr/>
          <a:lstStyle/>
          <a:p>
            <a:pPr algn="just"/>
            <a:r>
              <a:rPr lang="en-US" sz="2800" dirty="0"/>
              <a:t>Most tube have two filaments which provide a choice of quick exposures or high resolution.</a:t>
            </a:r>
          </a:p>
          <a:p>
            <a:pPr algn="just"/>
            <a:r>
              <a:rPr lang="en-US" sz="2800" dirty="0"/>
              <a:t>The filaments are made of </a:t>
            </a:r>
            <a:r>
              <a:rPr lang="en-US" sz="2800" dirty="0" smtClean="0"/>
              <a:t>tungsten</a:t>
            </a:r>
            <a:r>
              <a:rPr lang="en-US" sz="2800" dirty="0"/>
              <a:t>.</a:t>
            </a:r>
          </a:p>
        </p:txBody>
      </p:sp>
      <p:pic>
        <p:nvPicPr>
          <p:cNvPr id="20486" name="Picture 6" descr="filament"/>
          <p:cNvPicPr>
            <a:picLocks noGrp="1" noChangeAspect="1" noChangeArrowheads="1"/>
          </p:cNvPicPr>
          <p:nvPr>
            <p:ph type="clipArt" sz="half" idx="2"/>
          </p:nvPr>
        </p:nvPicPr>
        <p:blipFill>
          <a:blip r:embed="rId3"/>
          <a:stretch>
            <a:fillRect/>
          </a:stretch>
        </p:blipFill>
        <p:spPr>
          <a:xfrm>
            <a:off x="4648200" y="2449671"/>
            <a:ext cx="4038600" cy="2827020"/>
          </a:xfr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box(in)">
                                      <p:cBhvr>
                                        <p:cTn id="17" dur="500"/>
                                        <p:tgtEl>
                                          <p:spTgt spid="204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box(in)">
                                      <p:cBhvr>
                                        <p:cTn id="2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 Ray</a:t>
            </a:r>
            <a:endParaRPr lang="en-US" dirty="0"/>
          </a:p>
        </p:txBody>
      </p:sp>
      <p:sp>
        <p:nvSpPr>
          <p:cNvPr id="3" name="Content Placeholder 2"/>
          <p:cNvSpPr>
            <a:spLocks noGrp="1"/>
          </p:cNvSpPr>
          <p:nvPr>
            <p:ph idx="1"/>
          </p:nvPr>
        </p:nvSpPr>
        <p:spPr/>
        <p:txBody>
          <a:bodyPr/>
          <a:lstStyle/>
          <a:p>
            <a:pPr algn="just">
              <a:buNone/>
            </a:pPr>
            <a:r>
              <a:rPr lang="en-US" dirty="0" smtClean="0"/>
              <a:t>Definition</a:t>
            </a:r>
          </a:p>
          <a:p>
            <a:pPr algn="just"/>
            <a:r>
              <a:rPr lang="en-US" dirty="0" smtClean="0"/>
              <a:t>It is an electromagnetic radiation of high energy (10</a:t>
            </a:r>
            <a:r>
              <a:rPr lang="en-US" baseline="30000" dirty="0" smtClean="0"/>
              <a:t>3</a:t>
            </a:r>
            <a:r>
              <a:rPr lang="en-US" dirty="0" smtClean="0"/>
              <a:t> – 10</a:t>
            </a:r>
            <a:r>
              <a:rPr lang="en-US" baseline="30000" dirty="0" smtClean="0"/>
              <a:t>10  </a:t>
            </a:r>
            <a:r>
              <a:rPr lang="en-US" dirty="0" smtClean="0"/>
              <a:t> </a:t>
            </a:r>
            <a:r>
              <a:rPr lang="en-US" dirty="0" err="1" smtClean="0"/>
              <a:t>ev</a:t>
            </a:r>
            <a:r>
              <a:rPr lang="en-US" dirty="0" smtClean="0"/>
              <a:t>) and low wave length (10 </a:t>
            </a:r>
            <a:r>
              <a:rPr lang="en-US" baseline="30000" dirty="0" smtClean="0"/>
              <a:t>-8  </a:t>
            </a:r>
            <a:r>
              <a:rPr lang="en-US" dirty="0" smtClean="0"/>
              <a:t> - 10</a:t>
            </a:r>
            <a:r>
              <a:rPr lang="en-US" baseline="30000" dirty="0" smtClean="0"/>
              <a:t>-16 </a:t>
            </a:r>
            <a:r>
              <a:rPr lang="en-US" dirty="0" smtClean="0"/>
              <a:t> m).</a:t>
            </a:r>
          </a:p>
          <a:p>
            <a:pPr algn="just">
              <a:buNone/>
            </a:pPr>
            <a:r>
              <a:rPr lang="en-US" dirty="0" smtClean="0"/>
              <a:t>History</a:t>
            </a:r>
          </a:p>
          <a:p>
            <a:pPr algn="just"/>
            <a:r>
              <a:rPr lang="en-US" dirty="0" smtClean="0"/>
              <a:t>It is discovered in 1895 by W. Roentgen while doing experiments with electron flow in vacuum tubes, even he made a radiograph to his wife hand.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The Filaments</a:t>
            </a:r>
          </a:p>
        </p:txBody>
      </p:sp>
      <p:sp>
        <p:nvSpPr>
          <p:cNvPr id="21507" name="Rectangle 3"/>
          <p:cNvSpPr>
            <a:spLocks noGrp="1" noChangeArrowheads="1"/>
          </p:cNvSpPr>
          <p:nvPr>
            <p:ph type="body" sz="half" idx="1"/>
          </p:nvPr>
        </p:nvSpPr>
        <p:spPr>
          <a:xfrm>
            <a:off x="457200" y="1600200"/>
            <a:ext cx="4033838" cy="4525963"/>
          </a:xfrm>
        </p:spPr>
        <p:txBody>
          <a:bodyPr/>
          <a:lstStyle/>
          <a:p>
            <a:pPr algn="just"/>
            <a:r>
              <a:rPr lang="en-US" sz="2800" dirty="0"/>
              <a:t>Tungsten is used in </a:t>
            </a:r>
            <a:r>
              <a:rPr lang="en-US" sz="2800" dirty="0" smtClean="0"/>
              <a:t>     x-ray </a:t>
            </a:r>
            <a:r>
              <a:rPr lang="en-US" sz="2800" dirty="0"/>
              <a:t>tube because of it’s high melting point of 3410°C</a:t>
            </a:r>
            <a:r>
              <a:rPr lang="en-US" sz="2800" dirty="0" smtClean="0"/>
              <a:t>.</a:t>
            </a:r>
            <a:endParaRPr lang="en-US" sz="2800" dirty="0"/>
          </a:p>
        </p:txBody>
      </p:sp>
      <p:pic>
        <p:nvPicPr>
          <p:cNvPr id="21510" name="Picture 6" descr="filament"/>
          <p:cNvPicPr>
            <a:picLocks noGrp="1" noChangeAspect="1" noChangeArrowheads="1"/>
          </p:cNvPicPr>
          <p:nvPr>
            <p:ph type="clipArt" sz="half" idx="2"/>
          </p:nvPr>
        </p:nvPicPr>
        <p:blipFill>
          <a:blip r:embed="rId3"/>
          <a:stretch>
            <a:fillRect/>
          </a:stretch>
        </p:blipFill>
        <p:spPr>
          <a:xfrm>
            <a:off x="4648200" y="2449671"/>
            <a:ext cx="4038600" cy="2827020"/>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checkerboard(across)">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1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Focusing Cup</a:t>
            </a:r>
          </a:p>
        </p:txBody>
      </p:sp>
      <p:pic>
        <p:nvPicPr>
          <p:cNvPr id="22534" name="Picture 6" descr="focusing cup"/>
          <p:cNvPicPr>
            <a:picLocks noGrp="1" noChangeAspect="1" noChangeArrowheads="1"/>
          </p:cNvPicPr>
          <p:nvPr>
            <p:ph type="clipArt" sz="half" idx="1"/>
          </p:nvPr>
        </p:nvPicPr>
        <p:blipFill>
          <a:blip r:embed="rId3"/>
          <a:srcRect/>
          <a:stretch>
            <a:fillRect/>
          </a:stretch>
        </p:blipFill>
        <p:spPr>
          <a:xfrm>
            <a:off x="457200" y="2146300"/>
            <a:ext cx="5002213" cy="2876550"/>
          </a:xfrm>
        </p:spPr>
      </p:pic>
      <p:sp>
        <p:nvSpPr>
          <p:cNvPr id="22532" name="Rectangle 4"/>
          <p:cNvSpPr>
            <a:spLocks noGrp="1" noChangeArrowheads="1"/>
          </p:cNvSpPr>
          <p:nvPr>
            <p:ph type="body" sz="half" idx="2"/>
          </p:nvPr>
        </p:nvSpPr>
        <p:spPr>
          <a:xfrm>
            <a:off x="5702300" y="1851025"/>
            <a:ext cx="2984500" cy="4275138"/>
          </a:xfrm>
        </p:spPr>
        <p:txBody>
          <a:bodyPr/>
          <a:lstStyle/>
          <a:p>
            <a:pPr algn="just"/>
            <a:r>
              <a:rPr lang="en-US" sz="2800" dirty="0"/>
              <a:t> The focusing cup has a negative charge so that it can condense the electron beam to a small area of the anode.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diamond(in)">
                                      <p:cBhvr>
                                        <p:cTn id="12" dur="20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32">
                                            <p:txEl>
                                              <p:pRg st="0" end="0"/>
                                            </p:txEl>
                                          </p:spTgt>
                                        </p:tgtEl>
                                        <p:attrNameLst>
                                          <p:attrName>style.visibility</p:attrName>
                                        </p:attrNameLst>
                                      </p:cBhvr>
                                      <p:to>
                                        <p:strVal val="visible"/>
                                      </p:to>
                                    </p:set>
                                    <p:animEffect transition="in" filter="diamond(in)">
                                      <p:cBhvr>
                                        <p:cTn id="17" dur="2000"/>
                                        <p:tgtEl>
                                          <p:spTgt spid="22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Filament Current</a:t>
            </a:r>
          </a:p>
        </p:txBody>
      </p:sp>
      <p:sp>
        <p:nvSpPr>
          <p:cNvPr id="23555" name="Rectangle 3"/>
          <p:cNvSpPr>
            <a:spLocks noGrp="1" noChangeArrowheads="1"/>
          </p:cNvSpPr>
          <p:nvPr>
            <p:ph idx="1"/>
          </p:nvPr>
        </p:nvSpPr>
        <p:spPr/>
        <p:txBody>
          <a:bodyPr/>
          <a:lstStyle/>
          <a:p>
            <a:pPr algn="just"/>
            <a:r>
              <a:rPr lang="en-US" dirty="0"/>
              <a:t>When the x-ray machine is turned on, a low current flows through the </a:t>
            </a:r>
            <a:r>
              <a:rPr lang="en-US" dirty="0" smtClean="0"/>
              <a:t>filament </a:t>
            </a:r>
            <a:r>
              <a:rPr lang="en-US" dirty="0"/>
              <a:t>to warm it and prepare it </a:t>
            </a:r>
            <a:r>
              <a:rPr lang="en-US" dirty="0" smtClean="0"/>
              <a:t>for </a:t>
            </a:r>
            <a:r>
              <a:rPr lang="en-US" dirty="0"/>
              <a:t>x-ray production.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2"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The Anode</a:t>
            </a:r>
          </a:p>
        </p:txBody>
      </p:sp>
      <p:sp>
        <p:nvSpPr>
          <p:cNvPr id="27651" name="Rectangle 3"/>
          <p:cNvSpPr>
            <a:spLocks noGrp="1" noChangeArrowheads="1"/>
          </p:cNvSpPr>
          <p:nvPr>
            <p:ph type="body" sz="half" idx="1"/>
          </p:nvPr>
        </p:nvSpPr>
        <p:spPr>
          <a:xfrm>
            <a:off x="457200" y="1600200"/>
            <a:ext cx="4033838" cy="4525963"/>
          </a:xfrm>
        </p:spPr>
        <p:txBody>
          <a:bodyPr/>
          <a:lstStyle/>
          <a:p>
            <a:pPr algn="just"/>
            <a:r>
              <a:rPr lang="en-US" sz="2800" dirty="0"/>
              <a:t>The anode is the positive side of the tube.</a:t>
            </a:r>
          </a:p>
          <a:p>
            <a:pPr algn="just"/>
            <a:r>
              <a:rPr lang="en-US" sz="2800" dirty="0"/>
              <a:t>X-ray tubes are classified by the type of anode:</a:t>
            </a:r>
          </a:p>
          <a:p>
            <a:pPr lvl="1" algn="just"/>
            <a:r>
              <a:rPr lang="en-US" sz="2400" dirty="0"/>
              <a:t>Stationary ( top)</a:t>
            </a:r>
          </a:p>
          <a:p>
            <a:pPr lvl="1" algn="just"/>
            <a:r>
              <a:rPr lang="en-US" sz="2400" dirty="0"/>
              <a:t>Rotating (bottom)</a:t>
            </a:r>
          </a:p>
        </p:txBody>
      </p:sp>
      <p:pic>
        <p:nvPicPr>
          <p:cNvPr id="27654" name="Picture 6" descr="Tube types"/>
          <p:cNvPicPr>
            <a:picLocks noGrp="1" noChangeAspect="1" noChangeArrowheads="1"/>
          </p:cNvPicPr>
          <p:nvPr>
            <p:ph type="clipArt" sz="half" idx="2"/>
          </p:nvPr>
        </p:nvPicPr>
        <p:blipFill>
          <a:blip r:embed="rId3"/>
          <a:stretch>
            <a:fillRect/>
          </a:stretch>
        </p:blipFill>
        <p:spPr>
          <a:xfrm>
            <a:off x="4648200" y="2459137"/>
            <a:ext cx="4038600" cy="2808089"/>
          </a:xfrm>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4"/>
                                        </p:tgtEl>
                                        <p:attrNameLst>
                                          <p:attrName>style.visibility</p:attrName>
                                        </p:attrNameLst>
                                      </p:cBhvr>
                                      <p:to>
                                        <p:strVal val="visible"/>
                                      </p:to>
                                    </p:set>
                                    <p:anim calcmode="lin" valueType="num">
                                      <p:cBhvr additive="base">
                                        <p:cTn id="13" dur="500" fill="hold"/>
                                        <p:tgtEl>
                                          <p:spTgt spid="27654"/>
                                        </p:tgtEl>
                                        <p:attrNameLst>
                                          <p:attrName>ppt_x</p:attrName>
                                        </p:attrNameLst>
                                      </p:cBhvr>
                                      <p:tavLst>
                                        <p:tav tm="0">
                                          <p:val>
                                            <p:strVal val="#ppt_x"/>
                                          </p:val>
                                        </p:tav>
                                        <p:tav tm="100000">
                                          <p:val>
                                            <p:strVal val="#ppt_x"/>
                                          </p:val>
                                        </p:tav>
                                      </p:tavLst>
                                    </p:anim>
                                    <p:anim calcmode="lin" valueType="num">
                                      <p:cBhvr additive="base">
                                        <p:cTn id="14"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0" end="0"/>
                                            </p:txEl>
                                          </p:spTgt>
                                        </p:tgtEl>
                                        <p:attrNameLst>
                                          <p:attrName>style.visibility</p:attrName>
                                        </p:attrNameLst>
                                      </p:cBhvr>
                                      <p:to>
                                        <p:strVal val="visible"/>
                                      </p:to>
                                    </p:set>
                                    <p:anim calcmode="lin" valueType="num">
                                      <p:cBhvr additive="base">
                                        <p:cTn id="19"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1" end="1"/>
                                            </p:txEl>
                                          </p:spTgt>
                                        </p:tgtEl>
                                        <p:attrNameLst>
                                          <p:attrName>style.visibility</p:attrName>
                                        </p:attrNameLst>
                                      </p:cBhvr>
                                      <p:to>
                                        <p:strVal val="visible"/>
                                      </p:to>
                                    </p:set>
                                    <p:anim calcmode="lin" valueType="num">
                                      <p:cBhvr additive="base">
                                        <p:cTn id="25"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651">
                                            <p:txEl>
                                              <p:pRg st="2" end="2"/>
                                            </p:txEl>
                                          </p:spTgt>
                                        </p:tgtEl>
                                        <p:attrNameLst>
                                          <p:attrName>style.visibility</p:attrName>
                                        </p:attrNameLst>
                                      </p:cBhvr>
                                      <p:to>
                                        <p:strVal val="visible"/>
                                      </p:to>
                                    </p:set>
                                    <p:anim calcmode="lin" valueType="num">
                                      <p:cBhvr additive="base">
                                        <p:cTn id="2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651">
                                            <p:txEl>
                                              <p:pRg st="3" end="3"/>
                                            </p:txEl>
                                          </p:spTgt>
                                        </p:tgtEl>
                                        <p:attrNameLst>
                                          <p:attrName>style.visibility</p:attrName>
                                        </p:attrNameLst>
                                      </p:cBhvr>
                                      <p:to>
                                        <p:strVal val="visible"/>
                                      </p:to>
                                    </p:set>
                                    <p:anim calcmode="lin" valueType="num">
                                      <p:cBhvr additive="base">
                                        <p:cTn id="33"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The  Stationary Anode</a:t>
            </a:r>
          </a:p>
        </p:txBody>
      </p:sp>
      <p:sp>
        <p:nvSpPr>
          <p:cNvPr id="28675" name="Rectangle 3"/>
          <p:cNvSpPr>
            <a:spLocks noGrp="1" noChangeArrowheads="1"/>
          </p:cNvSpPr>
          <p:nvPr>
            <p:ph type="body" sz="half" idx="1"/>
          </p:nvPr>
        </p:nvSpPr>
        <p:spPr>
          <a:xfrm>
            <a:off x="457200" y="1600200"/>
            <a:ext cx="4033838" cy="4525963"/>
          </a:xfrm>
        </p:spPr>
        <p:txBody>
          <a:bodyPr/>
          <a:lstStyle/>
          <a:p>
            <a:pPr algn="just"/>
            <a:r>
              <a:rPr lang="en-US" sz="2800" b="1" u="sng" dirty="0"/>
              <a:t>Stationary anodes</a:t>
            </a:r>
            <a:r>
              <a:rPr lang="en-US" sz="2800" dirty="0"/>
              <a:t> are used in dental x-ray and some portable x-ray </a:t>
            </a:r>
            <a:r>
              <a:rPr lang="en-US" sz="2800" dirty="0" smtClean="0"/>
              <a:t>machines </a:t>
            </a:r>
            <a:r>
              <a:rPr lang="en-US" sz="2800" dirty="0"/>
              <a:t>where high tube current and power are not required.</a:t>
            </a:r>
          </a:p>
        </p:txBody>
      </p:sp>
      <p:pic>
        <p:nvPicPr>
          <p:cNvPr id="28676" name="Picture 4" descr="Tube types"/>
          <p:cNvPicPr>
            <a:picLocks noGrp="1" noChangeAspect="1" noChangeArrowheads="1"/>
          </p:cNvPicPr>
          <p:nvPr>
            <p:ph type="clipArt" sz="half" idx="2"/>
          </p:nvPr>
        </p:nvPicPr>
        <p:blipFill>
          <a:blip r:embed="rId3"/>
          <a:stretch>
            <a:fillRect/>
          </a:stretch>
        </p:blipFill>
        <p:spPr>
          <a:xfrm>
            <a:off x="4648200" y="2459137"/>
            <a:ext cx="4038600" cy="2808089"/>
          </a:xfr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0" end="0"/>
                                            </p:txEl>
                                          </p:spTgt>
                                        </p:tgtEl>
                                        <p:attrNameLst>
                                          <p:attrName>style.visibility</p:attrName>
                                        </p:attrNameLst>
                                      </p:cBhvr>
                                      <p:to>
                                        <p:strVal val="visible"/>
                                      </p:to>
                                    </p:set>
                                    <p:anim calcmode="lin" valueType="num">
                                      <p:cBhvr additive="base">
                                        <p:cTn id="19"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The  Rotating Anode</a:t>
            </a:r>
          </a:p>
        </p:txBody>
      </p:sp>
      <p:sp>
        <p:nvSpPr>
          <p:cNvPr id="29699" name="Rectangle 3"/>
          <p:cNvSpPr>
            <a:spLocks noGrp="1" noChangeArrowheads="1"/>
          </p:cNvSpPr>
          <p:nvPr>
            <p:ph type="body" sz="half" idx="1"/>
          </p:nvPr>
        </p:nvSpPr>
        <p:spPr>
          <a:xfrm>
            <a:off x="457200" y="1600200"/>
            <a:ext cx="4033838" cy="4525963"/>
          </a:xfrm>
        </p:spPr>
        <p:txBody>
          <a:bodyPr/>
          <a:lstStyle/>
          <a:p>
            <a:pPr algn="just"/>
            <a:r>
              <a:rPr lang="en-US" sz="2800" dirty="0"/>
              <a:t>The rotating anode allows the electron beam to interact with a much larger target area.</a:t>
            </a:r>
          </a:p>
          <a:p>
            <a:pPr algn="just"/>
            <a:r>
              <a:rPr lang="en-US" sz="2800" dirty="0"/>
              <a:t>The heat is not confined to a small area.</a:t>
            </a:r>
          </a:p>
        </p:txBody>
      </p:sp>
      <p:pic>
        <p:nvPicPr>
          <p:cNvPr id="29703" name="Picture 7" descr="rotating anode benefit"/>
          <p:cNvPicPr>
            <a:picLocks noGrp="1" noChangeAspect="1" noChangeArrowheads="1"/>
          </p:cNvPicPr>
          <p:nvPr>
            <p:ph type="clipArt" sz="half" idx="2"/>
          </p:nvPr>
        </p:nvPicPr>
        <p:blipFill>
          <a:blip r:embed="rId3"/>
          <a:srcRect/>
          <a:stretch>
            <a:fillRect/>
          </a:stretch>
        </p:blipFill>
        <p:spPr>
          <a:xfrm>
            <a:off x="4652963" y="2620963"/>
            <a:ext cx="4033837" cy="2481262"/>
          </a:xfrm>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703"/>
                                        </p:tgtEl>
                                        <p:attrNameLst>
                                          <p:attrName>style.visibility</p:attrName>
                                        </p:attrNameLst>
                                      </p:cBhvr>
                                      <p:to>
                                        <p:strVal val="visible"/>
                                      </p:to>
                                    </p:set>
                                    <p:animEffect transition="in" filter="box(in)">
                                      <p:cBhvr>
                                        <p:cTn id="12" dur="500"/>
                                        <p:tgtEl>
                                          <p:spTgt spid="2970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699">
                                            <p:txEl>
                                              <p:pRg st="0" end="0"/>
                                            </p:txEl>
                                          </p:spTgt>
                                        </p:tgtEl>
                                        <p:attrNameLst>
                                          <p:attrName>style.visibility</p:attrName>
                                        </p:attrNameLst>
                                      </p:cBhvr>
                                      <p:to>
                                        <p:strVal val="visible"/>
                                      </p:to>
                                    </p:set>
                                    <p:animEffect transition="in" filter="box(in)">
                                      <p:cBhvr>
                                        <p:cTn id="17" dur="500"/>
                                        <p:tgtEl>
                                          <p:spTgt spid="296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Effect transition="in" filter="box(in)">
                                      <p:cBhvr>
                                        <p:cTn id="2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The  Rotating Anode</a:t>
            </a:r>
          </a:p>
        </p:txBody>
      </p:sp>
      <p:sp>
        <p:nvSpPr>
          <p:cNvPr id="31747" name="Rectangle 3"/>
          <p:cNvSpPr>
            <a:spLocks noGrp="1" noChangeArrowheads="1"/>
          </p:cNvSpPr>
          <p:nvPr>
            <p:ph type="body" sz="half" idx="1"/>
          </p:nvPr>
        </p:nvSpPr>
        <p:spPr>
          <a:xfrm>
            <a:off x="457200" y="1600200"/>
            <a:ext cx="4033838" cy="4525963"/>
          </a:xfrm>
        </p:spPr>
        <p:txBody>
          <a:bodyPr/>
          <a:lstStyle/>
          <a:p>
            <a:pPr algn="just"/>
            <a:r>
              <a:rPr lang="en-US" sz="2800" dirty="0"/>
              <a:t>The Anode must also be a good thermal conductor.</a:t>
            </a:r>
          </a:p>
          <a:p>
            <a:pPr algn="just"/>
            <a:r>
              <a:rPr lang="en-US" sz="2800" dirty="0"/>
              <a:t>When the electron beam strikes the anode more than 99% of the kinetic energy is converted to heat.</a:t>
            </a:r>
          </a:p>
        </p:txBody>
      </p:sp>
      <p:pic>
        <p:nvPicPr>
          <p:cNvPr id="31748" name="Picture 4" descr="rotating anode"/>
          <p:cNvPicPr>
            <a:picLocks noGrp="1" noChangeAspect="1" noChangeArrowheads="1"/>
          </p:cNvPicPr>
          <p:nvPr>
            <p:ph type="clipArt" sz="half" idx="2"/>
          </p:nvPr>
        </p:nvPicPr>
        <p:blipFill>
          <a:blip r:embed="rId3"/>
          <a:stretch>
            <a:fillRect/>
          </a:stretch>
        </p:blipFill>
        <p:spPr>
          <a:xfrm>
            <a:off x="4832305" y="1816971"/>
            <a:ext cx="3670389" cy="409242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0" end="0"/>
                                            </p:txEl>
                                          </p:spTgt>
                                        </p:tgtEl>
                                        <p:attrNameLst>
                                          <p:attrName>style.visibility</p:attrName>
                                        </p:attrNameLst>
                                      </p:cBhvr>
                                      <p:to>
                                        <p:strVal val="visible"/>
                                      </p:to>
                                    </p:set>
                                    <p:anim calcmode="lin" valueType="num">
                                      <p:cBhvr additive="base">
                                        <p:cTn id="19"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1" end="1"/>
                                            </p:txEl>
                                          </p:spTgt>
                                        </p:tgtEl>
                                        <p:attrNameLst>
                                          <p:attrName>style.visibility</p:attrName>
                                        </p:attrNameLst>
                                      </p:cBhvr>
                                      <p:to>
                                        <p:strVal val="visible"/>
                                      </p:to>
                                    </p:set>
                                    <p:anim calcmode="lin" valueType="num">
                                      <p:cBhvr additive="base">
                                        <p:cTn id="25"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The  Rotating Anode</a:t>
            </a:r>
          </a:p>
        </p:txBody>
      </p:sp>
      <p:sp>
        <p:nvSpPr>
          <p:cNvPr id="32771" name="Rectangle 3"/>
          <p:cNvSpPr>
            <a:spLocks noGrp="1" noChangeArrowheads="1"/>
          </p:cNvSpPr>
          <p:nvPr>
            <p:ph type="body" sz="half" idx="1"/>
          </p:nvPr>
        </p:nvSpPr>
        <p:spPr>
          <a:xfrm>
            <a:off x="457200" y="1600200"/>
            <a:ext cx="4033838" cy="4525963"/>
          </a:xfrm>
        </p:spPr>
        <p:txBody>
          <a:bodyPr/>
          <a:lstStyle/>
          <a:p>
            <a:pPr algn="just"/>
            <a:r>
              <a:rPr lang="en-US" sz="2800" dirty="0" smtClean="0"/>
              <a:t>Tungsten </a:t>
            </a:r>
            <a:r>
              <a:rPr lang="en-US" sz="2800" dirty="0"/>
              <a:t>is used as the target for the electron beam.</a:t>
            </a:r>
          </a:p>
          <a:p>
            <a:pPr algn="just"/>
            <a:r>
              <a:rPr lang="en-US" sz="2800" dirty="0"/>
              <a:t>Tungsten is used for </a:t>
            </a:r>
            <a:r>
              <a:rPr lang="en-US" sz="2800" dirty="0" smtClean="0"/>
              <a:t>two </a:t>
            </a:r>
            <a:r>
              <a:rPr lang="en-US" sz="2800" dirty="0"/>
              <a:t>reasons</a:t>
            </a:r>
          </a:p>
          <a:p>
            <a:pPr lvl="1" algn="just"/>
            <a:r>
              <a:rPr lang="en-US" sz="2400" dirty="0"/>
              <a:t>High atomic number</a:t>
            </a:r>
          </a:p>
          <a:p>
            <a:pPr lvl="1" algn="just"/>
            <a:r>
              <a:rPr lang="en-US" sz="2400" smtClean="0"/>
              <a:t>High </a:t>
            </a:r>
            <a:r>
              <a:rPr lang="en-US" sz="2400" dirty="0"/>
              <a:t>melting point..</a:t>
            </a:r>
          </a:p>
        </p:txBody>
      </p:sp>
      <p:pic>
        <p:nvPicPr>
          <p:cNvPr id="32772" name="Picture 4" descr="rotating anode"/>
          <p:cNvPicPr>
            <a:picLocks noGrp="1" noChangeAspect="1" noChangeArrowheads="1"/>
          </p:cNvPicPr>
          <p:nvPr>
            <p:ph type="clipArt" sz="half" idx="2"/>
          </p:nvPr>
        </p:nvPicPr>
        <p:blipFill>
          <a:blip r:embed="rId3"/>
          <a:stretch>
            <a:fillRect/>
          </a:stretch>
        </p:blipFill>
        <p:spPr>
          <a:xfrm>
            <a:off x="4832305" y="1816971"/>
            <a:ext cx="3670389" cy="4092420"/>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additive="base">
                                        <p:cTn id="13" dur="500" fill="hold"/>
                                        <p:tgtEl>
                                          <p:spTgt spid="32772"/>
                                        </p:tgtEl>
                                        <p:attrNameLst>
                                          <p:attrName>ppt_x</p:attrName>
                                        </p:attrNameLst>
                                      </p:cBhvr>
                                      <p:tavLst>
                                        <p:tav tm="0">
                                          <p:val>
                                            <p:strVal val="#ppt_x"/>
                                          </p:val>
                                        </p:tav>
                                        <p:tav tm="100000">
                                          <p:val>
                                            <p:strVal val="#ppt_x"/>
                                          </p:val>
                                        </p:tav>
                                      </p:tavLst>
                                    </p:anim>
                                    <p:anim calcmode="lin" valueType="num">
                                      <p:cBhvr additive="base">
                                        <p:cTn id="14"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0" end="0"/>
                                            </p:txEl>
                                          </p:spTgt>
                                        </p:tgtEl>
                                        <p:attrNameLst>
                                          <p:attrName>style.visibility</p:attrName>
                                        </p:attrNameLst>
                                      </p:cBhvr>
                                      <p:to>
                                        <p:strVal val="visible"/>
                                      </p:to>
                                    </p:set>
                                    <p:anim calcmode="lin" valueType="num">
                                      <p:cBhvr additive="base">
                                        <p:cTn id="19"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1" end="1"/>
                                            </p:txEl>
                                          </p:spTgt>
                                        </p:tgtEl>
                                        <p:attrNameLst>
                                          <p:attrName>style.visibility</p:attrName>
                                        </p:attrNameLst>
                                      </p:cBhvr>
                                      <p:to>
                                        <p:strVal val="visible"/>
                                      </p:to>
                                    </p:set>
                                    <p:anim calcmode="lin" valueType="num">
                                      <p:cBhvr additive="base">
                                        <p:cTn id="25"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771">
                                            <p:txEl>
                                              <p:pRg st="2" end="2"/>
                                            </p:txEl>
                                          </p:spTgt>
                                        </p:tgtEl>
                                        <p:attrNameLst>
                                          <p:attrName>style.visibility</p:attrName>
                                        </p:attrNameLst>
                                      </p:cBhvr>
                                      <p:to>
                                        <p:strVal val="visible"/>
                                      </p:to>
                                    </p:set>
                                    <p:anim calcmode="lin" valueType="num">
                                      <p:cBhvr additive="base">
                                        <p:cTn id="2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 calcmode="lin" valueType="num">
                                      <p:cBhvr additive="base">
                                        <p:cTn id="33"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The  Rotating Anode</a:t>
            </a:r>
          </a:p>
        </p:txBody>
      </p:sp>
      <p:sp>
        <p:nvSpPr>
          <p:cNvPr id="33795" name="Rectangle 3"/>
          <p:cNvSpPr>
            <a:spLocks noGrp="1" noChangeArrowheads="1"/>
          </p:cNvSpPr>
          <p:nvPr>
            <p:ph type="body" sz="half" idx="1"/>
          </p:nvPr>
        </p:nvSpPr>
        <p:spPr>
          <a:xfrm>
            <a:off x="457200" y="1600200"/>
            <a:ext cx="4343400" cy="4525963"/>
          </a:xfrm>
        </p:spPr>
        <p:txBody>
          <a:bodyPr/>
          <a:lstStyle/>
          <a:p>
            <a:pPr algn="just"/>
            <a:r>
              <a:rPr lang="en-US" sz="2800" dirty="0"/>
              <a:t>The rotor is an electromagnetic induction motor.</a:t>
            </a:r>
          </a:p>
          <a:p>
            <a:pPr algn="just"/>
            <a:r>
              <a:rPr lang="en-US" sz="2800" dirty="0"/>
              <a:t>It spins at 3400 rpm.</a:t>
            </a:r>
          </a:p>
          <a:p>
            <a:pPr algn="just"/>
            <a:r>
              <a:rPr lang="en-US" sz="2800" dirty="0"/>
              <a:t>High speed anodes spin at 10,000 rpm.</a:t>
            </a:r>
          </a:p>
        </p:txBody>
      </p:sp>
      <p:sp>
        <p:nvSpPr>
          <p:cNvPr id="5" name="ClipArt Placeholder 4"/>
          <p:cNvSpPr>
            <a:spLocks noGrp="1"/>
          </p:cNvSpPr>
          <p:nvPr>
            <p:ph type="clipArt" sz="half" idx="2"/>
          </p:nvPr>
        </p:nvSpPr>
        <p:spPr>
          <a:xfrm>
            <a:off x="4953000" y="1600200"/>
            <a:ext cx="4038600" cy="4525963"/>
          </a:xfrm>
        </p:spPr>
      </p:sp>
      <p:pic>
        <p:nvPicPr>
          <p:cNvPr id="1026" name="Picture 2" descr="D:\CLINIC\x ray\Rotating_anode_x-ray_tube_(labeled).jpg"/>
          <p:cNvPicPr>
            <a:picLocks noChangeAspect="1" noChangeArrowheads="1"/>
          </p:cNvPicPr>
          <p:nvPr/>
        </p:nvPicPr>
        <p:blipFill>
          <a:blip r:embed="rId3"/>
          <a:srcRect/>
          <a:stretch>
            <a:fillRect/>
          </a:stretch>
        </p:blipFill>
        <p:spPr bwMode="auto">
          <a:xfrm>
            <a:off x="5029200" y="2362200"/>
            <a:ext cx="3683000" cy="24434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diamond(in)">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diamond(in)">
                                      <p:cBhvr>
                                        <p:cTn id="17" dur="20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diamond(in)">
                                      <p:cBhvr>
                                        <p:cTn id="22" dur="20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of X-ray film</a:t>
            </a:r>
            <a:endParaRPr lang="en-US" dirty="0"/>
          </a:p>
        </p:txBody>
      </p:sp>
      <p:sp>
        <p:nvSpPr>
          <p:cNvPr id="3" name="Text Placeholder 2"/>
          <p:cNvSpPr>
            <a:spLocks noGrp="1"/>
          </p:cNvSpPr>
          <p:nvPr>
            <p:ph type="body" sz="half" idx="1"/>
          </p:nvPr>
        </p:nvSpPr>
        <p:spPr>
          <a:xfrm>
            <a:off x="457200" y="1600200"/>
            <a:ext cx="8229600" cy="4953000"/>
          </a:xfrm>
        </p:spPr>
        <p:txBody>
          <a:bodyPr/>
          <a:lstStyle/>
          <a:p>
            <a:pPr algn="just"/>
            <a:r>
              <a:rPr lang="en-US" dirty="0" smtClean="0"/>
              <a:t>Film: is polyester plastic base coated both sides with thin layers of emulsion consist from silver halide (silver bromide) which is sensitive to X-ray and light.</a:t>
            </a:r>
          </a:p>
          <a:p>
            <a:pPr algn="just"/>
            <a:r>
              <a:rPr lang="en-US" dirty="0" smtClean="0"/>
              <a:t>Processing tanks are: </a:t>
            </a:r>
          </a:p>
          <a:p>
            <a:pPr algn="just"/>
            <a:r>
              <a:rPr lang="en-US" dirty="0" smtClean="0"/>
              <a:t>Developer.</a:t>
            </a:r>
          </a:p>
          <a:p>
            <a:pPr algn="just"/>
            <a:r>
              <a:rPr lang="en-US" dirty="0" smtClean="0"/>
              <a:t>Rinses.</a:t>
            </a:r>
          </a:p>
          <a:p>
            <a:pPr algn="just"/>
            <a:r>
              <a:rPr lang="en-US" dirty="0" smtClean="0"/>
              <a:t>Fixer.</a:t>
            </a:r>
          </a:p>
          <a:p>
            <a:pPr algn="just"/>
            <a:r>
              <a:rPr lang="en-US" dirty="0" smtClean="0"/>
              <a:t>Washing and drying.</a:t>
            </a: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X Ray</a:t>
            </a:r>
            <a:endParaRPr lang="en-US" dirty="0"/>
          </a:p>
        </p:txBody>
      </p:sp>
      <p:sp>
        <p:nvSpPr>
          <p:cNvPr id="3" name="Content Placeholder 2"/>
          <p:cNvSpPr>
            <a:spLocks noGrp="1"/>
          </p:cNvSpPr>
          <p:nvPr>
            <p:ph idx="1"/>
          </p:nvPr>
        </p:nvSpPr>
        <p:spPr/>
        <p:txBody>
          <a:bodyPr/>
          <a:lstStyle/>
          <a:p>
            <a:r>
              <a:rPr lang="en-US" dirty="0" smtClean="0"/>
              <a:t>Travel in straight lines.</a:t>
            </a:r>
          </a:p>
          <a:p>
            <a:r>
              <a:rPr lang="en-US" dirty="0" smtClean="0"/>
              <a:t>Same light speed (186000 mile/sec).</a:t>
            </a:r>
          </a:p>
          <a:p>
            <a:r>
              <a:rPr lang="en-US" dirty="0" smtClean="0"/>
              <a:t>Invisible.</a:t>
            </a:r>
          </a:p>
          <a:p>
            <a:r>
              <a:rPr lang="en-US" dirty="0" smtClean="0"/>
              <a:t>Have penetration power.</a:t>
            </a:r>
          </a:p>
          <a:p>
            <a:r>
              <a:rPr lang="en-US" dirty="0" smtClean="0"/>
              <a:t>Photographic effect.</a:t>
            </a:r>
          </a:p>
          <a:p>
            <a:r>
              <a:rPr lang="en-US" dirty="0" smtClean="0"/>
              <a:t>Biological effect.</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8229600" cy="4525963"/>
          </a:xfrm>
        </p:spPr>
        <p:txBody>
          <a:bodyPr/>
          <a:lstStyle/>
          <a:p>
            <a:pPr algn="just"/>
            <a:r>
              <a:rPr lang="en-US" dirty="0" smtClean="0"/>
              <a:t>Developer:  convert silver ions to minute grains of metallic silver which take the black color in 3 – 5 minutes.</a:t>
            </a:r>
          </a:p>
          <a:p>
            <a:pPr algn="just"/>
            <a:r>
              <a:rPr lang="en-US" dirty="0" smtClean="0"/>
              <a:t>Fixer:  dissolve the unexposed halide and harden the gelatin in 10 minutes. </a:t>
            </a:r>
          </a:p>
          <a:p>
            <a:pPr algn="just"/>
            <a:r>
              <a:rPr lang="en-US" dirty="0" smtClean="0"/>
              <a:t>Washing at least 15 minuets and </a:t>
            </a:r>
            <a:r>
              <a:rPr lang="en-US" smtClean="0"/>
              <a:t>drying.</a:t>
            </a:r>
            <a:endParaRPr lang="en-US" dirty="0" smtClean="0"/>
          </a:p>
        </p:txBody>
      </p:sp>
      <p:sp>
        <p:nvSpPr>
          <p:cNvPr id="5" name="Title 1"/>
          <p:cNvSpPr>
            <a:spLocks noGrp="1"/>
          </p:cNvSpPr>
          <p:nvPr>
            <p:ph type="title"/>
          </p:nvPr>
        </p:nvSpPr>
        <p:spPr/>
        <p:txBody>
          <a:bodyPr/>
          <a:lstStyle/>
          <a:p>
            <a:r>
              <a:rPr lang="en-US" dirty="0" smtClean="0"/>
              <a:t>Processing of X-ray film</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endParaRPr lang="ar-IQ" dirty="0"/>
          </a:p>
        </p:txBody>
      </p:sp>
      <p:sp>
        <p:nvSpPr>
          <p:cNvPr id="4" name="ClipArt Placeholder 3"/>
          <p:cNvSpPr>
            <a:spLocks noGrp="1"/>
          </p:cNvSpPr>
          <p:nvPr>
            <p:ph type="clipArt" sz="half" idx="2"/>
          </p:nvPr>
        </p:nvSpPr>
        <p:spPr/>
      </p:sp>
      <p:sp>
        <p:nvSpPr>
          <p:cNvPr id="5" name="Title 1"/>
          <p:cNvSpPr>
            <a:spLocks noGrp="1"/>
          </p:cNvSpPr>
          <p:nvPr>
            <p:ph type="title"/>
          </p:nvPr>
        </p:nvSpPr>
        <p:spPr/>
        <p:txBody>
          <a:bodyPr/>
          <a:lstStyle/>
          <a:p>
            <a:r>
              <a:rPr lang="en-US" dirty="0" smtClean="0"/>
              <a:t>Processing of X-ray film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94512"/>
            <a:ext cx="2895600" cy="265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12685"/>
            <a:ext cx="4301531" cy="291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524000"/>
            <a:ext cx="386255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3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ppt_x"/>
                                          </p:val>
                                        </p:tav>
                                        <p:tav tm="100000">
                                          <p:val>
                                            <p:strVal val="#ppt_x"/>
                                          </p:val>
                                        </p:tav>
                                      </p:tavLst>
                                    </p:anim>
                                    <p:anim calcmode="lin" valueType="num">
                                      <p:cBhvr additive="base">
                                        <p:cTn id="1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additive="base">
                                        <p:cTn id="24" dur="500" fill="hold"/>
                                        <p:tgtEl>
                                          <p:spTgt spid="2050"/>
                                        </p:tgtEl>
                                        <p:attrNameLst>
                                          <p:attrName>ppt_x</p:attrName>
                                        </p:attrNameLst>
                                      </p:cBhvr>
                                      <p:tavLst>
                                        <p:tav tm="0">
                                          <p:val>
                                            <p:strVal val="#ppt_x"/>
                                          </p:val>
                                        </p:tav>
                                        <p:tav tm="100000">
                                          <p:val>
                                            <p:strVal val="#ppt_x"/>
                                          </p:val>
                                        </p:tav>
                                      </p:tavLst>
                                    </p:anim>
                                    <p:anim calcmode="lin" valueType="num">
                                      <p:cBhvr additive="base">
                                        <p:cTn id="2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381000"/>
            <a:ext cx="8153400" cy="707886"/>
          </a:xfrm>
          <a:prstGeom prst="rect">
            <a:avLst/>
          </a:prstGeom>
        </p:spPr>
        <p:txBody>
          <a:bodyPr wrap="square">
            <a:spAutoFit/>
          </a:bodyPr>
          <a:lstStyle/>
          <a:p>
            <a:r>
              <a:rPr lang="en-US" sz="4000" b="1" u="sng" dirty="0"/>
              <a:t>Properties of </a:t>
            </a:r>
            <a:r>
              <a:rPr lang="en-US" sz="4000" b="1" u="sng" dirty="0" smtClean="0"/>
              <a:t>Radiograph</a:t>
            </a:r>
            <a:endParaRPr lang="ar-IQ" sz="4000" dirty="0"/>
          </a:p>
        </p:txBody>
      </p:sp>
      <p:sp>
        <p:nvSpPr>
          <p:cNvPr id="8" name="Rectangle 7"/>
          <p:cNvSpPr/>
          <p:nvPr/>
        </p:nvSpPr>
        <p:spPr>
          <a:xfrm>
            <a:off x="990600" y="1088886"/>
            <a:ext cx="7696200" cy="2308324"/>
          </a:xfrm>
          <a:prstGeom prst="rect">
            <a:avLst/>
          </a:prstGeom>
        </p:spPr>
        <p:txBody>
          <a:bodyPr wrap="square">
            <a:spAutoFit/>
          </a:bodyPr>
          <a:lstStyle/>
          <a:p>
            <a:pPr algn="just"/>
            <a:r>
              <a:rPr lang="en-US" sz="3600" dirty="0" smtClean="0"/>
              <a:t>Good quality radiograph depends on accurate positioning , correct exposure factor and good dark room technique.</a:t>
            </a:r>
            <a:endParaRPr lang="ar-IQ" sz="3600" dirty="0"/>
          </a:p>
        </p:txBody>
      </p:sp>
      <p:sp>
        <p:nvSpPr>
          <p:cNvPr id="9" name="Rectangle 8"/>
          <p:cNvSpPr/>
          <p:nvPr/>
        </p:nvSpPr>
        <p:spPr>
          <a:xfrm>
            <a:off x="1028700" y="4495800"/>
            <a:ext cx="7658100" cy="646331"/>
          </a:xfrm>
          <a:prstGeom prst="rect">
            <a:avLst/>
          </a:prstGeom>
        </p:spPr>
        <p:txBody>
          <a:bodyPr wrap="square">
            <a:spAutoFit/>
          </a:bodyPr>
          <a:lstStyle/>
          <a:p>
            <a:pPr algn="just"/>
            <a:r>
              <a:rPr lang="en-US" sz="3600" dirty="0"/>
              <a:t> </a:t>
            </a:r>
            <a:endParaRPr lang="ar-IQ" sz="3600" dirty="0"/>
          </a:p>
        </p:txBody>
      </p:sp>
      <p:sp>
        <p:nvSpPr>
          <p:cNvPr id="10" name="Rectangle 9"/>
          <p:cNvSpPr/>
          <p:nvPr/>
        </p:nvSpPr>
        <p:spPr>
          <a:xfrm>
            <a:off x="1028700" y="3397210"/>
            <a:ext cx="7658100" cy="646331"/>
          </a:xfrm>
          <a:prstGeom prst="rect">
            <a:avLst/>
          </a:prstGeom>
        </p:spPr>
        <p:txBody>
          <a:bodyPr wrap="square">
            <a:spAutoFit/>
          </a:bodyPr>
          <a:lstStyle/>
          <a:p>
            <a:r>
              <a:rPr lang="en-US" sz="3600" b="1" u="sng" dirty="0" smtClean="0"/>
              <a:t>1- density </a:t>
            </a:r>
            <a:r>
              <a:rPr lang="en-US" sz="3600" dirty="0"/>
              <a:t>degree of blackness</a:t>
            </a:r>
            <a:r>
              <a:rPr lang="en-US" sz="3600" dirty="0" smtClean="0"/>
              <a:t> </a:t>
            </a:r>
            <a:endParaRPr lang="ar-IQ" sz="3600" dirty="0"/>
          </a:p>
        </p:txBody>
      </p:sp>
    </p:spTree>
    <p:extLst>
      <p:ext uri="{BB962C8B-B14F-4D97-AF65-F5344CB8AC3E}">
        <p14:creationId xmlns:p14="http://schemas.microsoft.com/office/powerpoint/2010/main" val="357769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ect">
            <a:avLst/>
          </a:prstGeom>
        </p:spPr>
        <p:txBody>
          <a:bodyPr wrap="square">
            <a:spAutoFit/>
          </a:bodyPr>
          <a:lstStyle/>
          <a:p>
            <a:pPr algn="just"/>
            <a:r>
              <a:rPr lang="en-US" sz="3600" b="1" dirty="0"/>
              <a:t>There are five </a:t>
            </a:r>
            <a:r>
              <a:rPr lang="en-US" sz="3600" b="1" dirty="0" smtClean="0"/>
              <a:t>radiographic </a:t>
            </a:r>
            <a:r>
              <a:rPr lang="en-US" sz="3600" b="1" dirty="0"/>
              <a:t>densities  can be seen on radiographs</a:t>
            </a:r>
            <a:r>
              <a:rPr lang="en-US" sz="3600" dirty="0"/>
              <a:t> :</a:t>
            </a:r>
          </a:p>
          <a:p>
            <a:pPr algn="just"/>
            <a:r>
              <a:rPr lang="en-US" sz="3600" dirty="0"/>
              <a:t>     a- mineral density ( take white color )    b-bone density    c-fluid and soft tissue density      d-fat density      </a:t>
            </a:r>
          </a:p>
          <a:p>
            <a:pPr algn="just"/>
            <a:r>
              <a:rPr lang="en-US" sz="3600" dirty="0"/>
              <a:t>     e-gas ( air ) density ( which take black color ).</a:t>
            </a:r>
          </a:p>
        </p:txBody>
      </p:sp>
      <p:sp>
        <p:nvSpPr>
          <p:cNvPr id="5" name="Title 4"/>
          <p:cNvSpPr>
            <a:spLocks noGrp="1"/>
          </p:cNvSpPr>
          <p:nvPr>
            <p:ph type="title"/>
          </p:nvPr>
        </p:nvSpPr>
        <p:spPr/>
        <p:txBody>
          <a:bodyPr/>
          <a:lstStyle/>
          <a:p>
            <a:endParaRPr lang="ar-IQ"/>
          </a:p>
        </p:txBody>
      </p:sp>
    </p:spTree>
    <p:extLst>
      <p:ext uri="{BB962C8B-B14F-4D97-AF65-F5344CB8AC3E}">
        <p14:creationId xmlns:p14="http://schemas.microsoft.com/office/powerpoint/2010/main" val="16781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lnSpcReduction="10000"/>
          </a:bodyPr>
          <a:lstStyle/>
          <a:p>
            <a:r>
              <a:rPr lang="en-US" b="1" u="sng" dirty="0"/>
              <a:t>2-contrast</a:t>
            </a:r>
            <a:r>
              <a:rPr lang="en-US" dirty="0"/>
              <a:t> </a:t>
            </a:r>
            <a:r>
              <a:rPr lang="en-US" dirty="0" smtClean="0"/>
              <a:t>: </a:t>
            </a:r>
            <a:r>
              <a:rPr lang="en-US" dirty="0"/>
              <a:t>((the difference between two densities </a:t>
            </a:r>
            <a:r>
              <a:rPr lang="en-US" dirty="0" smtClean="0"/>
              <a:t>))</a:t>
            </a:r>
          </a:p>
          <a:p>
            <a:r>
              <a:rPr lang="en-US" b="1" u="sng" dirty="0"/>
              <a:t>factors affect contrast </a:t>
            </a:r>
            <a:r>
              <a:rPr lang="en-US" dirty="0"/>
              <a:t>:</a:t>
            </a:r>
          </a:p>
          <a:p>
            <a:r>
              <a:rPr lang="en-US" dirty="0"/>
              <a:t>a-the organ ( radiopaque or radiolucent ).</a:t>
            </a:r>
          </a:p>
          <a:p>
            <a:r>
              <a:rPr lang="en-US" dirty="0"/>
              <a:t>b-ma=the quantity of X-ray = ↑ma = ( over exposure ) </a:t>
            </a:r>
          </a:p>
          <a:p>
            <a:r>
              <a:rPr lang="en-US" dirty="0" smtClean="0"/>
              <a:t>↓</a:t>
            </a:r>
            <a:r>
              <a:rPr lang="en-US" dirty="0"/>
              <a:t>ma= ( low exposure )</a:t>
            </a:r>
          </a:p>
          <a:p>
            <a:r>
              <a:rPr lang="en-US" dirty="0"/>
              <a:t>c-KV=the quality of X-ray</a:t>
            </a:r>
          </a:p>
          <a:p>
            <a:r>
              <a:rPr lang="en-US" dirty="0"/>
              <a:t>d-scattered radiation , make </a:t>
            </a:r>
            <a:r>
              <a:rPr lang="en-US" dirty="0" smtClean="0"/>
              <a:t>blurriness.  </a:t>
            </a:r>
            <a:endParaRPr lang="en-US" dirty="0"/>
          </a:p>
          <a:p>
            <a:endParaRPr lang="en-US" dirty="0"/>
          </a:p>
          <a:p>
            <a:endParaRPr lang="ar-IQ" dirty="0"/>
          </a:p>
        </p:txBody>
      </p:sp>
    </p:spTree>
    <p:extLst>
      <p:ext uri="{BB962C8B-B14F-4D97-AF65-F5344CB8AC3E}">
        <p14:creationId xmlns:p14="http://schemas.microsoft.com/office/powerpoint/2010/main" val="888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effectLst/>
              </a:rPr>
              <a:t>3- Details</a:t>
            </a:r>
            <a:r>
              <a:rPr lang="en-US" dirty="0">
                <a:effectLst/>
              </a:rPr>
              <a:t> : = sharpness of the radiographic image</a:t>
            </a:r>
            <a:endParaRPr lang="ar-IQ" dirty="0"/>
          </a:p>
        </p:txBody>
      </p:sp>
      <p:sp>
        <p:nvSpPr>
          <p:cNvPr id="3" name="Content Placeholder 2"/>
          <p:cNvSpPr>
            <a:spLocks noGrp="1"/>
          </p:cNvSpPr>
          <p:nvPr>
            <p:ph idx="1"/>
          </p:nvPr>
        </p:nvSpPr>
        <p:spPr/>
        <p:txBody>
          <a:bodyPr>
            <a:normAutofit lnSpcReduction="10000"/>
          </a:bodyPr>
          <a:lstStyle/>
          <a:p>
            <a:r>
              <a:rPr lang="en-US" dirty="0"/>
              <a:t>Factors effecting on details :</a:t>
            </a:r>
          </a:p>
          <a:p>
            <a:r>
              <a:rPr lang="en-US" dirty="0"/>
              <a:t>a-focal spot area –small focal spot area give good details.</a:t>
            </a:r>
          </a:p>
          <a:p>
            <a:r>
              <a:rPr lang="en-US" dirty="0"/>
              <a:t>b-magnification / or the distance between the body and the film . increase the distance between the body and the film will increase the magnification and loss the details for that (place the part to be radio graphed as near to the film as possible )).</a:t>
            </a:r>
            <a:endParaRPr lang="ar-IQ" dirty="0"/>
          </a:p>
        </p:txBody>
      </p:sp>
    </p:spTree>
    <p:extLst>
      <p:ext uri="{BB962C8B-B14F-4D97-AF65-F5344CB8AC3E}">
        <p14:creationId xmlns:p14="http://schemas.microsoft.com/office/powerpoint/2010/main" val="189280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algn="just"/>
            <a:r>
              <a:rPr lang="en-US" dirty="0"/>
              <a:t>c-F.F.D .(focal film distance )decrease the focal film distance will increase the magnification and vice </a:t>
            </a:r>
            <a:r>
              <a:rPr lang="en-US" dirty="0" smtClean="0"/>
              <a:t>versa </a:t>
            </a:r>
            <a:r>
              <a:rPr lang="en-US" dirty="0"/>
              <a:t>for that we need to increase the F.F.D up to 180cm when the natural distance between the part of the body need to </a:t>
            </a:r>
            <a:r>
              <a:rPr lang="en-US" dirty="0" smtClean="0"/>
              <a:t>radiograph and </a:t>
            </a:r>
            <a:r>
              <a:rPr lang="en-US" dirty="0"/>
              <a:t>the film is too far (like the vertebral column in horse </a:t>
            </a:r>
            <a:r>
              <a:rPr lang="en-US" dirty="0" smtClean="0"/>
              <a:t>) the </a:t>
            </a:r>
            <a:r>
              <a:rPr lang="en-US" dirty="0"/>
              <a:t>distance –the thickness between vertebrae and film is 30 cm .</a:t>
            </a:r>
          </a:p>
          <a:p>
            <a:pPr algn="just"/>
            <a:r>
              <a:rPr lang="en-US" dirty="0" smtClean="0"/>
              <a:t>e- </a:t>
            </a:r>
            <a:r>
              <a:rPr lang="en-US" dirty="0"/>
              <a:t>movement of the animal.</a:t>
            </a:r>
          </a:p>
          <a:p>
            <a:pPr algn="just"/>
            <a:r>
              <a:rPr lang="en-US" dirty="0"/>
              <a:t>f-processing in the dark room.</a:t>
            </a:r>
          </a:p>
          <a:p>
            <a:pPr algn="just"/>
            <a:r>
              <a:rPr lang="en-US" dirty="0"/>
              <a:t>g-illuminator (viewer )and the light in viewer .</a:t>
            </a:r>
          </a:p>
          <a:p>
            <a:pPr algn="just"/>
            <a:r>
              <a:rPr lang="en-US" dirty="0" err="1" smtClean="0"/>
              <a:t>i</a:t>
            </a:r>
            <a:r>
              <a:rPr lang="en-US" dirty="0" smtClean="0"/>
              <a:t>- </a:t>
            </a:r>
            <a:r>
              <a:rPr lang="en-US" dirty="0"/>
              <a:t>the organ need to be </a:t>
            </a:r>
            <a:r>
              <a:rPr lang="en-US" dirty="0" smtClean="0"/>
              <a:t>radiographed should </a:t>
            </a:r>
            <a:r>
              <a:rPr lang="en-US" dirty="0"/>
              <a:t>be parallel to the film </a:t>
            </a:r>
            <a:r>
              <a:rPr lang="en-US" dirty="0" smtClean="0"/>
              <a:t>.</a:t>
            </a:r>
            <a:r>
              <a:rPr lang="en-US" dirty="0"/>
              <a:t> </a:t>
            </a:r>
          </a:p>
          <a:p>
            <a:pPr algn="just"/>
            <a:endParaRPr lang="ar-IQ" dirty="0"/>
          </a:p>
        </p:txBody>
      </p:sp>
    </p:spTree>
    <p:extLst>
      <p:ext uri="{BB962C8B-B14F-4D97-AF65-F5344CB8AC3E}">
        <p14:creationId xmlns:p14="http://schemas.microsoft.com/office/powerpoint/2010/main" val="18926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en-US" dirty="0"/>
              <a:t>Off Focal Radiation</a:t>
            </a:r>
          </a:p>
        </p:txBody>
      </p:sp>
      <p:sp>
        <p:nvSpPr>
          <p:cNvPr id="112645" name="Rectangle 5"/>
          <p:cNvSpPr>
            <a:spLocks noGrp="1" noChangeArrowheads="1"/>
          </p:cNvSpPr>
          <p:nvPr>
            <p:ph type="body" sz="half" idx="1"/>
          </p:nvPr>
        </p:nvSpPr>
        <p:spPr>
          <a:xfrm>
            <a:off x="457200" y="1600200"/>
            <a:ext cx="4033838" cy="4525963"/>
          </a:xfrm>
        </p:spPr>
        <p:txBody>
          <a:bodyPr/>
          <a:lstStyle/>
          <a:p>
            <a:r>
              <a:rPr lang="en-US" sz="2800" dirty="0"/>
              <a:t>Remember that x-rays are produced in all directions. The electrons can rebound and interact with other areas of the anode.</a:t>
            </a:r>
          </a:p>
          <a:p>
            <a:r>
              <a:rPr lang="en-US" sz="2800" dirty="0"/>
              <a:t>This is called Off-Focal Radiation.</a:t>
            </a:r>
          </a:p>
        </p:txBody>
      </p:sp>
      <p:pic>
        <p:nvPicPr>
          <p:cNvPr id="112647" name="Picture 7" descr="extra focal rays"/>
          <p:cNvPicPr>
            <a:picLocks noGrp="1" noChangeAspect="1" noChangeArrowheads="1"/>
          </p:cNvPicPr>
          <p:nvPr>
            <p:ph sz="half" idx="2"/>
          </p:nvPr>
        </p:nvPicPr>
        <p:blipFill>
          <a:blip r:embed="rId2" cstate="print"/>
          <a:stretch>
            <a:fillRect/>
          </a:stretch>
        </p:blipFill>
        <p:spPr>
          <a:xfrm>
            <a:off x="4707774" y="1849423"/>
            <a:ext cx="3919451" cy="4027516"/>
          </a:xfrm>
          <a:noFill/>
          <a:ln/>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anim calcmode="lin" valueType="num">
                                      <p:cBhvr additive="base">
                                        <p:cTn id="7" dur="500" fill="hold"/>
                                        <p:tgtEl>
                                          <p:spTgt spid="112644"/>
                                        </p:tgtEl>
                                        <p:attrNameLst>
                                          <p:attrName>ppt_x</p:attrName>
                                        </p:attrNameLst>
                                      </p:cBhvr>
                                      <p:tavLst>
                                        <p:tav tm="0">
                                          <p:val>
                                            <p:strVal val="#ppt_x"/>
                                          </p:val>
                                        </p:tav>
                                        <p:tav tm="100000">
                                          <p:val>
                                            <p:strVal val="#ppt_x"/>
                                          </p:val>
                                        </p:tav>
                                      </p:tavLst>
                                    </p:anim>
                                    <p:anim calcmode="lin" valueType="num">
                                      <p:cBhvr additive="base">
                                        <p:cTn id="8" dur="500" fill="hold"/>
                                        <p:tgtEl>
                                          <p:spTgt spid="1126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47"/>
                                        </p:tgtEl>
                                        <p:attrNameLst>
                                          <p:attrName>style.visibility</p:attrName>
                                        </p:attrNameLst>
                                      </p:cBhvr>
                                      <p:to>
                                        <p:strVal val="visible"/>
                                      </p:to>
                                    </p:set>
                                    <p:anim calcmode="lin" valueType="num">
                                      <p:cBhvr additive="base">
                                        <p:cTn id="13" dur="500" fill="hold"/>
                                        <p:tgtEl>
                                          <p:spTgt spid="112647"/>
                                        </p:tgtEl>
                                        <p:attrNameLst>
                                          <p:attrName>ppt_x</p:attrName>
                                        </p:attrNameLst>
                                      </p:cBhvr>
                                      <p:tavLst>
                                        <p:tav tm="0">
                                          <p:val>
                                            <p:strVal val="#ppt_x"/>
                                          </p:val>
                                        </p:tav>
                                        <p:tav tm="100000">
                                          <p:val>
                                            <p:strVal val="#ppt_x"/>
                                          </p:val>
                                        </p:tav>
                                      </p:tavLst>
                                    </p:anim>
                                    <p:anim calcmode="lin" valueType="num">
                                      <p:cBhvr additive="base">
                                        <p:cTn id="14" dur="5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45">
                                            <p:txEl>
                                              <p:pRg st="0" end="0"/>
                                            </p:txEl>
                                          </p:spTgt>
                                        </p:tgtEl>
                                        <p:attrNameLst>
                                          <p:attrName>style.visibility</p:attrName>
                                        </p:attrNameLst>
                                      </p:cBhvr>
                                      <p:to>
                                        <p:strVal val="visible"/>
                                      </p:to>
                                    </p:set>
                                    <p:anim calcmode="lin" valueType="num">
                                      <p:cBhvr additive="base">
                                        <p:cTn id="19" dur="500" fill="hold"/>
                                        <p:tgtEl>
                                          <p:spTgt spid="11264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45">
                                            <p:txEl>
                                              <p:pRg st="1" end="1"/>
                                            </p:txEl>
                                          </p:spTgt>
                                        </p:tgtEl>
                                        <p:attrNameLst>
                                          <p:attrName>style.visibility</p:attrName>
                                        </p:attrNameLst>
                                      </p:cBhvr>
                                      <p:to>
                                        <p:strVal val="visible"/>
                                      </p:to>
                                    </p:set>
                                    <p:anim calcmode="lin" valueType="num">
                                      <p:cBhvr additive="base">
                                        <p:cTn id="25" dur="500" fill="hold"/>
                                        <p:tgtEl>
                                          <p:spTgt spid="11264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6" name="Rectangle 8"/>
          <p:cNvSpPr>
            <a:spLocks noGrp="1" noChangeArrowheads="1"/>
          </p:cNvSpPr>
          <p:nvPr>
            <p:ph type="title"/>
          </p:nvPr>
        </p:nvSpPr>
        <p:spPr/>
        <p:txBody>
          <a:bodyPr/>
          <a:lstStyle/>
          <a:p>
            <a:r>
              <a:rPr lang="en-US" dirty="0" smtClean="0"/>
              <a:t>Prevention of radiation hazard</a:t>
            </a:r>
            <a:endParaRPr lang="en-US" dirty="0"/>
          </a:p>
        </p:txBody>
      </p:sp>
      <p:pic>
        <p:nvPicPr>
          <p:cNvPr id="114699" name="Picture 11" descr="off focus diaphragm"/>
          <p:cNvPicPr>
            <a:picLocks noGrp="1" noChangeAspect="1" noChangeArrowheads="1"/>
          </p:cNvPicPr>
          <p:nvPr>
            <p:ph sz="half" idx="1"/>
          </p:nvPr>
        </p:nvPicPr>
        <p:blipFill>
          <a:blip r:embed="rId2" cstate="print"/>
          <a:srcRect/>
          <a:stretch>
            <a:fillRect/>
          </a:stretch>
        </p:blipFill>
        <p:spPr>
          <a:xfrm>
            <a:off x="457200" y="2152650"/>
            <a:ext cx="4033838" cy="3421063"/>
          </a:xfrm>
          <a:noFill/>
          <a:ln/>
        </p:spPr>
      </p:pic>
      <p:sp>
        <p:nvSpPr>
          <p:cNvPr id="114698" name="Rectangle 10"/>
          <p:cNvSpPr>
            <a:spLocks noGrp="1" noChangeArrowheads="1"/>
          </p:cNvSpPr>
          <p:nvPr>
            <p:ph type="body" sz="half" idx="2"/>
          </p:nvPr>
        </p:nvSpPr>
        <p:spPr>
          <a:xfrm>
            <a:off x="4652963" y="1600200"/>
            <a:ext cx="4033837" cy="4525963"/>
          </a:xfrm>
        </p:spPr>
        <p:txBody>
          <a:bodyPr/>
          <a:lstStyle/>
          <a:p>
            <a:r>
              <a:rPr lang="en-US" sz="2800" dirty="0"/>
              <a:t>A diaphragm is placed between the tube and the collimator to reduce off focus rays.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diamond(in)">
                                      <p:cBhvr>
                                        <p:cTn id="7" dur="2000"/>
                                        <p:tgtEl>
                                          <p:spTgt spid="1146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4699"/>
                                        </p:tgtEl>
                                        <p:attrNameLst>
                                          <p:attrName>style.visibility</p:attrName>
                                        </p:attrNameLst>
                                      </p:cBhvr>
                                      <p:to>
                                        <p:strVal val="visible"/>
                                      </p:to>
                                    </p:set>
                                    <p:animEffect transition="in" filter="blinds(horizontal)">
                                      <p:cBhvr>
                                        <p:cTn id="12" dur="500"/>
                                        <p:tgtEl>
                                          <p:spTgt spid="1146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8">
                                            <p:txEl>
                                              <p:pRg st="0" end="0"/>
                                            </p:txEl>
                                          </p:spTgt>
                                        </p:tgtEl>
                                        <p:attrNameLst>
                                          <p:attrName>style.visibility</p:attrName>
                                        </p:attrNameLst>
                                      </p:cBhvr>
                                      <p:to>
                                        <p:strVal val="visible"/>
                                      </p:to>
                                    </p:set>
                                    <p:animEffect transition="in" filter="blinds(horizontal)">
                                      <p:cBhvr>
                                        <p:cTn id="17" dur="500"/>
                                        <p:tgtEl>
                                          <p:spTgt spid="114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6" grpId="0"/>
      <p:bldP spid="11469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US" b="1" u="sng" dirty="0">
                <a:effectLst/>
              </a:rPr>
              <a:t>Radiation hazard and prevention </a:t>
            </a:r>
            <a:r>
              <a:rPr lang="en-US" b="1" u="sng" dirty="0" smtClean="0">
                <a:effectLst/>
              </a:rPr>
              <a:t>:</a:t>
            </a:r>
            <a:endParaRPr lang="ar-IQ" dirty="0"/>
          </a:p>
        </p:txBody>
      </p:sp>
      <p:sp>
        <p:nvSpPr>
          <p:cNvPr id="6" name="Subtitle 5"/>
          <p:cNvSpPr>
            <a:spLocks noGrp="1"/>
          </p:cNvSpPr>
          <p:nvPr>
            <p:ph type="subTitle" idx="1"/>
          </p:nvPr>
        </p:nvSpPr>
        <p:spPr>
          <a:xfrm>
            <a:off x="1143000" y="1850064"/>
            <a:ext cx="7696200" cy="4855536"/>
          </a:xfrm>
        </p:spPr>
        <p:txBody>
          <a:bodyPr>
            <a:noAutofit/>
          </a:bodyPr>
          <a:lstStyle/>
          <a:p>
            <a:pPr algn="just"/>
            <a:r>
              <a:rPr lang="en-US" sz="3200" b="1" dirty="0"/>
              <a:t>Somatic effect</a:t>
            </a:r>
            <a:r>
              <a:rPr lang="en-US" sz="3200" dirty="0"/>
              <a:t> : the X-ray </a:t>
            </a:r>
            <a:r>
              <a:rPr lang="en-US" sz="3200" dirty="0" smtClean="0"/>
              <a:t>ionize </a:t>
            </a:r>
            <a:r>
              <a:rPr lang="en-US" sz="3200" dirty="0"/>
              <a:t>the tissue and make </a:t>
            </a:r>
            <a:r>
              <a:rPr lang="en-US" sz="3200" dirty="0" smtClean="0"/>
              <a:t>injury, </a:t>
            </a:r>
            <a:r>
              <a:rPr lang="en-US" sz="3200" dirty="0"/>
              <a:t>not all the body tissue in the same sensitivity to the X-ray , the most sensitive is the multiplying cells , such as the blood forming organs (bone marrow, lymphoid tissue, and spleen ), the gonads, embryo---etc. </a:t>
            </a:r>
          </a:p>
          <a:p>
            <a:pPr algn="just"/>
            <a:r>
              <a:rPr lang="en-US" sz="3200" dirty="0"/>
              <a:t>  The nervous system , the bone , are relatively radio-resistance. Mothers and boys below 16 years not allow to help in X-ray</a:t>
            </a:r>
            <a:r>
              <a:rPr lang="en-US" sz="3200" dirty="0" smtClean="0"/>
              <a:t>.</a:t>
            </a:r>
            <a:endParaRPr lang="en-US" sz="3200" dirty="0"/>
          </a:p>
        </p:txBody>
      </p:sp>
    </p:spTree>
    <p:extLst>
      <p:ext uri="{BB962C8B-B14F-4D97-AF65-F5344CB8AC3E}">
        <p14:creationId xmlns:p14="http://schemas.microsoft.com/office/powerpoint/2010/main" val="245231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 - Ray machine</a:t>
            </a:r>
            <a:endParaRPr lang="en-US" dirty="0"/>
          </a:p>
        </p:txBody>
      </p:sp>
      <p:sp>
        <p:nvSpPr>
          <p:cNvPr id="3" name="Content Placeholder 2"/>
          <p:cNvSpPr>
            <a:spLocks noGrp="1"/>
          </p:cNvSpPr>
          <p:nvPr>
            <p:ph idx="1"/>
          </p:nvPr>
        </p:nvSpPr>
        <p:spPr/>
        <p:txBody>
          <a:bodyPr/>
          <a:lstStyle/>
          <a:p>
            <a:pPr algn="just"/>
            <a:r>
              <a:rPr lang="en-US" dirty="0" smtClean="0"/>
              <a:t>Portable X-ray machine 70-90kv 5-30mA</a:t>
            </a:r>
          </a:p>
          <a:p>
            <a:pPr algn="just"/>
            <a:r>
              <a:rPr lang="en-US" dirty="0" smtClean="0"/>
              <a:t>Mobile X-ray machine 90 </a:t>
            </a:r>
            <a:r>
              <a:rPr lang="en-US" dirty="0" err="1" smtClean="0"/>
              <a:t>kv</a:t>
            </a:r>
            <a:r>
              <a:rPr lang="en-US" dirty="0" smtClean="0"/>
              <a:t> 40-60 </a:t>
            </a:r>
            <a:r>
              <a:rPr lang="en-US" dirty="0" err="1" smtClean="0"/>
              <a:t>mA</a:t>
            </a:r>
            <a:endParaRPr lang="en-US" dirty="0" smtClean="0"/>
          </a:p>
          <a:p>
            <a:pPr algn="just"/>
            <a:r>
              <a:rPr lang="en-US" dirty="0" smtClean="0"/>
              <a:t>Fixed X-ray machine 120-200kv 300-1000</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just"/>
            <a:r>
              <a:rPr lang="en-US" sz="3600" b="1" dirty="0"/>
              <a:t>Genetic effect</a:t>
            </a:r>
            <a:r>
              <a:rPr lang="en-US" sz="3600" dirty="0"/>
              <a:t> : the X-ray increase the incidence of mutations when the genital organs are irradiated (increase the number of abnormal births )</a:t>
            </a:r>
          </a:p>
          <a:p>
            <a:pPr algn="just"/>
            <a:r>
              <a:rPr lang="en-US" sz="3600" dirty="0"/>
              <a:t>  The excessive irradiation cause cancer, opacity of the lens and infertility.</a:t>
            </a:r>
            <a:endParaRPr lang="ar-IQ" sz="3600" dirty="0"/>
          </a:p>
          <a:p>
            <a:pPr marL="82296" indent="0">
              <a:buNone/>
            </a:pPr>
            <a:endParaRPr lang="ar-IQ" sz="3600" dirty="0"/>
          </a:p>
        </p:txBody>
      </p:sp>
    </p:spTree>
    <p:extLst>
      <p:ext uri="{BB962C8B-B14F-4D97-AF65-F5344CB8AC3E}">
        <p14:creationId xmlns:p14="http://schemas.microsoft.com/office/powerpoint/2010/main" val="40807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Prevention</a:t>
            </a:r>
            <a:r>
              <a:rPr lang="en-US" dirty="0"/>
              <a:t>: </a:t>
            </a:r>
            <a:br>
              <a:rPr lang="en-US" dirty="0"/>
            </a:br>
            <a:endParaRPr lang="ar-IQ" dirty="0"/>
          </a:p>
        </p:txBody>
      </p:sp>
      <p:sp>
        <p:nvSpPr>
          <p:cNvPr id="3" name="Content Placeholder 2"/>
          <p:cNvSpPr>
            <a:spLocks noGrp="1"/>
          </p:cNvSpPr>
          <p:nvPr>
            <p:ph idx="1"/>
          </p:nvPr>
        </p:nvSpPr>
        <p:spPr/>
        <p:txBody>
          <a:bodyPr>
            <a:noAutofit/>
          </a:bodyPr>
          <a:lstStyle/>
          <a:p>
            <a:r>
              <a:rPr lang="en-US" dirty="0" smtClean="0"/>
              <a:t>1- </a:t>
            </a:r>
            <a:r>
              <a:rPr lang="en-US" dirty="0"/>
              <a:t>all the persons involved should be away from the source of X-ray (stand as far </a:t>
            </a:r>
            <a:r>
              <a:rPr lang="en-US" dirty="0" smtClean="0"/>
              <a:t>as away </a:t>
            </a:r>
            <a:r>
              <a:rPr lang="en-US" dirty="0"/>
              <a:t>from the primary beam ) , and the workers wear the apron have 0.5 mm  lead, and protective gloves have 0.33 mm lead.</a:t>
            </a:r>
          </a:p>
          <a:p>
            <a:r>
              <a:rPr lang="en-US" dirty="0"/>
              <a:t>2-restrict the primary beam only on the examined area.</a:t>
            </a:r>
          </a:p>
          <a:p>
            <a:r>
              <a:rPr lang="en-US" dirty="0"/>
              <a:t>3-use of filter.</a:t>
            </a:r>
          </a:p>
          <a:p>
            <a:endParaRPr lang="ar-IQ" dirty="0"/>
          </a:p>
        </p:txBody>
      </p:sp>
    </p:spTree>
    <p:extLst>
      <p:ext uri="{BB962C8B-B14F-4D97-AF65-F5344CB8AC3E}">
        <p14:creationId xmlns:p14="http://schemas.microsoft.com/office/powerpoint/2010/main" val="35466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dirty="0"/>
              <a:t>4-anesthetize the animal.</a:t>
            </a:r>
          </a:p>
          <a:p>
            <a:r>
              <a:rPr lang="en-US" dirty="0"/>
              <a:t>5-care should be exercised to not repeat the film.</a:t>
            </a:r>
          </a:p>
          <a:p>
            <a:r>
              <a:rPr lang="en-US" dirty="0"/>
              <a:t>6-covered the examination table by lead for protection of feet.</a:t>
            </a:r>
          </a:p>
          <a:p>
            <a:r>
              <a:rPr lang="en-US" dirty="0"/>
              <a:t>7-use of special badges for measuring the amount of body exposure. </a:t>
            </a:r>
          </a:p>
          <a:p>
            <a:pPr marL="82296" indent="0">
              <a:buNone/>
            </a:pPr>
            <a:endParaRPr lang="ar-IQ" dirty="0"/>
          </a:p>
        </p:txBody>
      </p:sp>
    </p:spTree>
    <p:extLst>
      <p:ext uri="{BB962C8B-B14F-4D97-AF65-F5344CB8AC3E}">
        <p14:creationId xmlns:p14="http://schemas.microsoft.com/office/powerpoint/2010/main" val="11439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radiography	</a:t>
            </a:r>
            <a:endParaRPr lang="en-US" dirty="0"/>
          </a:p>
        </p:txBody>
      </p:sp>
      <p:sp>
        <p:nvSpPr>
          <p:cNvPr id="3" name="Content Placeholder 2"/>
          <p:cNvSpPr>
            <a:spLocks noGrp="1"/>
          </p:cNvSpPr>
          <p:nvPr>
            <p:ph idx="1"/>
          </p:nvPr>
        </p:nvSpPr>
        <p:spPr/>
        <p:txBody>
          <a:bodyPr/>
          <a:lstStyle/>
          <a:p>
            <a:pPr algn="just"/>
            <a:r>
              <a:rPr lang="en-US" dirty="0" smtClean="0"/>
              <a:t>Using contrast media in radiography.</a:t>
            </a:r>
          </a:p>
          <a:p>
            <a:pPr algn="just"/>
            <a:r>
              <a:rPr lang="en-US" dirty="0" smtClean="0"/>
              <a:t>This media are used to increase visualization of soft tissues which are radiolucent.</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contrast media</a:t>
            </a:r>
            <a:endParaRPr lang="en-US" dirty="0"/>
          </a:p>
        </p:txBody>
      </p:sp>
      <p:sp>
        <p:nvSpPr>
          <p:cNvPr id="3" name="Content Placeholder 2"/>
          <p:cNvSpPr>
            <a:spLocks noGrp="1"/>
          </p:cNvSpPr>
          <p:nvPr>
            <p:ph idx="1"/>
          </p:nvPr>
        </p:nvSpPr>
        <p:spPr/>
        <p:txBody>
          <a:bodyPr/>
          <a:lstStyle/>
          <a:p>
            <a:pPr algn="just"/>
            <a:r>
              <a:rPr lang="en-US" dirty="0" smtClean="0"/>
              <a:t>Barium </a:t>
            </a:r>
            <a:r>
              <a:rPr lang="en-US" dirty="0" err="1" smtClean="0"/>
              <a:t>sulphate</a:t>
            </a:r>
            <a:r>
              <a:rPr lang="en-US" dirty="0" smtClean="0"/>
              <a:t> : alimentary tract.</a:t>
            </a:r>
          </a:p>
          <a:p>
            <a:pPr algn="just"/>
            <a:r>
              <a:rPr lang="en-US" dirty="0" smtClean="0"/>
              <a:t>Organic iodine preparations : blood vessels, urinary system, brain and </a:t>
            </a:r>
            <a:r>
              <a:rPr lang="en-US" dirty="0" err="1" smtClean="0"/>
              <a:t>biliary</a:t>
            </a:r>
            <a:r>
              <a:rPr lang="en-US" dirty="0" smtClean="0"/>
              <a:t> system.</a:t>
            </a:r>
          </a:p>
          <a:p>
            <a:pPr algn="just"/>
            <a:r>
              <a:rPr lang="en-US" dirty="0" smtClean="0"/>
              <a:t>Oily agents as </a:t>
            </a:r>
            <a:r>
              <a:rPr lang="en-US" dirty="0" err="1" smtClean="0"/>
              <a:t>Dionosil</a:t>
            </a:r>
            <a:r>
              <a:rPr lang="en-US" dirty="0" smtClean="0"/>
              <a:t> : lung.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procedures in radiology</a:t>
            </a:r>
            <a:endParaRPr lang="en-US" dirty="0"/>
          </a:p>
        </p:txBody>
      </p:sp>
      <p:sp>
        <p:nvSpPr>
          <p:cNvPr id="3" name="Content Placeholder 2"/>
          <p:cNvSpPr>
            <a:spLocks noGrp="1"/>
          </p:cNvSpPr>
          <p:nvPr>
            <p:ph idx="1"/>
          </p:nvPr>
        </p:nvSpPr>
        <p:spPr>
          <a:xfrm>
            <a:off x="1435608" y="1447800"/>
            <a:ext cx="7498080" cy="5181600"/>
          </a:xfrm>
        </p:spPr>
        <p:txBody>
          <a:bodyPr>
            <a:normAutofit/>
          </a:bodyPr>
          <a:lstStyle/>
          <a:p>
            <a:r>
              <a:rPr lang="en-US" sz="2800" dirty="0" err="1" smtClean="0"/>
              <a:t>Esophagography</a:t>
            </a:r>
            <a:r>
              <a:rPr lang="en-US" sz="2800" dirty="0" smtClean="0"/>
              <a:t>: esophagus.</a:t>
            </a:r>
          </a:p>
          <a:p>
            <a:r>
              <a:rPr lang="en-US" sz="2800" dirty="0" err="1" smtClean="0"/>
              <a:t>Sialography</a:t>
            </a:r>
            <a:r>
              <a:rPr lang="en-US" sz="2800" dirty="0" smtClean="0"/>
              <a:t>: salivary gland.</a:t>
            </a:r>
          </a:p>
          <a:p>
            <a:r>
              <a:rPr lang="en-US" sz="2800" dirty="0" smtClean="0"/>
              <a:t>Pyelography: kidney.</a:t>
            </a:r>
          </a:p>
          <a:p>
            <a:r>
              <a:rPr lang="en-US" sz="2800" dirty="0" err="1" smtClean="0"/>
              <a:t>Cystography</a:t>
            </a:r>
            <a:r>
              <a:rPr lang="en-US" sz="2800" dirty="0" smtClean="0"/>
              <a:t>: urinary bladder.</a:t>
            </a:r>
          </a:p>
          <a:p>
            <a:r>
              <a:rPr lang="en-US" sz="2800" dirty="0" smtClean="0"/>
              <a:t>Cholecystography: gall bladder.</a:t>
            </a:r>
          </a:p>
          <a:p>
            <a:r>
              <a:rPr lang="en-US" sz="2800" dirty="0" err="1" smtClean="0"/>
              <a:t>Bronchography</a:t>
            </a:r>
            <a:r>
              <a:rPr lang="en-US" sz="2800" dirty="0" smtClean="0"/>
              <a:t>: lung and bronchi.</a:t>
            </a:r>
          </a:p>
          <a:p>
            <a:r>
              <a:rPr lang="en-US" sz="2800" dirty="0" err="1" smtClean="0"/>
              <a:t>Fasciography</a:t>
            </a:r>
            <a:r>
              <a:rPr lang="en-US" sz="2800" dirty="0" smtClean="0"/>
              <a:t>: muscle, tendon.</a:t>
            </a:r>
          </a:p>
          <a:p>
            <a:r>
              <a:rPr lang="en-US" sz="2800" dirty="0" err="1" smtClean="0"/>
              <a:t>Myelography</a:t>
            </a:r>
            <a:r>
              <a:rPr lang="en-US" sz="2800" dirty="0" smtClean="0"/>
              <a:t>: spinal cord.</a:t>
            </a:r>
          </a:p>
          <a:p>
            <a:r>
              <a:rPr lang="en-US" sz="2800" dirty="0" err="1" smtClean="0"/>
              <a:t>Arthrography</a:t>
            </a:r>
            <a:r>
              <a:rPr lang="en-US" sz="2800" dirty="0" smtClean="0"/>
              <a:t>: joints.</a:t>
            </a:r>
          </a:p>
          <a:p>
            <a:r>
              <a:rPr lang="en-US" sz="2800" dirty="0" err="1" smtClean="0"/>
              <a:t>Peritoneography</a:t>
            </a:r>
            <a:r>
              <a:rPr lang="en-US" sz="2800" dirty="0" smtClean="0"/>
              <a:t>: peritoneal cavity.</a:t>
            </a:r>
          </a:p>
          <a:p>
            <a:endParaRPr lang="en-US" sz="28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1143000"/>
          </a:xfrm>
        </p:spPr>
        <p:txBody>
          <a:bodyPr>
            <a:normAutofit fontScale="90000"/>
          </a:bodyPr>
          <a:lstStyle/>
          <a:p>
            <a:r>
              <a:rPr lang="en-US" b="1" u="sng" dirty="0">
                <a:effectLst/>
              </a:rPr>
              <a:t>CT scan (computed tomography)</a:t>
            </a:r>
            <a:endParaRPr lang="ar-IQ" dirty="0"/>
          </a:p>
        </p:txBody>
      </p:sp>
      <p:sp>
        <p:nvSpPr>
          <p:cNvPr id="3" name="Content Placeholder 2"/>
          <p:cNvSpPr>
            <a:spLocks noGrp="1"/>
          </p:cNvSpPr>
          <p:nvPr>
            <p:ph idx="1"/>
          </p:nvPr>
        </p:nvSpPr>
        <p:spPr/>
        <p:txBody>
          <a:bodyPr>
            <a:normAutofit fontScale="92500" lnSpcReduction="20000"/>
          </a:bodyPr>
          <a:lstStyle/>
          <a:p>
            <a:pPr algn="just"/>
            <a:r>
              <a:rPr lang="en-US" dirty="0" smtClean="0"/>
              <a:t>It is </a:t>
            </a:r>
            <a:r>
              <a:rPr lang="en-US" dirty="0"/>
              <a:t>a computerized axial tomography scan. The CT scan work by taking multiple X-ray images which are generated by a computer into cross-sectional pictures of the internal organs and structures of the body ( mainly brain ). </a:t>
            </a:r>
            <a:endParaRPr lang="en-US" dirty="0" smtClean="0"/>
          </a:p>
          <a:p>
            <a:pPr algn="just"/>
            <a:r>
              <a:rPr lang="en-US" dirty="0" smtClean="0"/>
              <a:t>The </a:t>
            </a:r>
            <a:r>
              <a:rPr lang="en-US" dirty="0"/>
              <a:t>patient put in a </a:t>
            </a:r>
            <a:r>
              <a:rPr lang="en-US" dirty="0" smtClean="0"/>
              <a:t>donut hole </a:t>
            </a:r>
            <a:r>
              <a:rPr lang="en-US" dirty="0"/>
              <a:t>and the </a:t>
            </a:r>
            <a:r>
              <a:rPr lang="en-US" dirty="0" smtClean="0"/>
              <a:t>     X-ray </a:t>
            </a:r>
            <a:r>
              <a:rPr lang="en-US" dirty="0"/>
              <a:t>tube rotate around his body to generate hundred of images known as slices , these images are processed by a computer to allow the doctor to see soft tissue structures in great details.</a:t>
            </a:r>
          </a:p>
          <a:p>
            <a:pPr algn="just"/>
            <a:endParaRPr lang="ar-IQ" dirty="0"/>
          </a:p>
        </p:txBody>
      </p:sp>
    </p:spTree>
    <p:extLst>
      <p:ext uri="{BB962C8B-B14F-4D97-AF65-F5344CB8AC3E}">
        <p14:creationId xmlns:p14="http://schemas.microsoft.com/office/powerpoint/2010/main" val="40875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effectLst/>
              </a:rPr>
              <a:t>MRI (magnetic resonance imaging)</a:t>
            </a:r>
            <a:endParaRPr lang="ar-IQ" dirty="0"/>
          </a:p>
        </p:txBody>
      </p:sp>
      <p:sp>
        <p:nvSpPr>
          <p:cNvPr id="3" name="Content Placeholder 2"/>
          <p:cNvSpPr>
            <a:spLocks noGrp="1"/>
          </p:cNvSpPr>
          <p:nvPr>
            <p:ph idx="1"/>
          </p:nvPr>
        </p:nvSpPr>
        <p:spPr/>
        <p:txBody>
          <a:bodyPr/>
          <a:lstStyle/>
          <a:p>
            <a:pPr algn="just"/>
            <a:r>
              <a:rPr lang="en-US" dirty="0" smtClean="0"/>
              <a:t>It is </a:t>
            </a:r>
            <a:r>
              <a:rPr lang="en-US" dirty="0"/>
              <a:t>the name indicating utilizing magnetic fields ( instead of x-ray utilized in CT </a:t>
            </a:r>
            <a:r>
              <a:rPr lang="en-US" dirty="0" smtClean="0"/>
              <a:t>Scan) </a:t>
            </a:r>
            <a:r>
              <a:rPr lang="en-US" dirty="0"/>
              <a:t>to provides anatomic image of the soft tissues like brain, cartilage, tendon, muscle, ligament, etc.. The patient lies wholly within a magnetic tunnel and surrounded by a large magnet.</a:t>
            </a:r>
          </a:p>
          <a:p>
            <a:pPr marL="82296" indent="0" algn="just">
              <a:buNone/>
            </a:pPr>
            <a:r>
              <a:rPr lang="en-US" b="1" dirty="0"/>
              <a:t> </a:t>
            </a:r>
            <a:endParaRPr lang="en-US" dirty="0"/>
          </a:p>
          <a:p>
            <a:pPr algn="just"/>
            <a:endParaRPr lang="ar-IQ" dirty="0"/>
          </a:p>
        </p:txBody>
      </p:sp>
    </p:spTree>
    <p:extLst>
      <p:ext uri="{BB962C8B-B14F-4D97-AF65-F5344CB8AC3E}">
        <p14:creationId xmlns:p14="http://schemas.microsoft.com/office/powerpoint/2010/main" val="27747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effectLst/>
              </a:rPr>
              <a:t>Ultrasound</a:t>
            </a:r>
            <a:endParaRPr lang="ar-IQ" dirty="0"/>
          </a:p>
        </p:txBody>
      </p:sp>
      <p:sp>
        <p:nvSpPr>
          <p:cNvPr id="3" name="Content Placeholder 2"/>
          <p:cNvSpPr>
            <a:spLocks noGrp="1"/>
          </p:cNvSpPr>
          <p:nvPr>
            <p:ph idx="1"/>
          </p:nvPr>
        </p:nvSpPr>
        <p:spPr/>
        <p:txBody>
          <a:bodyPr>
            <a:normAutofit fontScale="92500" lnSpcReduction="20000"/>
          </a:bodyPr>
          <a:lstStyle/>
          <a:p>
            <a:pPr algn="just"/>
            <a:r>
              <a:rPr lang="en-US" dirty="0"/>
              <a:t>uses of high –frequency sound wave to produce images of the internal organs and structures of the body. It is a quick method for imaging without the use of radiation</a:t>
            </a:r>
            <a:r>
              <a:rPr lang="en-US" dirty="0" smtClean="0"/>
              <a:t>.</a:t>
            </a:r>
          </a:p>
          <a:p>
            <a:pPr algn="just"/>
            <a:r>
              <a:rPr lang="en-US" dirty="0" smtClean="0"/>
              <a:t> </a:t>
            </a:r>
            <a:r>
              <a:rPr lang="en-US" dirty="0"/>
              <a:t>Using </a:t>
            </a:r>
            <a:r>
              <a:rPr lang="en-US" dirty="0" smtClean="0"/>
              <a:t>ultrasound </a:t>
            </a:r>
            <a:r>
              <a:rPr lang="en-US" dirty="0"/>
              <a:t>waves are sent through the body by a tool called transducer. A gel is applied to the surface of the skin in the area that is to be imaged , and the transducer is placed immediately over it. Internal structures reflect the sound waves emitted by the transducer and displayed on a monitor.</a:t>
            </a:r>
          </a:p>
          <a:p>
            <a:pPr algn="just"/>
            <a:endParaRPr lang="ar-IQ" dirty="0"/>
          </a:p>
        </p:txBody>
      </p:sp>
    </p:spTree>
    <p:extLst>
      <p:ext uri="{BB962C8B-B14F-4D97-AF65-F5344CB8AC3E}">
        <p14:creationId xmlns:p14="http://schemas.microsoft.com/office/powerpoint/2010/main" val="380955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effectLst/>
              </a:rPr>
              <a:t>Fluoroscopy</a:t>
            </a:r>
            <a:endParaRPr lang="ar-IQ" dirty="0"/>
          </a:p>
        </p:txBody>
      </p:sp>
      <p:sp>
        <p:nvSpPr>
          <p:cNvPr id="3" name="Content Placeholder 2"/>
          <p:cNvSpPr>
            <a:spLocks noGrp="1"/>
          </p:cNvSpPr>
          <p:nvPr>
            <p:ph idx="1"/>
          </p:nvPr>
        </p:nvSpPr>
        <p:spPr/>
        <p:txBody>
          <a:bodyPr>
            <a:normAutofit fontScale="92500" lnSpcReduction="20000"/>
          </a:bodyPr>
          <a:lstStyle/>
          <a:p>
            <a:pPr algn="just"/>
            <a:r>
              <a:rPr lang="en-US" dirty="0" smtClean="0"/>
              <a:t>It is </a:t>
            </a:r>
            <a:r>
              <a:rPr lang="en-US" dirty="0"/>
              <a:t>one method of image receptor system in which used of fluorescent screen instead of X-ray film, and the X-ray tube which used from the continuous radiation output type, instead of single exposure type.</a:t>
            </a:r>
          </a:p>
          <a:p>
            <a:pPr algn="just"/>
            <a:r>
              <a:rPr lang="en-US" dirty="0"/>
              <a:t>    In the fluoroscopy , the X-ray tube is located under the X-ray table , and the fluorescent screen put above the animal. The fluorescent screen convert the X-ray photons to visible light viewed directly , this technique used to observe the function of the organs.</a:t>
            </a:r>
          </a:p>
          <a:p>
            <a:pPr algn="just"/>
            <a:endParaRPr lang="ar-IQ" dirty="0"/>
          </a:p>
        </p:txBody>
      </p:sp>
    </p:spTree>
    <p:extLst>
      <p:ext uri="{BB962C8B-B14F-4D97-AF65-F5344CB8AC3E}">
        <p14:creationId xmlns:p14="http://schemas.microsoft.com/office/powerpoint/2010/main" val="35980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X - Ray machine</a:t>
            </a:r>
            <a:endParaRPr lang="en-US" dirty="0"/>
          </a:p>
        </p:txBody>
      </p:sp>
      <p:pic>
        <p:nvPicPr>
          <p:cNvPr id="1026" name="Picture 2" descr="D:\surgery dr thaer\New Folder (3)\x-ray machine\mobilettXP_prodinf_view_1_VP6.jpg"/>
          <p:cNvPicPr>
            <a:picLocks noGrp="1" noChangeAspect="1" noChangeArrowheads="1"/>
          </p:cNvPicPr>
          <p:nvPr>
            <p:ph idx="1"/>
          </p:nvPr>
        </p:nvPicPr>
        <p:blipFill>
          <a:blip r:embed="rId2"/>
          <a:srcRect/>
          <a:stretch>
            <a:fillRect/>
          </a:stretch>
        </p:blipFill>
        <p:spPr bwMode="auto">
          <a:xfrm>
            <a:off x="1143000" y="1524000"/>
            <a:ext cx="2004946" cy="2667000"/>
          </a:xfrm>
          <a:prstGeom prst="rect">
            <a:avLst/>
          </a:prstGeom>
          <a:noFill/>
        </p:spPr>
      </p:pic>
      <p:pic>
        <p:nvPicPr>
          <p:cNvPr id="1027" name="Picture 3" descr="D:\surgery dr thaer\New Folder (3)\x-ray machine\practix  Philips  36000$.jpg"/>
          <p:cNvPicPr>
            <a:picLocks noChangeAspect="1" noChangeArrowheads="1"/>
          </p:cNvPicPr>
          <p:nvPr/>
        </p:nvPicPr>
        <p:blipFill>
          <a:blip r:embed="rId3" cstate="print"/>
          <a:srcRect/>
          <a:stretch>
            <a:fillRect/>
          </a:stretch>
        </p:blipFill>
        <p:spPr bwMode="auto">
          <a:xfrm>
            <a:off x="3200400" y="1524000"/>
            <a:ext cx="1981200" cy="2641600"/>
          </a:xfrm>
          <a:prstGeom prst="rect">
            <a:avLst/>
          </a:prstGeom>
          <a:noFill/>
        </p:spPr>
      </p:pic>
      <p:pic>
        <p:nvPicPr>
          <p:cNvPr id="1028" name="Picture 4" descr="D:\surgery dr thaer\New Folder (3)\x-ray machine\sp_mobilettplus_mobilett_atwork_prenatal_SP6.jpg"/>
          <p:cNvPicPr>
            <a:picLocks noChangeAspect="1" noChangeArrowheads="1"/>
          </p:cNvPicPr>
          <p:nvPr/>
        </p:nvPicPr>
        <p:blipFill>
          <a:blip r:embed="rId4"/>
          <a:srcRect/>
          <a:stretch>
            <a:fillRect/>
          </a:stretch>
        </p:blipFill>
        <p:spPr bwMode="auto">
          <a:xfrm>
            <a:off x="1066800" y="4343400"/>
            <a:ext cx="2209800" cy="2209800"/>
          </a:xfrm>
          <a:prstGeom prst="rect">
            <a:avLst/>
          </a:prstGeom>
          <a:noFill/>
        </p:spPr>
      </p:pic>
      <p:pic>
        <p:nvPicPr>
          <p:cNvPr id="1029" name="Picture 5" descr="D:\surgery dr thaer\New Folder (3)\x-ray machine\xp_digital_over_VP6.jpg"/>
          <p:cNvPicPr>
            <a:picLocks noChangeAspect="1" noChangeArrowheads="1"/>
          </p:cNvPicPr>
          <p:nvPr/>
        </p:nvPicPr>
        <p:blipFill>
          <a:blip r:embed="rId5"/>
          <a:srcRect/>
          <a:stretch>
            <a:fillRect/>
          </a:stretch>
        </p:blipFill>
        <p:spPr bwMode="auto">
          <a:xfrm>
            <a:off x="5257800" y="1524000"/>
            <a:ext cx="1981200" cy="2635414"/>
          </a:xfrm>
          <a:prstGeom prst="rect">
            <a:avLst/>
          </a:prstGeom>
          <a:noFill/>
        </p:spPr>
      </p:pic>
      <p:pic>
        <p:nvPicPr>
          <p:cNvPr id="1030" name="Picture 6" descr="D:\surgery dr thaer\New Folder (3)\2.jpg"/>
          <p:cNvPicPr>
            <a:picLocks noChangeAspect="1" noChangeArrowheads="1"/>
          </p:cNvPicPr>
          <p:nvPr/>
        </p:nvPicPr>
        <p:blipFill>
          <a:blip r:embed="rId6" cstate="print"/>
          <a:srcRect/>
          <a:stretch>
            <a:fillRect/>
          </a:stretch>
        </p:blipFill>
        <p:spPr bwMode="auto">
          <a:xfrm>
            <a:off x="3352800" y="4191000"/>
            <a:ext cx="1752600" cy="2599267"/>
          </a:xfrm>
          <a:prstGeom prst="rect">
            <a:avLst/>
          </a:prstGeom>
          <a:noFill/>
        </p:spPr>
      </p:pic>
      <p:pic>
        <p:nvPicPr>
          <p:cNvPr id="1031" name="Picture 7" descr="D:\surgery dr thaer\New Folder (3)\4.jpg"/>
          <p:cNvPicPr>
            <a:picLocks noChangeAspect="1" noChangeArrowheads="1"/>
          </p:cNvPicPr>
          <p:nvPr/>
        </p:nvPicPr>
        <p:blipFill>
          <a:blip r:embed="rId7" cstate="print"/>
          <a:srcRect/>
          <a:stretch>
            <a:fillRect/>
          </a:stretch>
        </p:blipFill>
        <p:spPr bwMode="auto">
          <a:xfrm>
            <a:off x="5105400" y="4343400"/>
            <a:ext cx="3293096" cy="2261616"/>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 calcmode="lin" valueType="num">
                                      <p:cBhvr additive="base">
                                        <p:cTn id="24" dur="500" fill="hold"/>
                                        <p:tgtEl>
                                          <p:spTgt spid="1029"/>
                                        </p:tgtEl>
                                        <p:attrNameLst>
                                          <p:attrName>ppt_x</p:attrName>
                                        </p:attrNameLst>
                                      </p:cBhvr>
                                      <p:tavLst>
                                        <p:tav tm="0">
                                          <p:val>
                                            <p:strVal val="#ppt_x"/>
                                          </p:val>
                                        </p:tav>
                                        <p:tav tm="100000">
                                          <p:val>
                                            <p:strVal val="#ppt_x"/>
                                          </p:val>
                                        </p:tav>
                                      </p:tavLst>
                                    </p:anim>
                                    <p:anim calcmode="lin" valueType="num">
                                      <p:cBhvr additive="base">
                                        <p:cTn id="25"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 calcmode="lin" valueType="num">
                                      <p:cBhvr additive="base">
                                        <p:cTn id="36" dur="500" fill="hold"/>
                                        <p:tgtEl>
                                          <p:spTgt spid="1030"/>
                                        </p:tgtEl>
                                        <p:attrNameLst>
                                          <p:attrName>ppt_x</p:attrName>
                                        </p:attrNameLst>
                                      </p:cBhvr>
                                      <p:tavLst>
                                        <p:tav tm="0">
                                          <p:val>
                                            <p:strVal val="#ppt_x"/>
                                          </p:val>
                                        </p:tav>
                                        <p:tav tm="100000">
                                          <p:val>
                                            <p:strVal val="#ppt_x"/>
                                          </p:val>
                                        </p:tav>
                                      </p:tavLst>
                                    </p:anim>
                                    <p:anim calcmode="lin" valueType="num">
                                      <p:cBhvr additive="base">
                                        <p:cTn id="37"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 calcmode="lin" valueType="num">
                                      <p:cBhvr additive="base">
                                        <p:cTn id="42" dur="500" fill="hold"/>
                                        <p:tgtEl>
                                          <p:spTgt spid="1031"/>
                                        </p:tgtEl>
                                        <p:attrNameLst>
                                          <p:attrName>ppt_x</p:attrName>
                                        </p:attrNameLst>
                                      </p:cBhvr>
                                      <p:tavLst>
                                        <p:tav tm="0">
                                          <p:val>
                                            <p:strVal val="#ppt_x"/>
                                          </p:val>
                                        </p:tav>
                                        <p:tav tm="100000">
                                          <p:val>
                                            <p:strVal val="#ppt_x"/>
                                          </p:val>
                                        </p:tav>
                                      </p:tavLst>
                                    </p:anim>
                                    <p:anim calcmode="lin" valueType="num">
                                      <p:cBhvr additive="base">
                                        <p:cTn id="43"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effectLst/>
              </a:rPr>
              <a:t>Image intensification system (IIS )</a:t>
            </a:r>
            <a:endParaRPr lang="ar-IQ" dirty="0"/>
          </a:p>
        </p:txBody>
      </p:sp>
      <p:sp>
        <p:nvSpPr>
          <p:cNvPr id="3" name="Content Placeholder 2"/>
          <p:cNvSpPr>
            <a:spLocks noGrp="1"/>
          </p:cNvSpPr>
          <p:nvPr>
            <p:ph idx="1"/>
          </p:nvPr>
        </p:nvSpPr>
        <p:spPr/>
        <p:txBody>
          <a:bodyPr>
            <a:normAutofit fontScale="85000" lnSpcReduction="20000"/>
          </a:bodyPr>
          <a:lstStyle/>
          <a:p>
            <a:pPr algn="just"/>
            <a:r>
              <a:rPr lang="en-US" dirty="0"/>
              <a:t> 1- no need dark accommodation of the viewers eye.</a:t>
            </a:r>
          </a:p>
          <a:p>
            <a:pPr algn="just"/>
            <a:r>
              <a:rPr lang="en-US" dirty="0"/>
              <a:t> 2- the examination is done in normal lighting condition.</a:t>
            </a:r>
          </a:p>
          <a:p>
            <a:pPr algn="just"/>
            <a:r>
              <a:rPr lang="en-US" dirty="0"/>
              <a:t>3-image brightness is produced by electronically  multiplying the number of light photons produced.</a:t>
            </a:r>
          </a:p>
          <a:p>
            <a:pPr algn="just"/>
            <a:r>
              <a:rPr lang="en-US" dirty="0"/>
              <a:t>4-the image is viewed in a mirror or seen on a television monitor.</a:t>
            </a:r>
          </a:p>
          <a:p>
            <a:pPr algn="just"/>
            <a:r>
              <a:rPr lang="en-US" dirty="0"/>
              <a:t>5- the brightness is obtained electronically rather than by increasing radiation level.</a:t>
            </a:r>
          </a:p>
          <a:p>
            <a:pPr algn="just"/>
            <a:r>
              <a:rPr lang="en-US" dirty="0"/>
              <a:t>6-the duration of radiation exposure is lower than with fluoroscopy.</a:t>
            </a:r>
          </a:p>
        </p:txBody>
      </p:sp>
    </p:spTree>
    <p:extLst>
      <p:ext uri="{BB962C8B-B14F-4D97-AF65-F5344CB8AC3E}">
        <p14:creationId xmlns:p14="http://schemas.microsoft.com/office/powerpoint/2010/main" val="26471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descr="C:\Users\ahmed\Desktop\ros.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860" y="0"/>
            <a:ext cx="8388540" cy="66497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9829" y="6211669"/>
            <a:ext cx="702435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FOR JOINING ME</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450281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The X-ray machine</a:t>
            </a:r>
            <a:endParaRPr lang="en-US" dirty="0"/>
          </a:p>
        </p:txBody>
      </p:sp>
      <p:sp>
        <p:nvSpPr>
          <p:cNvPr id="2051" name="Rectangle 3"/>
          <p:cNvSpPr>
            <a:spLocks noGrp="1" noChangeArrowheads="1"/>
          </p:cNvSpPr>
          <p:nvPr>
            <p:ph idx="1"/>
          </p:nvPr>
        </p:nvSpPr>
        <p:spPr/>
        <p:txBody>
          <a:bodyPr/>
          <a:lstStyle/>
          <a:p>
            <a:r>
              <a:rPr lang="en-US" dirty="0"/>
              <a:t>The x-ray machine is divided into four major components.</a:t>
            </a:r>
          </a:p>
          <a:p>
            <a:r>
              <a:rPr lang="en-US" dirty="0"/>
              <a:t>The Tube</a:t>
            </a:r>
          </a:p>
          <a:p>
            <a:r>
              <a:rPr lang="en-US" dirty="0"/>
              <a:t>The </a:t>
            </a:r>
            <a:r>
              <a:rPr lang="en-US" dirty="0" smtClean="0"/>
              <a:t>Tube Stand</a:t>
            </a:r>
            <a:endParaRPr lang="en-US" dirty="0"/>
          </a:p>
          <a:p>
            <a:r>
              <a:rPr lang="en-US" dirty="0"/>
              <a:t>The </a:t>
            </a:r>
            <a:r>
              <a:rPr lang="en-US" dirty="0" smtClean="0"/>
              <a:t>Transformers</a:t>
            </a:r>
            <a:endParaRPr lang="en-US" dirty="0"/>
          </a:p>
          <a:p>
            <a:r>
              <a:rPr lang="en-US" dirty="0"/>
              <a:t>The </a:t>
            </a:r>
            <a:r>
              <a:rPr lang="en-US" dirty="0" smtClean="0"/>
              <a:t>Control Panel </a:t>
            </a:r>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X- ray</a:t>
            </a:r>
            <a:endParaRPr lang="en-US" dirty="0"/>
          </a:p>
        </p:txBody>
      </p:sp>
      <p:sp>
        <p:nvSpPr>
          <p:cNvPr id="3" name="Content Placeholder 2"/>
          <p:cNvSpPr>
            <a:spLocks noGrp="1"/>
          </p:cNvSpPr>
          <p:nvPr>
            <p:ph idx="1"/>
          </p:nvPr>
        </p:nvSpPr>
        <p:spPr/>
        <p:txBody>
          <a:bodyPr/>
          <a:lstStyle/>
          <a:p>
            <a:pPr algn="just"/>
            <a:r>
              <a:rPr lang="en-US" dirty="0" smtClean="0"/>
              <a:t>Soft X- ray: long wave length and low penetration power.</a:t>
            </a:r>
          </a:p>
          <a:p>
            <a:pPr algn="just"/>
            <a:r>
              <a:rPr lang="en-US" dirty="0" smtClean="0"/>
              <a:t>Hard X- ray: short wave length and high penetration power.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Radiographic accessories</a:t>
            </a:r>
            <a:endParaRPr lang="en-US" dirty="0"/>
          </a:p>
        </p:txBody>
      </p:sp>
      <p:sp>
        <p:nvSpPr>
          <p:cNvPr id="3" name="Content Placeholder 2"/>
          <p:cNvSpPr>
            <a:spLocks noGrp="1"/>
          </p:cNvSpPr>
          <p:nvPr>
            <p:ph idx="1"/>
          </p:nvPr>
        </p:nvSpPr>
        <p:spPr/>
        <p:txBody>
          <a:bodyPr/>
          <a:lstStyle/>
          <a:p>
            <a:r>
              <a:rPr lang="en-US" dirty="0" smtClean="0"/>
              <a:t>Cassettes.</a:t>
            </a:r>
          </a:p>
          <a:p>
            <a:r>
              <a:rPr lang="en-US" dirty="0" smtClean="0"/>
              <a:t>Intensifying screen. </a:t>
            </a:r>
          </a:p>
          <a:p>
            <a:r>
              <a:rPr lang="en-US" dirty="0" smtClean="0"/>
              <a:t>Films.</a:t>
            </a:r>
          </a:p>
          <a:p>
            <a:r>
              <a:rPr lang="en-US" dirty="0" smtClean="0"/>
              <a:t>Dark room: (dry bench, wet bench, viewer, safe light, dryer and hangers)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71538" y="533400"/>
            <a:ext cx="8162925" cy="762000"/>
          </a:xfrm>
        </p:spPr>
        <p:txBody>
          <a:bodyPr/>
          <a:lstStyle/>
          <a:p>
            <a:pPr algn="ctr"/>
            <a:r>
              <a:rPr lang="en-US" altLang="zh-TW" dirty="0"/>
              <a:t>Production of </a:t>
            </a:r>
            <a:r>
              <a:rPr lang="en-US" altLang="zh-TW" dirty="0" smtClean="0"/>
              <a:t>X-rays</a:t>
            </a:r>
            <a:endParaRPr lang="en-US" altLang="zh-TW" dirty="0"/>
          </a:p>
        </p:txBody>
      </p:sp>
      <p:sp>
        <p:nvSpPr>
          <p:cNvPr id="86019" name="Rectangle 3"/>
          <p:cNvSpPr>
            <a:spLocks noGrp="1" noChangeArrowheads="1"/>
          </p:cNvSpPr>
          <p:nvPr>
            <p:ph idx="1"/>
          </p:nvPr>
        </p:nvSpPr>
        <p:spPr>
          <a:xfrm>
            <a:off x="912813" y="1905000"/>
            <a:ext cx="8231187" cy="1828800"/>
          </a:xfrm>
        </p:spPr>
        <p:txBody>
          <a:bodyPr/>
          <a:lstStyle/>
          <a:p>
            <a:pPr algn="just"/>
            <a:r>
              <a:rPr lang="en-US" altLang="zh-TW" sz="2800" dirty="0"/>
              <a:t>X-rays are produced when rapidly moving electrons that have been accelerated through a potential difference </a:t>
            </a:r>
            <a:r>
              <a:rPr lang="en-US" altLang="zh-TW" sz="2800" dirty="0" smtClean="0"/>
              <a:t>which </a:t>
            </a:r>
            <a:r>
              <a:rPr lang="en-US" altLang="zh-TW" sz="2800" dirty="0"/>
              <a:t>strikes a metal target.</a:t>
            </a:r>
          </a:p>
        </p:txBody>
      </p:sp>
      <p:pic>
        <p:nvPicPr>
          <p:cNvPr id="86020" name="Picture 4" descr="D:\download pictures\Making x-rays.gif"/>
          <p:cNvPicPr>
            <a:picLocks noChangeAspect="1" noChangeArrowheads="1" noCrop="1"/>
          </p:cNvPicPr>
          <p:nvPr/>
        </p:nvPicPr>
        <p:blipFill>
          <a:blip r:embed="rId2"/>
          <a:srcRect/>
          <a:stretch>
            <a:fillRect/>
          </a:stretch>
        </p:blipFill>
        <p:spPr bwMode="auto">
          <a:xfrm>
            <a:off x="3733800" y="3886200"/>
            <a:ext cx="4419600" cy="2479675"/>
          </a:xfrm>
          <a:prstGeom prst="rect">
            <a:avLst/>
          </a:prstGeom>
          <a:noFill/>
        </p:spPr>
      </p:pic>
      <p:grpSp>
        <p:nvGrpSpPr>
          <p:cNvPr id="2" name="Group 16"/>
          <p:cNvGrpSpPr>
            <a:grpSpLocks/>
          </p:cNvGrpSpPr>
          <p:nvPr/>
        </p:nvGrpSpPr>
        <p:grpSpPr bwMode="auto">
          <a:xfrm>
            <a:off x="1676400" y="3733800"/>
            <a:ext cx="4060825" cy="701675"/>
            <a:chOff x="1056" y="2352"/>
            <a:chExt cx="2558" cy="442"/>
          </a:xfrm>
        </p:grpSpPr>
        <p:sp>
          <p:nvSpPr>
            <p:cNvPr id="86021" name="Text Box 5"/>
            <p:cNvSpPr txBox="1">
              <a:spLocks noChangeArrowheads="1"/>
            </p:cNvSpPr>
            <p:nvPr/>
          </p:nvSpPr>
          <p:spPr bwMode="auto">
            <a:xfrm>
              <a:off x="1056" y="2352"/>
              <a:ext cx="946" cy="442"/>
            </a:xfrm>
            <a:prstGeom prst="rect">
              <a:avLst/>
            </a:prstGeom>
            <a:noFill/>
            <a:ln w="9525">
              <a:noFill/>
              <a:miter lim="800000"/>
              <a:headEnd/>
              <a:tailEnd/>
            </a:ln>
            <a:effectLst/>
          </p:spPr>
          <p:txBody>
            <a:bodyPr wrap="none">
              <a:spAutoFit/>
            </a:bodyPr>
            <a:lstStyle/>
            <a:p>
              <a:r>
                <a:rPr lang="en-US" altLang="zh-TW" sz="2000">
                  <a:solidFill>
                    <a:srgbClr val="0000FF"/>
                  </a:solidFill>
                </a:rPr>
                <a:t>Evacuated</a:t>
              </a:r>
            </a:p>
            <a:p>
              <a:r>
                <a:rPr lang="en-US" altLang="zh-TW" sz="2000">
                  <a:solidFill>
                    <a:srgbClr val="0000FF"/>
                  </a:solidFill>
                </a:rPr>
                <a:t>glass tube</a:t>
              </a:r>
            </a:p>
          </p:txBody>
        </p:sp>
        <p:cxnSp>
          <p:nvCxnSpPr>
            <p:cNvPr id="86022" name="AutoShape 6"/>
            <p:cNvCxnSpPr>
              <a:cxnSpLocks noChangeShapeType="1"/>
            </p:cNvCxnSpPr>
            <p:nvPr/>
          </p:nvCxnSpPr>
          <p:spPr bwMode="auto">
            <a:xfrm>
              <a:off x="2064" y="2640"/>
              <a:ext cx="1550" cy="0"/>
            </a:xfrm>
            <a:prstGeom prst="straightConnector1">
              <a:avLst/>
            </a:prstGeom>
            <a:noFill/>
            <a:ln w="9525">
              <a:solidFill>
                <a:srgbClr val="0000FF"/>
              </a:solidFill>
              <a:prstDash val="dash"/>
              <a:miter lim="800000"/>
              <a:headEnd/>
              <a:tailEnd type="triangle" w="med" len="med"/>
            </a:ln>
            <a:effectLst/>
          </p:spPr>
        </p:cxnSp>
      </p:grpSp>
      <p:grpSp>
        <p:nvGrpSpPr>
          <p:cNvPr id="3" name="Group 13"/>
          <p:cNvGrpSpPr>
            <a:grpSpLocks/>
          </p:cNvGrpSpPr>
          <p:nvPr/>
        </p:nvGrpSpPr>
        <p:grpSpPr bwMode="auto">
          <a:xfrm>
            <a:off x="2362200" y="4800600"/>
            <a:ext cx="2611438" cy="930275"/>
            <a:chOff x="1488" y="3024"/>
            <a:chExt cx="1645" cy="586"/>
          </a:xfrm>
        </p:grpSpPr>
        <p:sp>
          <p:nvSpPr>
            <p:cNvPr id="86025" name="Text Box 9"/>
            <p:cNvSpPr txBox="1">
              <a:spLocks noChangeArrowheads="1"/>
            </p:cNvSpPr>
            <p:nvPr/>
          </p:nvSpPr>
          <p:spPr bwMode="auto">
            <a:xfrm>
              <a:off x="1488" y="3360"/>
              <a:ext cx="637" cy="250"/>
            </a:xfrm>
            <a:prstGeom prst="rect">
              <a:avLst/>
            </a:prstGeom>
            <a:noFill/>
            <a:ln w="9525">
              <a:noFill/>
              <a:miter lim="800000"/>
              <a:headEnd/>
              <a:tailEnd/>
            </a:ln>
            <a:effectLst/>
          </p:spPr>
          <p:txBody>
            <a:bodyPr wrap="none">
              <a:spAutoFit/>
            </a:bodyPr>
            <a:lstStyle/>
            <a:p>
              <a:r>
                <a:rPr lang="en-US" altLang="zh-TW" sz="2000">
                  <a:solidFill>
                    <a:srgbClr val="FF00FF"/>
                  </a:solidFill>
                </a:rPr>
                <a:t>Target</a:t>
              </a:r>
            </a:p>
          </p:txBody>
        </p:sp>
        <p:cxnSp>
          <p:nvCxnSpPr>
            <p:cNvPr id="86026" name="AutoShape 10"/>
            <p:cNvCxnSpPr>
              <a:cxnSpLocks noChangeShapeType="1"/>
            </p:cNvCxnSpPr>
            <p:nvPr/>
          </p:nvCxnSpPr>
          <p:spPr bwMode="auto">
            <a:xfrm flipV="1">
              <a:off x="2160" y="3024"/>
              <a:ext cx="973" cy="438"/>
            </a:xfrm>
            <a:prstGeom prst="curvedConnector3">
              <a:avLst>
                <a:gd name="adj1" fmla="val 114801"/>
              </a:avLst>
            </a:prstGeom>
            <a:noFill/>
            <a:ln w="9525">
              <a:solidFill>
                <a:srgbClr val="FF00FF"/>
              </a:solidFill>
              <a:prstDash val="dash"/>
              <a:miter lim="800000"/>
              <a:headEnd/>
              <a:tailEnd type="triangle" w="med" len="med"/>
            </a:ln>
            <a:effectLst/>
          </p:spPr>
        </p:cxnSp>
      </p:grpSp>
      <p:grpSp>
        <p:nvGrpSpPr>
          <p:cNvPr id="4" name="Group 15"/>
          <p:cNvGrpSpPr>
            <a:grpSpLocks/>
          </p:cNvGrpSpPr>
          <p:nvPr/>
        </p:nvGrpSpPr>
        <p:grpSpPr bwMode="auto">
          <a:xfrm>
            <a:off x="6324600" y="4870450"/>
            <a:ext cx="1493838" cy="1400175"/>
            <a:chOff x="3984" y="3068"/>
            <a:chExt cx="941" cy="882"/>
          </a:xfrm>
        </p:grpSpPr>
        <p:sp>
          <p:nvSpPr>
            <p:cNvPr id="86023" name="Text Box 7"/>
            <p:cNvSpPr txBox="1">
              <a:spLocks noChangeArrowheads="1"/>
            </p:cNvSpPr>
            <p:nvPr/>
          </p:nvSpPr>
          <p:spPr bwMode="auto">
            <a:xfrm>
              <a:off x="4118" y="3700"/>
              <a:ext cx="807" cy="250"/>
            </a:xfrm>
            <a:prstGeom prst="rect">
              <a:avLst/>
            </a:prstGeom>
            <a:noFill/>
            <a:ln w="9525">
              <a:noFill/>
              <a:miter lim="800000"/>
              <a:headEnd/>
              <a:tailEnd/>
            </a:ln>
            <a:effectLst/>
          </p:spPr>
          <p:txBody>
            <a:bodyPr wrap="none">
              <a:spAutoFit/>
            </a:bodyPr>
            <a:lstStyle/>
            <a:p>
              <a:r>
                <a:rPr lang="en-US" altLang="zh-TW" sz="2000">
                  <a:solidFill>
                    <a:srgbClr val="FF0000"/>
                  </a:solidFill>
                </a:rPr>
                <a:t>Filament</a:t>
              </a:r>
            </a:p>
          </p:txBody>
        </p:sp>
        <p:cxnSp>
          <p:nvCxnSpPr>
            <p:cNvPr id="86030" name="AutoShape 14"/>
            <p:cNvCxnSpPr>
              <a:cxnSpLocks noChangeShapeType="1"/>
              <a:stCxn id="86023" idx="0"/>
            </p:cNvCxnSpPr>
            <p:nvPr/>
          </p:nvCxnSpPr>
          <p:spPr bwMode="auto">
            <a:xfrm rot="5400000" flipH="1">
              <a:off x="3937" y="3115"/>
              <a:ext cx="632" cy="538"/>
            </a:xfrm>
            <a:prstGeom prst="curvedConnector3">
              <a:avLst>
                <a:gd name="adj1" fmla="val 50000"/>
              </a:avLst>
            </a:prstGeom>
            <a:noFill/>
            <a:ln w="9525">
              <a:solidFill>
                <a:srgbClr val="FF0000"/>
              </a:solidFill>
              <a:prstDash val="dash"/>
              <a:miter lim="800000"/>
              <a:headEnd/>
              <a:tailEnd type="triangle" w="med" len="med"/>
            </a:ln>
            <a:effectLst/>
          </p:spPr>
        </p:cxn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checkerboard(across)">
                                      <p:cBhvr>
                                        <p:cTn id="12" dur="500"/>
                                        <p:tgtEl>
                                          <p:spTgt spid="860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1101</TotalTime>
  <Words>1932</Words>
  <Application>Microsoft Office PowerPoint</Application>
  <PresentationFormat>On-screen Show (4:3)</PresentationFormat>
  <Paragraphs>211</Paragraphs>
  <Slides>51</Slides>
  <Notes>16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Solstice</vt:lpstr>
      <vt:lpstr>Radiology</vt:lpstr>
      <vt:lpstr>X Ray</vt:lpstr>
      <vt:lpstr>Properties of X Ray</vt:lpstr>
      <vt:lpstr>X - Ray machine</vt:lpstr>
      <vt:lpstr>X - Ray machine</vt:lpstr>
      <vt:lpstr>The X-ray machine</vt:lpstr>
      <vt:lpstr>Types of X- ray</vt:lpstr>
      <vt:lpstr>Radiographic accessories</vt:lpstr>
      <vt:lpstr>Production of X-rays</vt:lpstr>
      <vt:lpstr>Production of X-rays</vt:lpstr>
      <vt:lpstr>Production of X-rays (2)</vt:lpstr>
      <vt:lpstr>Uses of X-rays</vt:lpstr>
      <vt:lpstr>PowerPoint Presentation</vt:lpstr>
      <vt:lpstr>X-ray Room</vt:lpstr>
      <vt:lpstr>X-ray Room</vt:lpstr>
      <vt:lpstr>X-ray Room</vt:lpstr>
      <vt:lpstr>The X-Ray Tube Glass Envelope</vt:lpstr>
      <vt:lpstr>The Cathode</vt:lpstr>
      <vt:lpstr>The Filaments</vt:lpstr>
      <vt:lpstr>The Filaments</vt:lpstr>
      <vt:lpstr>Focusing Cup</vt:lpstr>
      <vt:lpstr>Filament Current</vt:lpstr>
      <vt:lpstr>The Anode</vt:lpstr>
      <vt:lpstr>The  Stationary Anode</vt:lpstr>
      <vt:lpstr>The  Rotating Anode</vt:lpstr>
      <vt:lpstr>The  Rotating Anode</vt:lpstr>
      <vt:lpstr>The  Rotating Anode</vt:lpstr>
      <vt:lpstr>The  Rotating Anode</vt:lpstr>
      <vt:lpstr>Processing of X-ray film</vt:lpstr>
      <vt:lpstr>Processing of X-ray film</vt:lpstr>
      <vt:lpstr>Processing of X-ray film</vt:lpstr>
      <vt:lpstr>PowerPoint Presentation</vt:lpstr>
      <vt:lpstr>PowerPoint Presentation</vt:lpstr>
      <vt:lpstr>PowerPoint Presentation</vt:lpstr>
      <vt:lpstr>3- Details : = sharpness of the radiographic image</vt:lpstr>
      <vt:lpstr>PowerPoint Presentation</vt:lpstr>
      <vt:lpstr>Off Focal Radiation</vt:lpstr>
      <vt:lpstr>Prevention of radiation hazard</vt:lpstr>
      <vt:lpstr>Radiation hazard and prevention :</vt:lpstr>
      <vt:lpstr>PowerPoint Presentation</vt:lpstr>
      <vt:lpstr>Prevention:  </vt:lpstr>
      <vt:lpstr>PowerPoint Presentation</vt:lpstr>
      <vt:lpstr>Contrast radiography </vt:lpstr>
      <vt:lpstr>Types of contrast media</vt:lpstr>
      <vt:lpstr>Special procedures in radiology</vt:lpstr>
      <vt:lpstr>CT scan (computed tomography)</vt:lpstr>
      <vt:lpstr>MRI (magnetic resonance imaging)</vt:lpstr>
      <vt:lpstr>Ultrasound</vt:lpstr>
      <vt:lpstr>Fluoroscopy</vt:lpstr>
      <vt:lpstr>Image intensification system (IIS )</vt:lpstr>
      <vt:lpstr>PowerPoint Presentation</vt:lpstr>
    </vt:vector>
  </TitlesOfParts>
  <Company>PCCW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The X-ray Machine</dc:title>
  <dc:creator>Russ Wilson</dc:creator>
  <cp:lastModifiedBy>ahmed</cp:lastModifiedBy>
  <cp:revision>75</cp:revision>
  <dcterms:created xsi:type="dcterms:W3CDTF">2002-06-27T21:37:40Z</dcterms:created>
  <dcterms:modified xsi:type="dcterms:W3CDTF">2016-04-16T18:32:05Z</dcterms:modified>
</cp:coreProperties>
</file>