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82" r:id="rId7"/>
    <p:sldId id="261" r:id="rId8"/>
    <p:sldId id="263" r:id="rId9"/>
    <p:sldId id="264" r:id="rId10"/>
    <p:sldId id="265" r:id="rId11"/>
    <p:sldId id="266" r:id="rId12"/>
    <p:sldId id="289" r:id="rId13"/>
    <p:sldId id="267" r:id="rId14"/>
    <p:sldId id="268" r:id="rId15"/>
    <p:sldId id="269" r:id="rId16"/>
    <p:sldId id="270" r:id="rId17"/>
    <p:sldId id="271" r:id="rId18"/>
    <p:sldId id="272" r:id="rId19"/>
    <p:sldId id="273" r:id="rId20"/>
    <p:sldId id="274" r:id="rId21"/>
    <p:sldId id="275" r:id="rId22"/>
    <p:sldId id="283" r:id="rId23"/>
    <p:sldId id="276" r:id="rId24"/>
    <p:sldId id="284" r:id="rId25"/>
    <p:sldId id="277" r:id="rId26"/>
    <p:sldId id="285" r:id="rId27"/>
    <p:sldId id="278" r:id="rId28"/>
    <p:sldId id="279" r:id="rId29"/>
    <p:sldId id="280" r:id="rId30"/>
    <p:sldId id="281"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4/11/2016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4/11/2016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D8BD707-D9CF-40AE-B4C6-C98DA3205C09}" type="datetimeFigureOut">
              <a:rPr lang="en-US" smtClean="0"/>
              <a:pPr/>
              <a:t>4/11/2016</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28601"/>
            <a:ext cx="7175351" cy="1143000"/>
          </a:xfrm>
        </p:spPr>
        <p:txBody>
          <a:bodyPr/>
          <a:lstStyle/>
          <a:p>
            <a:pPr marL="182880" indent="0" algn="ctr">
              <a:buNone/>
            </a:pPr>
            <a:r>
              <a:rPr lang="en-US" dirty="0" smtClean="0"/>
              <a:t>URINARY SYSTEM</a:t>
            </a:r>
            <a:endParaRPr lang="ar-IQ" dirty="0"/>
          </a:p>
        </p:txBody>
      </p:sp>
      <p:sp>
        <p:nvSpPr>
          <p:cNvPr id="4" name="Rectangle 3"/>
          <p:cNvSpPr/>
          <p:nvPr/>
        </p:nvSpPr>
        <p:spPr>
          <a:xfrm>
            <a:off x="685800" y="1828800"/>
            <a:ext cx="8229600" cy="584775"/>
          </a:xfrm>
          <a:prstGeom prst="rect">
            <a:avLst/>
          </a:prstGeom>
        </p:spPr>
        <p:txBody>
          <a:bodyPr wrap="square">
            <a:spAutoFit/>
          </a:bodyPr>
          <a:lstStyle/>
          <a:p>
            <a:r>
              <a:rPr lang="en-US" sz="3200" b="1" dirty="0"/>
              <a:t>1-Affection of kidney</a:t>
            </a:r>
            <a:r>
              <a:rPr lang="en-US" sz="3200" dirty="0" smtClean="0"/>
              <a:t>:</a:t>
            </a:r>
            <a:endParaRPr lang="en-US" sz="3200" dirty="0"/>
          </a:p>
        </p:txBody>
      </p:sp>
      <p:sp>
        <p:nvSpPr>
          <p:cNvPr id="5" name="Rectangle 4"/>
          <p:cNvSpPr/>
          <p:nvPr/>
        </p:nvSpPr>
        <p:spPr>
          <a:xfrm>
            <a:off x="685800" y="2743200"/>
            <a:ext cx="7315200" cy="584775"/>
          </a:xfrm>
          <a:prstGeom prst="rect">
            <a:avLst/>
          </a:prstGeom>
        </p:spPr>
        <p:txBody>
          <a:bodyPr wrap="square">
            <a:spAutoFit/>
          </a:bodyPr>
          <a:lstStyle/>
          <a:p>
            <a:r>
              <a:rPr lang="en-US" sz="3200" b="1" dirty="0"/>
              <a:t>2- Affection of ureter</a:t>
            </a:r>
            <a:r>
              <a:rPr lang="en-US" sz="3200" dirty="0"/>
              <a:t>: </a:t>
            </a:r>
          </a:p>
        </p:txBody>
      </p:sp>
      <p:sp>
        <p:nvSpPr>
          <p:cNvPr id="6" name="Rectangle 5"/>
          <p:cNvSpPr/>
          <p:nvPr/>
        </p:nvSpPr>
        <p:spPr>
          <a:xfrm>
            <a:off x="685800" y="3657600"/>
            <a:ext cx="6335196" cy="584775"/>
          </a:xfrm>
          <a:prstGeom prst="rect">
            <a:avLst/>
          </a:prstGeom>
        </p:spPr>
        <p:txBody>
          <a:bodyPr wrap="none">
            <a:spAutoFit/>
          </a:bodyPr>
          <a:lstStyle/>
          <a:p>
            <a:r>
              <a:rPr lang="en-US" sz="3200" b="1" dirty="0"/>
              <a:t>3- Affection of urinary bladder: </a:t>
            </a:r>
            <a:endParaRPr lang="en-US" sz="3200" dirty="0"/>
          </a:p>
        </p:txBody>
      </p:sp>
      <p:sp>
        <p:nvSpPr>
          <p:cNvPr id="7" name="Rectangle 6"/>
          <p:cNvSpPr/>
          <p:nvPr/>
        </p:nvSpPr>
        <p:spPr>
          <a:xfrm>
            <a:off x="685800" y="4648200"/>
            <a:ext cx="4791505" cy="584775"/>
          </a:xfrm>
          <a:prstGeom prst="rect">
            <a:avLst/>
          </a:prstGeom>
        </p:spPr>
        <p:txBody>
          <a:bodyPr wrap="none">
            <a:spAutoFit/>
          </a:bodyPr>
          <a:lstStyle/>
          <a:p>
            <a:r>
              <a:rPr lang="en-US" sz="3200" b="1" dirty="0"/>
              <a:t>4- Affection of </a:t>
            </a:r>
            <a:r>
              <a:rPr lang="en-US" sz="3200" b="1" dirty="0" smtClean="0"/>
              <a:t>urethra: </a:t>
            </a:r>
            <a:endParaRPr lang="en-US" sz="3200" dirty="0"/>
          </a:p>
        </p:txBody>
      </p:sp>
    </p:spTree>
    <p:extLst>
      <p:ext uri="{BB962C8B-B14F-4D97-AF65-F5344CB8AC3E}">
        <p14:creationId xmlns:p14="http://schemas.microsoft.com/office/powerpoint/2010/main" val="13865425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143000"/>
          </a:xfrm>
        </p:spPr>
        <p:txBody>
          <a:bodyPr/>
          <a:lstStyle/>
          <a:p>
            <a:pPr marL="0" indent="0" algn="ctr">
              <a:buNone/>
            </a:pPr>
            <a:r>
              <a:rPr lang="en-US" sz="4000" dirty="0" smtClean="0">
                <a:effectLst/>
              </a:rPr>
              <a:t>Affection </a:t>
            </a:r>
            <a:r>
              <a:rPr lang="en-US" sz="4000" dirty="0">
                <a:effectLst/>
              </a:rPr>
              <a:t>of urinary </a:t>
            </a:r>
            <a:r>
              <a:rPr lang="en-US" sz="4000" dirty="0" smtClean="0">
                <a:effectLst/>
              </a:rPr>
              <a:t>bladder</a:t>
            </a:r>
            <a:r>
              <a:rPr lang="en-US" sz="4000" dirty="0">
                <a:effectLst/>
              </a:rPr>
              <a:t/>
            </a:r>
            <a:br>
              <a:rPr lang="en-US" sz="4000" dirty="0">
                <a:effectLst/>
              </a:rPr>
            </a:br>
            <a:endParaRPr lang="ar-IQ" sz="4000" dirty="0"/>
          </a:p>
        </p:txBody>
      </p:sp>
      <p:sp>
        <p:nvSpPr>
          <p:cNvPr id="3" name="Content Placeholder 2"/>
          <p:cNvSpPr>
            <a:spLocks noGrp="1"/>
          </p:cNvSpPr>
          <p:nvPr>
            <p:ph sz="quarter" idx="13"/>
          </p:nvPr>
        </p:nvSpPr>
        <p:spPr>
          <a:xfrm>
            <a:off x="381000" y="1600200"/>
            <a:ext cx="8382000" cy="2057400"/>
          </a:xfrm>
        </p:spPr>
        <p:txBody>
          <a:bodyPr>
            <a:normAutofit/>
          </a:bodyPr>
          <a:lstStyle/>
          <a:p>
            <a:pPr marL="45720" indent="0" algn="just" rtl="0">
              <a:buNone/>
            </a:pPr>
            <a:r>
              <a:rPr lang="en-US" sz="2800" b="1" dirty="0"/>
              <a:t>1-Patent </a:t>
            </a:r>
            <a:r>
              <a:rPr lang="en-US" sz="2800" b="1" dirty="0" err="1"/>
              <a:t>urachus</a:t>
            </a:r>
            <a:r>
              <a:rPr lang="en-US" sz="2800" b="1" dirty="0"/>
              <a:t>: </a:t>
            </a:r>
            <a:r>
              <a:rPr lang="en-US" sz="2800" dirty="0"/>
              <a:t> it is a congenital defect in which presence of a duct connecting the urinary bladder with umbilicus, through it dropping of urine which occur and may infection.   </a:t>
            </a:r>
          </a:p>
          <a:p>
            <a:pPr marL="45720" indent="0" algn="just" rtl="0">
              <a:buNone/>
            </a:pPr>
            <a:endParaRPr lang="ar-IQ" sz="2800" dirty="0"/>
          </a:p>
        </p:txBody>
      </p:sp>
    </p:spTree>
    <p:extLst>
      <p:ext uri="{BB962C8B-B14F-4D97-AF65-F5344CB8AC3E}">
        <p14:creationId xmlns:p14="http://schemas.microsoft.com/office/powerpoint/2010/main" val="200519787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143000"/>
            <a:ext cx="8458200" cy="5303520"/>
          </a:xfrm>
        </p:spPr>
        <p:txBody>
          <a:bodyPr>
            <a:noAutofit/>
          </a:bodyPr>
          <a:lstStyle/>
          <a:p>
            <a:pPr marL="45720" indent="0" algn="just" rtl="0">
              <a:buNone/>
            </a:pPr>
            <a:r>
              <a:rPr lang="en-US" sz="2800" b="1" dirty="0"/>
              <a:t>Diagnosis</a:t>
            </a:r>
            <a:r>
              <a:rPr lang="en-US" sz="2800" dirty="0"/>
              <a:t>: by the sings and can be </a:t>
            </a:r>
            <a:r>
              <a:rPr lang="en-US" sz="2800" dirty="0" smtClean="0"/>
              <a:t>confirmed </a:t>
            </a:r>
            <a:r>
              <a:rPr lang="en-US" sz="2800" dirty="0"/>
              <a:t>by </a:t>
            </a:r>
            <a:r>
              <a:rPr lang="en-US" sz="2800" dirty="0" err="1"/>
              <a:t>pneumocystogram</a:t>
            </a:r>
            <a:r>
              <a:rPr lang="en-US" sz="2800" dirty="0"/>
              <a:t>.</a:t>
            </a:r>
          </a:p>
          <a:p>
            <a:pPr marL="45720" indent="0" algn="just">
              <a:buNone/>
            </a:pPr>
            <a:endParaRPr lang="ar-IQ" sz="2800" dirty="0"/>
          </a:p>
        </p:txBody>
      </p:sp>
      <p:sp>
        <p:nvSpPr>
          <p:cNvPr id="4" name="Title 1"/>
          <p:cNvSpPr txBox="1">
            <a:spLocks/>
          </p:cNvSpPr>
          <p:nvPr/>
        </p:nvSpPr>
        <p:spPr>
          <a:xfrm>
            <a:off x="228600" y="152400"/>
            <a:ext cx="8763000"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dirty="0" smtClean="0">
                <a:effectLst/>
              </a:rPr>
              <a:t>Affection of urinary bladder</a:t>
            </a:r>
            <a:br>
              <a:rPr lang="en-US" sz="4000" dirty="0" smtClean="0">
                <a:effectLst/>
              </a:rPr>
            </a:br>
            <a:endParaRPr lang="ar-IQ" sz="4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2631" y="2166937"/>
            <a:ext cx="5214938" cy="46846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5771327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6"/>
                                        </p:tgtEl>
                                        <p:attrNameLst>
                                          <p:attrName>style.visibility</p:attrName>
                                        </p:attrNameLst>
                                      </p:cBhvr>
                                      <p:to>
                                        <p:strVal val="visible"/>
                                      </p:to>
                                    </p:set>
                                    <p:anim calcmode="lin" valueType="num">
                                      <p:cBhvr additive="base">
                                        <p:cTn id="19" dur="500" fill="hold"/>
                                        <p:tgtEl>
                                          <p:spTgt spid="1026"/>
                                        </p:tgtEl>
                                        <p:attrNameLst>
                                          <p:attrName>ppt_x</p:attrName>
                                        </p:attrNameLst>
                                      </p:cBhvr>
                                      <p:tavLst>
                                        <p:tav tm="0">
                                          <p:val>
                                            <p:strVal val="#ppt_x"/>
                                          </p:val>
                                        </p:tav>
                                        <p:tav tm="100000">
                                          <p:val>
                                            <p:strVal val="#ppt_x"/>
                                          </p:val>
                                        </p:tav>
                                      </p:tavLst>
                                    </p:anim>
                                    <p:anim calcmode="lin" valueType="num">
                                      <p:cBhvr additive="base">
                                        <p:cTn id="20"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143000"/>
            <a:ext cx="8458200" cy="5303520"/>
          </a:xfrm>
        </p:spPr>
        <p:txBody>
          <a:bodyPr>
            <a:noAutofit/>
          </a:bodyPr>
          <a:lstStyle/>
          <a:p>
            <a:pPr marL="45720" indent="0" algn="just" rtl="0">
              <a:buNone/>
            </a:pPr>
            <a:r>
              <a:rPr lang="en-US" sz="2800" b="1" dirty="0" smtClean="0"/>
              <a:t>Treatment</a:t>
            </a:r>
            <a:r>
              <a:rPr lang="en-US" sz="2800" dirty="0" smtClean="0"/>
              <a:t>: by excision of the </a:t>
            </a:r>
            <a:r>
              <a:rPr lang="en-US" sz="2800" dirty="0" err="1" smtClean="0"/>
              <a:t>urachus</a:t>
            </a:r>
            <a:r>
              <a:rPr lang="en-US" sz="2800" dirty="0" smtClean="0"/>
              <a:t> –through a midline approach –an elliptical incision is made around the </a:t>
            </a:r>
            <a:r>
              <a:rPr lang="en-US" sz="2800" dirty="0" err="1" smtClean="0"/>
              <a:t>urachus</a:t>
            </a:r>
            <a:r>
              <a:rPr lang="en-US" sz="2800" dirty="0" smtClean="0"/>
              <a:t>, which is then dissected to the bladder where it's sectioned. The defect in the bladder is closed in 2 layers-the mucosa closed with 3/0 chromic catgut by interrupted suture and the knots tied within the lumen. The serosa and muscular layers closed with continuous Cushing or </a:t>
            </a:r>
            <a:r>
              <a:rPr lang="en-US" sz="2800" dirty="0" err="1" smtClean="0"/>
              <a:t>Lembert</a:t>
            </a:r>
            <a:r>
              <a:rPr lang="en-US" sz="2800" dirty="0" smtClean="0"/>
              <a:t> suture of chromic gut and the abdominal wall close routinely.</a:t>
            </a:r>
          </a:p>
          <a:p>
            <a:pPr marL="45720" indent="0" algn="just">
              <a:buNone/>
            </a:pPr>
            <a:endParaRPr lang="ar-IQ" sz="2800" dirty="0"/>
          </a:p>
        </p:txBody>
      </p:sp>
      <p:sp>
        <p:nvSpPr>
          <p:cNvPr id="4" name="Title 1"/>
          <p:cNvSpPr txBox="1">
            <a:spLocks/>
          </p:cNvSpPr>
          <p:nvPr/>
        </p:nvSpPr>
        <p:spPr>
          <a:xfrm>
            <a:off x="228600" y="152400"/>
            <a:ext cx="8763000"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smtClean="0">
                <a:effectLst/>
              </a:rPr>
              <a:t>Affection of urinary bladder</a:t>
            </a:r>
            <a:br>
              <a:rPr lang="en-US" sz="4000" smtClean="0">
                <a:effectLst/>
              </a:rPr>
            </a:br>
            <a:endParaRPr lang="ar-IQ" sz="4000" dirty="0"/>
          </a:p>
        </p:txBody>
      </p:sp>
    </p:spTree>
    <p:extLst>
      <p:ext uri="{BB962C8B-B14F-4D97-AF65-F5344CB8AC3E}">
        <p14:creationId xmlns:p14="http://schemas.microsoft.com/office/powerpoint/2010/main" val="313056104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493520"/>
            <a:ext cx="8763000" cy="4297680"/>
          </a:xfrm>
        </p:spPr>
        <p:txBody>
          <a:bodyPr>
            <a:normAutofit/>
          </a:bodyPr>
          <a:lstStyle/>
          <a:p>
            <a:pPr marL="45720" indent="0" algn="just" rtl="0">
              <a:buNone/>
            </a:pPr>
            <a:r>
              <a:rPr lang="en-US" sz="2800" b="1" dirty="0"/>
              <a:t>Cystic calculi</a:t>
            </a:r>
            <a:r>
              <a:rPr lang="en-US" sz="2800" dirty="0"/>
              <a:t>:  </a:t>
            </a:r>
          </a:p>
          <a:p>
            <a:pPr marL="45720" indent="0" algn="just" rtl="0">
              <a:buNone/>
            </a:pPr>
            <a:r>
              <a:rPr lang="en-US" sz="2800" dirty="0"/>
              <a:t>Are occur in all species of animals , but possibly the wide and short urethra of the female allows small calculi to pass with the urine , while in the male the narrow and long urethra prevent passage of calculi. The calculi are small and multiple in number, and usually the diagnosis is not made until the calculi passed into the urethra and occludes it.</a:t>
            </a:r>
          </a:p>
          <a:p>
            <a:pPr marL="45720" indent="0" algn="just">
              <a:buNone/>
            </a:pPr>
            <a:endParaRPr lang="ar-IQ" sz="2800" dirty="0"/>
          </a:p>
        </p:txBody>
      </p:sp>
      <p:sp>
        <p:nvSpPr>
          <p:cNvPr id="4" name="Title 1"/>
          <p:cNvSpPr txBox="1">
            <a:spLocks/>
          </p:cNvSpPr>
          <p:nvPr/>
        </p:nvSpPr>
        <p:spPr>
          <a:xfrm>
            <a:off x="228600" y="152400"/>
            <a:ext cx="8763000"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smtClean="0">
                <a:effectLst/>
              </a:rPr>
              <a:t>Affection of urinary bladder</a:t>
            </a:r>
            <a:br>
              <a:rPr lang="en-US" sz="4000" smtClean="0">
                <a:effectLst/>
              </a:rPr>
            </a:br>
            <a:endParaRPr lang="ar-IQ" sz="4000" dirty="0"/>
          </a:p>
        </p:txBody>
      </p:sp>
    </p:spTree>
    <p:extLst>
      <p:ext uri="{BB962C8B-B14F-4D97-AF65-F5344CB8AC3E}">
        <p14:creationId xmlns:p14="http://schemas.microsoft.com/office/powerpoint/2010/main" val="144585029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524000"/>
            <a:ext cx="8686800" cy="2971800"/>
          </a:xfrm>
        </p:spPr>
        <p:txBody>
          <a:bodyPr>
            <a:noAutofit/>
          </a:bodyPr>
          <a:lstStyle/>
          <a:p>
            <a:pPr marL="45720" indent="0" algn="just" rtl="0">
              <a:buNone/>
            </a:pPr>
            <a:r>
              <a:rPr lang="en-US" sz="2800" b="1" dirty="0"/>
              <a:t>Clinical sings</a:t>
            </a:r>
            <a:r>
              <a:rPr lang="en-US" sz="2800" dirty="0"/>
              <a:t>: frequent urination, with pain and </a:t>
            </a:r>
            <a:r>
              <a:rPr lang="en-US" sz="2800" dirty="0" err="1"/>
              <a:t>hematurea</a:t>
            </a:r>
            <a:r>
              <a:rPr lang="en-US" sz="2800" dirty="0"/>
              <a:t> </a:t>
            </a:r>
            <a:r>
              <a:rPr lang="en-US" sz="2800" dirty="0" smtClean="0"/>
              <a:t>and dropping </a:t>
            </a:r>
            <a:r>
              <a:rPr lang="en-US" sz="2800" dirty="0"/>
              <a:t>of urine.</a:t>
            </a:r>
          </a:p>
          <a:p>
            <a:pPr marL="45720" indent="0" algn="just" rtl="0">
              <a:buNone/>
            </a:pPr>
            <a:r>
              <a:rPr lang="en-US" sz="2800" b="1" dirty="0"/>
              <a:t>Diagnosis</a:t>
            </a:r>
            <a:r>
              <a:rPr lang="en-US" sz="2800" dirty="0"/>
              <a:t>: by sings and radiography in small animals.</a:t>
            </a:r>
          </a:p>
          <a:p>
            <a:pPr marL="45720" indent="0" algn="just" rtl="0">
              <a:buNone/>
            </a:pPr>
            <a:r>
              <a:rPr lang="en-US" sz="2800" b="1" dirty="0"/>
              <a:t>Treatment</a:t>
            </a:r>
            <a:r>
              <a:rPr lang="en-US" sz="2800" dirty="0"/>
              <a:t>: by </a:t>
            </a:r>
            <a:r>
              <a:rPr lang="en-US" sz="2800" dirty="0" err="1"/>
              <a:t>cystotomy</a:t>
            </a:r>
            <a:r>
              <a:rPr lang="en-US" sz="2800" dirty="0"/>
              <a:t>.</a:t>
            </a:r>
          </a:p>
          <a:p>
            <a:pPr marL="45720" indent="0" algn="just">
              <a:buNone/>
            </a:pPr>
            <a:endParaRPr lang="ar-IQ" sz="2800" dirty="0"/>
          </a:p>
        </p:txBody>
      </p:sp>
      <p:sp>
        <p:nvSpPr>
          <p:cNvPr id="4" name="Title 1"/>
          <p:cNvSpPr txBox="1">
            <a:spLocks/>
          </p:cNvSpPr>
          <p:nvPr/>
        </p:nvSpPr>
        <p:spPr>
          <a:xfrm>
            <a:off x="228600" y="152400"/>
            <a:ext cx="8763000"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smtClean="0">
                <a:effectLst/>
              </a:rPr>
              <a:t>Affection of urinary bladder</a:t>
            </a:r>
            <a:br>
              <a:rPr lang="en-US" sz="4000" smtClean="0">
                <a:effectLst/>
              </a:rPr>
            </a:br>
            <a:endParaRPr lang="ar-IQ" sz="4000" dirty="0"/>
          </a:p>
        </p:txBody>
      </p:sp>
    </p:spTree>
    <p:extLst>
      <p:ext uri="{BB962C8B-B14F-4D97-AF65-F5344CB8AC3E}">
        <p14:creationId xmlns:p14="http://schemas.microsoft.com/office/powerpoint/2010/main" val="330402181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3"/>
          </p:nvPr>
        </p:nvSpPr>
        <p:spPr>
          <a:xfrm>
            <a:off x="228600" y="1066800"/>
            <a:ext cx="8763000" cy="4956742"/>
          </a:xfrm>
          <a:prstGeom prst="rect">
            <a:avLst/>
          </a:prstGeom>
        </p:spPr>
        <p:txBody>
          <a:bodyPr wrap="square">
            <a:spAutoFit/>
          </a:bodyPr>
          <a:lstStyle/>
          <a:p>
            <a:pPr marL="45720" indent="0" algn="just" rtl="0">
              <a:buNone/>
            </a:pPr>
            <a:r>
              <a:rPr lang="en-US" sz="2800" b="1" dirty="0"/>
              <a:t>3-Prolapse of the bladder</a:t>
            </a:r>
            <a:r>
              <a:rPr lang="en-US" sz="2800" dirty="0"/>
              <a:t>: (in large animal mainly) it occur only in female as one of the complications of parturition, but may result from increased </a:t>
            </a:r>
            <a:r>
              <a:rPr lang="en-US" sz="2800" dirty="0" err="1"/>
              <a:t>intraabdominal</a:t>
            </a:r>
            <a:r>
              <a:rPr lang="en-US" sz="2800" dirty="0"/>
              <a:t> pressure accompanied by straining   .</a:t>
            </a:r>
          </a:p>
          <a:p>
            <a:pPr marL="45720" indent="0" algn="just" rtl="0">
              <a:buNone/>
            </a:pPr>
            <a:r>
              <a:rPr lang="en-US" sz="2800" dirty="0"/>
              <a:t>Clinical sings: the bladder prolapse through his urethra, the prolapse part is smooth, glistening and bluish white in color, the urine spurts from the urethra orifice at frequent intervals, then the mucosa of prolapsed part become a braided and the surface becomes rough and red and difficult to differentiated if from the vaginal wall.</a:t>
            </a:r>
          </a:p>
        </p:txBody>
      </p:sp>
      <p:sp>
        <p:nvSpPr>
          <p:cNvPr id="6" name="Title 1"/>
          <p:cNvSpPr txBox="1">
            <a:spLocks/>
          </p:cNvSpPr>
          <p:nvPr/>
        </p:nvSpPr>
        <p:spPr>
          <a:xfrm>
            <a:off x="228600" y="152400"/>
            <a:ext cx="8763000"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smtClean="0">
                <a:effectLst/>
              </a:rPr>
              <a:t>Affection of urinary bladder</a:t>
            </a:r>
            <a:br>
              <a:rPr lang="en-US" sz="4000" smtClean="0">
                <a:effectLst/>
              </a:rPr>
            </a:br>
            <a:endParaRPr lang="ar-IQ" sz="4000" dirty="0"/>
          </a:p>
        </p:txBody>
      </p:sp>
    </p:spTree>
    <p:extLst>
      <p:ext uri="{BB962C8B-B14F-4D97-AF65-F5344CB8AC3E}">
        <p14:creationId xmlns:p14="http://schemas.microsoft.com/office/powerpoint/2010/main" val="289740470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barn(inVertical)">
                                      <p:cBhvr>
                                        <p:cTn id="13"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219200"/>
            <a:ext cx="8686800" cy="5486400"/>
          </a:xfrm>
        </p:spPr>
        <p:txBody>
          <a:bodyPr>
            <a:noAutofit/>
          </a:bodyPr>
          <a:lstStyle/>
          <a:p>
            <a:pPr marL="45720" indent="0" algn="just" rtl="0">
              <a:buNone/>
            </a:pPr>
            <a:r>
              <a:rPr lang="en-US" sz="2800" b="1" dirty="0"/>
              <a:t>Diagnosis</a:t>
            </a:r>
            <a:r>
              <a:rPr lang="en-US" sz="2800" dirty="0"/>
              <a:t>: by the sings and careful examination.</a:t>
            </a:r>
          </a:p>
          <a:p>
            <a:pPr marL="45720" indent="0" algn="just" rtl="0">
              <a:buNone/>
            </a:pPr>
            <a:r>
              <a:rPr lang="en-US" sz="2800" b="1" dirty="0"/>
              <a:t>Treatment:</a:t>
            </a:r>
            <a:r>
              <a:rPr lang="en-US" sz="2800" dirty="0"/>
              <a:t> </a:t>
            </a:r>
          </a:p>
          <a:p>
            <a:pPr marL="45720" indent="0" algn="just" rtl="0">
              <a:buNone/>
            </a:pPr>
            <a:r>
              <a:rPr lang="en-US" sz="2800" dirty="0"/>
              <a:t>1- Give general anesthesia or epidural anesthesia to control the straining before replacement.</a:t>
            </a:r>
          </a:p>
          <a:p>
            <a:pPr marL="45720" indent="0" algn="just" rtl="0">
              <a:buNone/>
            </a:pPr>
            <a:r>
              <a:rPr lang="en-US" sz="2800" dirty="0"/>
              <a:t>2-replacement of the organ by digital manipulation or by use of probing-like instrument to force the bladder back through the urethra.</a:t>
            </a:r>
          </a:p>
          <a:p>
            <a:pPr marL="45720" indent="0" algn="just" rtl="0">
              <a:buNone/>
            </a:pPr>
            <a:r>
              <a:rPr lang="en-US" sz="2800" dirty="0"/>
              <a:t>3- After replacement fill the bladder with saline by catheter to ensure complete returned of the bladder to the normal shape and place.</a:t>
            </a:r>
          </a:p>
          <a:p>
            <a:pPr marL="45720" indent="0" algn="just" rtl="0">
              <a:buNone/>
            </a:pPr>
            <a:r>
              <a:rPr lang="en-US" sz="2800" dirty="0"/>
              <a:t>4- Give antibiotic to check the infection.</a:t>
            </a:r>
          </a:p>
          <a:p>
            <a:pPr marL="45720" indent="0" algn="just">
              <a:buNone/>
            </a:pPr>
            <a:endParaRPr lang="ar-IQ" sz="2800" dirty="0"/>
          </a:p>
        </p:txBody>
      </p:sp>
      <p:sp>
        <p:nvSpPr>
          <p:cNvPr id="4" name="Title 1"/>
          <p:cNvSpPr>
            <a:spLocks noGrp="1"/>
          </p:cNvSpPr>
          <p:nvPr>
            <p:ph type="title"/>
          </p:nvPr>
        </p:nvSpPr>
        <p:spPr>
          <a:xfrm>
            <a:off x="228600" y="152400"/>
            <a:ext cx="8763000" cy="1143000"/>
          </a:xfrm>
        </p:spPr>
        <p:txBody>
          <a:bodyPr/>
          <a:lstStyle/>
          <a:p>
            <a:pPr marL="0" indent="0" algn="ctr">
              <a:buNone/>
            </a:pPr>
            <a:r>
              <a:rPr lang="en-US" sz="4000" dirty="0" smtClean="0">
                <a:effectLst/>
              </a:rPr>
              <a:t>Affection </a:t>
            </a:r>
            <a:r>
              <a:rPr lang="en-US" sz="4000" dirty="0">
                <a:effectLst/>
              </a:rPr>
              <a:t>of urinary </a:t>
            </a:r>
            <a:r>
              <a:rPr lang="en-US" sz="4000" dirty="0" smtClean="0">
                <a:effectLst/>
              </a:rPr>
              <a:t>bladder</a:t>
            </a:r>
            <a:r>
              <a:rPr lang="en-US" sz="4000" dirty="0">
                <a:effectLst/>
              </a:rPr>
              <a:t/>
            </a:r>
            <a:br>
              <a:rPr lang="en-US" sz="4000" dirty="0">
                <a:effectLst/>
              </a:rPr>
            </a:br>
            <a:endParaRPr lang="ar-IQ" sz="4000" dirty="0"/>
          </a:p>
        </p:txBody>
      </p:sp>
    </p:spTree>
    <p:extLst>
      <p:ext uri="{BB962C8B-B14F-4D97-AF65-F5344CB8AC3E}">
        <p14:creationId xmlns:p14="http://schemas.microsoft.com/office/powerpoint/2010/main" val="170591705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6512511" cy="1143000"/>
          </a:xfrm>
        </p:spPr>
        <p:txBody>
          <a:bodyPr/>
          <a:lstStyle/>
          <a:p>
            <a:pPr marL="0" indent="0" algn="ctr">
              <a:buNone/>
            </a:pPr>
            <a:r>
              <a:rPr lang="en-US" sz="4000" dirty="0">
                <a:effectLst/>
              </a:rPr>
              <a:t>Affection of </a:t>
            </a:r>
            <a:r>
              <a:rPr lang="en-US" sz="4000" dirty="0" smtClean="0">
                <a:effectLst/>
              </a:rPr>
              <a:t>Urethra</a:t>
            </a:r>
            <a:endParaRPr lang="ar-IQ" sz="4000" dirty="0"/>
          </a:p>
        </p:txBody>
      </p:sp>
      <p:sp>
        <p:nvSpPr>
          <p:cNvPr id="3" name="Content Placeholder 2"/>
          <p:cNvSpPr>
            <a:spLocks noGrp="1"/>
          </p:cNvSpPr>
          <p:nvPr>
            <p:ph sz="quarter" idx="13"/>
          </p:nvPr>
        </p:nvSpPr>
        <p:spPr>
          <a:xfrm>
            <a:off x="457200" y="1905000"/>
            <a:ext cx="8382000" cy="3474720"/>
          </a:xfrm>
        </p:spPr>
        <p:txBody>
          <a:bodyPr>
            <a:normAutofit/>
          </a:bodyPr>
          <a:lstStyle/>
          <a:p>
            <a:pPr marL="45720" indent="0" algn="just" rtl="0">
              <a:buNone/>
            </a:pPr>
            <a:r>
              <a:rPr lang="en-US" sz="2800" b="1" dirty="0"/>
              <a:t>1- </a:t>
            </a:r>
            <a:r>
              <a:rPr lang="en-US" sz="2800" b="1" dirty="0" err="1"/>
              <a:t>Hypospadia</a:t>
            </a:r>
            <a:r>
              <a:rPr lang="en-US" sz="2800" b="1" dirty="0"/>
              <a:t>: </a:t>
            </a:r>
            <a:r>
              <a:rPr lang="en-US" sz="2800" dirty="0"/>
              <a:t>congenital abnormalities in the male which the urethra opens on the underside of the penis or the surface of the perineum</a:t>
            </a:r>
            <a:r>
              <a:rPr lang="en-US" sz="2800" dirty="0" smtClean="0"/>
              <a:t>.</a:t>
            </a:r>
          </a:p>
          <a:p>
            <a:pPr marL="45720" indent="0" algn="just" rtl="0">
              <a:buNone/>
            </a:pPr>
            <a:endParaRPr lang="en-US" sz="2800" dirty="0"/>
          </a:p>
          <a:p>
            <a:pPr marL="45720" indent="0" algn="just" rtl="0">
              <a:buNone/>
            </a:pPr>
            <a:r>
              <a:rPr lang="en-US" sz="2800" b="1" dirty="0"/>
              <a:t>2-Epispadia</a:t>
            </a:r>
            <a:r>
              <a:rPr lang="en-US" sz="2800" dirty="0"/>
              <a:t>: the urethra appears as a groove on the dorsum of the penis.</a:t>
            </a:r>
          </a:p>
        </p:txBody>
      </p:sp>
    </p:spTree>
    <p:extLst>
      <p:ext uri="{BB962C8B-B14F-4D97-AF65-F5344CB8AC3E}">
        <p14:creationId xmlns:p14="http://schemas.microsoft.com/office/powerpoint/2010/main" val="309510917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down)">
                                      <p:cBhvr>
                                        <p:cTn id="1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295400"/>
            <a:ext cx="8610600" cy="5410200"/>
          </a:xfrm>
        </p:spPr>
        <p:txBody>
          <a:bodyPr>
            <a:normAutofit/>
          </a:bodyPr>
          <a:lstStyle/>
          <a:p>
            <a:pPr marL="45720" indent="0" algn="just" rtl="0">
              <a:buNone/>
            </a:pPr>
            <a:r>
              <a:rPr lang="en-US" sz="2800" b="1" dirty="0"/>
              <a:t>3-Urethral obstruction (urethral calculi)</a:t>
            </a:r>
            <a:r>
              <a:rPr lang="en-US" sz="2800" dirty="0"/>
              <a:t> = (in large animals): it's most common in male animals (bull and steer) </a:t>
            </a:r>
            <a:r>
              <a:rPr lang="en-US" sz="2800" dirty="0" smtClean="0"/>
              <a:t>less </a:t>
            </a:r>
            <a:r>
              <a:rPr lang="en-US" sz="2800" dirty="0"/>
              <a:t>common in ram and stallion and very rare in swine. It causes complete or partial obstruction of urethra which causes elevation of the blood urea level.</a:t>
            </a:r>
          </a:p>
          <a:p>
            <a:pPr marL="45720" indent="0" algn="just" rtl="0">
              <a:buNone/>
            </a:pPr>
            <a:r>
              <a:rPr lang="en-US" sz="2800" dirty="0"/>
              <a:t>In cattle (bull and steer) the majority of calculi lodged in the sigmoid flexure of the penis particularly in the distal segment, or it may be near the urinary bladder or at the level of tuber </a:t>
            </a:r>
            <a:r>
              <a:rPr lang="en-US" sz="2800" dirty="0" err="1"/>
              <a:t>ischii</a:t>
            </a:r>
            <a:r>
              <a:rPr lang="en-US" sz="2800" dirty="0"/>
              <a:t>.</a:t>
            </a:r>
          </a:p>
          <a:p>
            <a:pPr marL="45720" indent="0" algn="just">
              <a:buNone/>
            </a:pPr>
            <a:endParaRPr lang="ar-IQ" sz="2800" dirty="0"/>
          </a:p>
        </p:txBody>
      </p:sp>
      <p:sp>
        <p:nvSpPr>
          <p:cNvPr id="5" name="Title 1"/>
          <p:cNvSpPr>
            <a:spLocks noGrp="1"/>
          </p:cNvSpPr>
          <p:nvPr>
            <p:ph type="title"/>
          </p:nvPr>
        </p:nvSpPr>
        <p:spPr>
          <a:xfrm>
            <a:off x="1371600" y="228600"/>
            <a:ext cx="6512511" cy="1143000"/>
          </a:xfrm>
        </p:spPr>
        <p:txBody>
          <a:bodyPr/>
          <a:lstStyle/>
          <a:p>
            <a:pPr marL="0" indent="0" algn="ctr">
              <a:buNone/>
            </a:pPr>
            <a:r>
              <a:rPr lang="en-US" sz="4000" dirty="0">
                <a:effectLst/>
              </a:rPr>
              <a:t>Affection of </a:t>
            </a:r>
            <a:r>
              <a:rPr lang="en-US" sz="4000" dirty="0" smtClean="0">
                <a:effectLst/>
              </a:rPr>
              <a:t>Urethra</a:t>
            </a:r>
            <a:endParaRPr lang="ar-IQ" sz="4000" dirty="0"/>
          </a:p>
        </p:txBody>
      </p:sp>
    </p:spTree>
    <p:extLst>
      <p:ext uri="{BB962C8B-B14F-4D97-AF65-F5344CB8AC3E}">
        <p14:creationId xmlns:p14="http://schemas.microsoft.com/office/powerpoint/2010/main" val="263692224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6200" y="914400"/>
            <a:ext cx="9067800" cy="5532120"/>
          </a:xfrm>
        </p:spPr>
        <p:txBody>
          <a:bodyPr>
            <a:noAutofit/>
          </a:bodyPr>
          <a:lstStyle/>
          <a:p>
            <a:pPr marL="45720" indent="0" algn="just" rtl="0">
              <a:buNone/>
            </a:pPr>
            <a:r>
              <a:rPr lang="en-US" sz="2800" b="1" dirty="0"/>
              <a:t>Clinical sings:  </a:t>
            </a:r>
            <a:r>
              <a:rPr lang="en-US" sz="2800" dirty="0"/>
              <a:t> </a:t>
            </a:r>
          </a:p>
          <a:p>
            <a:pPr marL="45720" indent="0" algn="just" rtl="0">
              <a:buNone/>
            </a:pPr>
            <a:r>
              <a:rPr lang="en-US" sz="2800" dirty="0"/>
              <a:t>1- In early cases, and if there is partial obstruction, there is frequent attempt to urination with few drops of urine outcome with blood.</a:t>
            </a:r>
          </a:p>
          <a:p>
            <a:pPr marL="45720" indent="0" algn="just" rtl="0">
              <a:buNone/>
            </a:pPr>
            <a:r>
              <a:rPr lang="en-US" sz="2800" dirty="0"/>
              <a:t>If there is complete obstruction, there is attempt to urination without urine, and frequent protrusion of penis.</a:t>
            </a:r>
          </a:p>
          <a:p>
            <a:pPr marL="45720" indent="0" algn="just" rtl="0">
              <a:buNone/>
            </a:pPr>
            <a:r>
              <a:rPr lang="en-US" sz="2800" dirty="0"/>
              <a:t>2-the animal restless, straining and discomfort.</a:t>
            </a:r>
          </a:p>
          <a:p>
            <a:pPr marL="45720" indent="0" algn="just" rtl="0">
              <a:buNone/>
            </a:pPr>
            <a:r>
              <a:rPr lang="en-US" sz="2800" dirty="0"/>
              <a:t>3-↑the blood urea level.</a:t>
            </a:r>
          </a:p>
          <a:p>
            <a:pPr marL="45720" indent="0" algn="just" rtl="0">
              <a:buNone/>
            </a:pPr>
            <a:r>
              <a:rPr lang="en-US" sz="2800" dirty="0"/>
              <a:t>4- On rectal examination, the bladder was distended in early stage and rupture in late stage.</a:t>
            </a:r>
          </a:p>
          <a:p>
            <a:pPr marL="45720" indent="0" algn="just">
              <a:buNone/>
            </a:pPr>
            <a:endParaRPr lang="ar-IQ" sz="2800" dirty="0"/>
          </a:p>
        </p:txBody>
      </p:sp>
      <p:sp>
        <p:nvSpPr>
          <p:cNvPr id="6" name="Title 1"/>
          <p:cNvSpPr txBox="1">
            <a:spLocks/>
          </p:cNvSpPr>
          <p:nvPr/>
        </p:nvSpPr>
        <p:spPr>
          <a:xfrm>
            <a:off x="13716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smtClean="0">
                <a:effectLst/>
              </a:rPr>
              <a:t>Affection of Urethra</a:t>
            </a:r>
            <a:endParaRPr lang="ar-IQ" sz="4000" dirty="0"/>
          </a:p>
        </p:txBody>
      </p:sp>
    </p:spTree>
    <p:extLst>
      <p:ext uri="{BB962C8B-B14F-4D97-AF65-F5344CB8AC3E}">
        <p14:creationId xmlns:p14="http://schemas.microsoft.com/office/powerpoint/2010/main" val="264156545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additive="base">
                                        <p:cTn id="2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6512511" cy="1143000"/>
          </a:xfrm>
        </p:spPr>
        <p:txBody>
          <a:bodyPr/>
          <a:lstStyle/>
          <a:p>
            <a:pPr marL="0" indent="0" algn="ctr">
              <a:buNone/>
            </a:pPr>
            <a:r>
              <a:rPr lang="en-US" sz="4000" dirty="0">
                <a:effectLst/>
              </a:rPr>
              <a:t>Affection of kidney</a:t>
            </a:r>
            <a:endParaRPr lang="ar-IQ" sz="4000" dirty="0"/>
          </a:p>
        </p:txBody>
      </p:sp>
      <p:sp>
        <p:nvSpPr>
          <p:cNvPr id="3" name="Content Placeholder 2"/>
          <p:cNvSpPr>
            <a:spLocks noGrp="1"/>
          </p:cNvSpPr>
          <p:nvPr>
            <p:ph sz="quarter" idx="13"/>
          </p:nvPr>
        </p:nvSpPr>
        <p:spPr>
          <a:xfrm>
            <a:off x="381000" y="1676400"/>
            <a:ext cx="8458200" cy="4343400"/>
          </a:xfrm>
        </p:spPr>
        <p:txBody>
          <a:bodyPr>
            <a:noAutofit/>
          </a:bodyPr>
          <a:lstStyle/>
          <a:p>
            <a:pPr marL="45720" indent="0" algn="just" rtl="0">
              <a:buNone/>
            </a:pPr>
            <a:r>
              <a:rPr lang="en-US" sz="2800" b="1" dirty="0"/>
              <a:t>A- Nephrolithiasis (Renal calculi)</a:t>
            </a:r>
            <a:r>
              <a:rPr lang="en-US" sz="2800" dirty="0"/>
              <a:t>: formation of calculi in the kidney.</a:t>
            </a:r>
          </a:p>
          <a:p>
            <a:pPr marL="45720" indent="0" algn="just" rtl="0">
              <a:buNone/>
            </a:pPr>
            <a:r>
              <a:rPr lang="en-US" sz="2800" b="1" dirty="0"/>
              <a:t>Causes</a:t>
            </a:r>
            <a:r>
              <a:rPr lang="en-US" sz="2800" dirty="0"/>
              <a:t>: congenital abnormalities.</a:t>
            </a:r>
          </a:p>
          <a:p>
            <a:pPr marL="45720" indent="0" algn="just" rtl="0">
              <a:buNone/>
            </a:pPr>
            <a:r>
              <a:rPr lang="en-US" sz="2800" dirty="0"/>
              <a:t>-Infection </a:t>
            </a:r>
            <a:r>
              <a:rPr lang="en-US" sz="2800" dirty="0" smtClean="0"/>
              <a:t>-</a:t>
            </a:r>
            <a:r>
              <a:rPr lang="en-US" sz="2800" dirty="0"/>
              <a:t>secondary to pyelonephritis.</a:t>
            </a:r>
          </a:p>
          <a:p>
            <a:pPr marL="45720" indent="0" algn="just" rtl="0">
              <a:buNone/>
            </a:pPr>
            <a:r>
              <a:rPr lang="en-US" sz="2800" dirty="0"/>
              <a:t>-stasis of urine.</a:t>
            </a:r>
          </a:p>
          <a:p>
            <a:pPr marL="45720" indent="0" algn="just">
              <a:buNone/>
            </a:pPr>
            <a:endParaRPr lang="ar-IQ" sz="2800" dirty="0"/>
          </a:p>
        </p:txBody>
      </p:sp>
    </p:spTree>
    <p:extLst>
      <p:ext uri="{BB962C8B-B14F-4D97-AF65-F5344CB8AC3E}">
        <p14:creationId xmlns:p14="http://schemas.microsoft.com/office/powerpoint/2010/main" val="127590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143000"/>
            <a:ext cx="8763000" cy="5562600"/>
          </a:xfrm>
        </p:spPr>
        <p:txBody>
          <a:bodyPr>
            <a:normAutofit/>
          </a:bodyPr>
          <a:lstStyle/>
          <a:p>
            <a:pPr marL="45720" indent="0" algn="just" rtl="0">
              <a:buNone/>
            </a:pPr>
            <a:r>
              <a:rPr lang="en-US" sz="2800" b="1" dirty="0"/>
              <a:t>Diagnosis:</a:t>
            </a:r>
            <a:r>
              <a:rPr lang="en-US" sz="2800" dirty="0"/>
              <a:t> </a:t>
            </a:r>
          </a:p>
          <a:p>
            <a:pPr marL="45720" indent="0" algn="just" rtl="0">
              <a:buNone/>
            </a:pPr>
            <a:r>
              <a:rPr lang="en-US" sz="2800" dirty="0"/>
              <a:t>1-is made by examination of animal even by rectal examination to determine the distended bladder with urine or ruptured bladder.</a:t>
            </a:r>
          </a:p>
          <a:p>
            <a:pPr marL="45720" indent="0" algn="just" rtl="0">
              <a:buNone/>
            </a:pPr>
            <a:r>
              <a:rPr lang="en-US" sz="2800" dirty="0"/>
              <a:t>2- Elevation blood urea level.</a:t>
            </a:r>
          </a:p>
          <a:p>
            <a:pPr marL="45720" indent="0" algn="just" rtl="0">
              <a:buNone/>
            </a:pPr>
            <a:r>
              <a:rPr lang="en-US" sz="2800" dirty="0"/>
              <a:t>3- location of obstruction can be determine by catheter ( in male cattle ) it is impossible to pass a catheter into the bladder because of the fold or diverticula of the mucosa of the urethra at the level of the outlet of the prostatic ducts and the </a:t>
            </a:r>
            <a:r>
              <a:rPr lang="en-US" sz="2800" dirty="0" err="1"/>
              <a:t>bulbo</a:t>
            </a:r>
            <a:r>
              <a:rPr lang="en-US" sz="2800" dirty="0"/>
              <a:t>- urethral glands.</a:t>
            </a:r>
          </a:p>
          <a:p>
            <a:pPr marL="45720" indent="0" algn="just">
              <a:buNone/>
            </a:pPr>
            <a:endParaRPr lang="ar-IQ" sz="2800" dirty="0"/>
          </a:p>
        </p:txBody>
      </p:sp>
      <p:sp>
        <p:nvSpPr>
          <p:cNvPr id="5" name="Title 1"/>
          <p:cNvSpPr>
            <a:spLocks noGrp="1"/>
          </p:cNvSpPr>
          <p:nvPr>
            <p:ph type="title"/>
          </p:nvPr>
        </p:nvSpPr>
        <p:spPr>
          <a:xfrm>
            <a:off x="1371600" y="228600"/>
            <a:ext cx="6512511" cy="1143000"/>
          </a:xfrm>
        </p:spPr>
        <p:txBody>
          <a:bodyPr/>
          <a:lstStyle/>
          <a:p>
            <a:pPr marL="0" indent="0" algn="ctr">
              <a:buNone/>
            </a:pPr>
            <a:r>
              <a:rPr lang="en-US" sz="4000" dirty="0">
                <a:effectLst/>
              </a:rPr>
              <a:t>Affection of </a:t>
            </a:r>
            <a:r>
              <a:rPr lang="en-US" sz="4000" dirty="0" smtClean="0">
                <a:effectLst/>
              </a:rPr>
              <a:t>Urethra</a:t>
            </a:r>
            <a:endParaRPr lang="ar-IQ" sz="4000" dirty="0"/>
          </a:p>
        </p:txBody>
      </p:sp>
    </p:spTree>
    <p:extLst>
      <p:ext uri="{BB962C8B-B14F-4D97-AF65-F5344CB8AC3E}">
        <p14:creationId xmlns:p14="http://schemas.microsoft.com/office/powerpoint/2010/main" val="339647621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ircle(in)">
                                      <p:cBhvr>
                                        <p:cTn id="1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6200" y="1188720"/>
            <a:ext cx="8991600" cy="5516880"/>
          </a:xfrm>
        </p:spPr>
        <p:txBody>
          <a:bodyPr>
            <a:normAutofit/>
          </a:bodyPr>
          <a:lstStyle/>
          <a:p>
            <a:pPr marL="45720" indent="0" algn="just" rtl="0">
              <a:buNone/>
            </a:pPr>
            <a:r>
              <a:rPr lang="en-US" sz="2800" b="1" dirty="0"/>
              <a:t>Treatment:  </a:t>
            </a:r>
            <a:r>
              <a:rPr lang="en-US" sz="2800" dirty="0"/>
              <a:t>(in steer) is by </a:t>
            </a:r>
            <a:r>
              <a:rPr lang="en-US" sz="2800" dirty="0" err="1"/>
              <a:t>urethrostomy</a:t>
            </a:r>
            <a:r>
              <a:rPr lang="en-US" sz="2800" dirty="0"/>
              <a:t>: </a:t>
            </a:r>
          </a:p>
          <a:p>
            <a:pPr marL="45720" indent="0" algn="just" rtl="0">
              <a:buNone/>
            </a:pPr>
            <a:r>
              <a:rPr lang="en-US" sz="2800" dirty="0"/>
              <a:t>There are several surgical procedures are used depend on the site of obstruction, restraint and suturing technique.</a:t>
            </a:r>
          </a:p>
          <a:p>
            <a:pPr marL="45720" indent="0" algn="just" rtl="0">
              <a:buNone/>
            </a:pPr>
            <a:r>
              <a:rPr lang="en-US" sz="2800" b="1" dirty="0"/>
              <a:t>A-</a:t>
            </a:r>
            <a:r>
              <a:rPr lang="en-US" sz="2800" b="1" dirty="0" err="1"/>
              <a:t>Urethrostomy</a:t>
            </a:r>
            <a:r>
              <a:rPr lang="en-US" sz="2800" b="1" dirty="0"/>
              <a:t> by </a:t>
            </a:r>
            <a:r>
              <a:rPr lang="en-US" sz="2800" b="1" dirty="0" err="1"/>
              <a:t>ischial</a:t>
            </a:r>
            <a:r>
              <a:rPr lang="en-US" sz="2800" b="1" dirty="0"/>
              <a:t> approach</a:t>
            </a:r>
            <a:r>
              <a:rPr lang="en-US" sz="2800" dirty="0"/>
              <a:t>-this site selected due to:</a:t>
            </a:r>
          </a:p>
          <a:p>
            <a:pPr marL="45720" indent="0" algn="just" rtl="0">
              <a:buNone/>
            </a:pPr>
            <a:r>
              <a:rPr lang="en-US" sz="2800" dirty="0"/>
              <a:t>1-the procedure can be done while the animal in standing position </a:t>
            </a:r>
          </a:p>
          <a:p>
            <a:pPr marL="45720" indent="0" algn="just" rtl="0">
              <a:buNone/>
            </a:pPr>
            <a:r>
              <a:rPr lang="en-US" sz="2800" dirty="0"/>
              <a:t>2-Anesthesia by epidural block or local infiltration.</a:t>
            </a:r>
          </a:p>
          <a:p>
            <a:pPr marL="45720" indent="0" algn="just" rtl="0">
              <a:buNone/>
            </a:pPr>
            <a:r>
              <a:rPr lang="en-US" sz="2800" dirty="0"/>
              <a:t>-skin incision is made (20-25 cm in length) downward from the tuber </a:t>
            </a:r>
            <a:r>
              <a:rPr lang="en-US" sz="2800" dirty="0" err="1"/>
              <a:t>ischii</a:t>
            </a:r>
            <a:r>
              <a:rPr lang="en-US" sz="2800" dirty="0"/>
              <a:t>.</a:t>
            </a:r>
          </a:p>
          <a:p>
            <a:pPr marL="45720" indent="0" algn="just">
              <a:buNone/>
            </a:pPr>
            <a:endParaRPr lang="ar-IQ" sz="2800" dirty="0"/>
          </a:p>
        </p:txBody>
      </p:sp>
      <p:sp>
        <p:nvSpPr>
          <p:cNvPr id="6" name="Title 1"/>
          <p:cNvSpPr txBox="1">
            <a:spLocks/>
          </p:cNvSpPr>
          <p:nvPr/>
        </p:nvSpPr>
        <p:spPr>
          <a:xfrm>
            <a:off x="13716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smtClean="0">
                <a:effectLst/>
              </a:rPr>
              <a:t>Affection of Urethra</a:t>
            </a:r>
            <a:endParaRPr lang="ar-IQ" sz="4000" dirty="0"/>
          </a:p>
        </p:txBody>
      </p:sp>
    </p:spTree>
    <p:extLst>
      <p:ext uri="{BB962C8B-B14F-4D97-AF65-F5344CB8AC3E}">
        <p14:creationId xmlns:p14="http://schemas.microsoft.com/office/powerpoint/2010/main" val="12654409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par>
                                <p:cTn id="18" presetID="6" presetClass="entr" presetSubtype="16"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ircle(in)">
                                      <p:cBhvr>
                                        <p:cTn id="20" dur="2000"/>
                                        <p:tgtEl>
                                          <p:spTgt spid="3">
                                            <p:txEl>
                                              <p:pRg st="3" end="3"/>
                                            </p:txEl>
                                          </p:spTgt>
                                        </p:tgtEl>
                                      </p:cBhvr>
                                    </p:animEffect>
                                  </p:childTnLst>
                                </p:cTn>
                              </p:par>
                              <p:par>
                                <p:cTn id="21" presetID="6" presetClass="entr" presetSubtype="16"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ircle(in)">
                                      <p:cBhvr>
                                        <p:cTn id="23" dur="2000"/>
                                        <p:tgtEl>
                                          <p:spTgt spid="3">
                                            <p:txEl>
                                              <p:pRg st="4" end="4"/>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circle(in)">
                                      <p:cBhvr>
                                        <p:cTn id="2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600200"/>
            <a:ext cx="8763000" cy="5029200"/>
          </a:xfrm>
        </p:spPr>
        <p:txBody>
          <a:bodyPr>
            <a:normAutofit/>
          </a:bodyPr>
          <a:lstStyle/>
          <a:p>
            <a:pPr marL="45720" indent="0" algn="just" rtl="0">
              <a:buNone/>
            </a:pPr>
            <a:r>
              <a:rPr lang="en-US" sz="2800" dirty="0"/>
              <a:t>-then blunt dissection is made until identification of penis, pull the penis outside in sufficient length.</a:t>
            </a:r>
          </a:p>
          <a:p>
            <a:pPr marL="45720" indent="0" algn="just" rtl="0">
              <a:buNone/>
            </a:pPr>
            <a:r>
              <a:rPr lang="en-US" sz="2800" dirty="0"/>
              <a:t>-then sever the </a:t>
            </a:r>
            <a:r>
              <a:rPr lang="en-US" sz="2800" dirty="0" smtClean="0"/>
              <a:t>penis (cut </a:t>
            </a:r>
            <a:r>
              <a:rPr lang="en-US" sz="2800" dirty="0"/>
              <a:t>the penis).</a:t>
            </a:r>
          </a:p>
          <a:p>
            <a:pPr marL="45720" indent="0" algn="just" rtl="0">
              <a:buNone/>
            </a:pPr>
            <a:r>
              <a:rPr lang="en-US" sz="2800" dirty="0"/>
              <a:t>-The proximal stump of penis brought to protrude at least 2-5 cm outside the incision </a:t>
            </a:r>
          </a:p>
          <a:p>
            <a:pPr marL="45720" indent="0" algn="just" rtl="0">
              <a:buNone/>
            </a:pPr>
            <a:r>
              <a:rPr lang="en-US" sz="2800" dirty="0"/>
              <a:t>-then fix the penis with the skin, or incise the urethra and suture it with the skin.</a:t>
            </a:r>
          </a:p>
          <a:p>
            <a:pPr algn="just"/>
            <a:endParaRPr lang="ar-IQ" sz="2800" dirty="0"/>
          </a:p>
        </p:txBody>
      </p:sp>
      <p:sp>
        <p:nvSpPr>
          <p:cNvPr id="7" name="Title 1"/>
          <p:cNvSpPr txBox="1">
            <a:spLocks/>
          </p:cNvSpPr>
          <p:nvPr/>
        </p:nvSpPr>
        <p:spPr>
          <a:xfrm>
            <a:off x="13716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smtClean="0">
                <a:effectLst/>
              </a:rPr>
              <a:t>Affection of Urethra</a:t>
            </a:r>
            <a:endParaRPr lang="ar-IQ" sz="4000" dirty="0"/>
          </a:p>
        </p:txBody>
      </p:sp>
    </p:spTree>
    <p:extLst>
      <p:ext uri="{BB962C8B-B14F-4D97-AF65-F5344CB8AC3E}">
        <p14:creationId xmlns:p14="http://schemas.microsoft.com/office/powerpoint/2010/main" val="19729721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295400"/>
            <a:ext cx="8686800" cy="5334000"/>
          </a:xfrm>
        </p:spPr>
        <p:txBody>
          <a:bodyPr>
            <a:noAutofit/>
          </a:bodyPr>
          <a:lstStyle/>
          <a:p>
            <a:pPr marL="45720" indent="0" algn="just" rtl="0">
              <a:buNone/>
            </a:pPr>
            <a:r>
              <a:rPr lang="en-US" sz="2800" b="1" dirty="0"/>
              <a:t>B-</a:t>
            </a:r>
            <a:r>
              <a:rPr lang="en-US" sz="2800" b="1" dirty="0" err="1"/>
              <a:t>Urethrostomy</a:t>
            </a:r>
            <a:r>
              <a:rPr lang="en-US" sz="2800" b="1" dirty="0"/>
              <a:t> at the base of scrotum</a:t>
            </a:r>
            <a:r>
              <a:rPr lang="en-US" sz="2800" dirty="0"/>
              <a:t> </a:t>
            </a:r>
            <a:r>
              <a:rPr lang="en-US" sz="2800" dirty="0" smtClean="0"/>
              <a:t>(</a:t>
            </a:r>
            <a:r>
              <a:rPr lang="en-US" sz="2800" dirty="0"/>
              <a:t>base of scrotum approach).</a:t>
            </a:r>
          </a:p>
          <a:p>
            <a:pPr marL="45720" indent="0" algn="just" rtl="0">
              <a:buNone/>
            </a:pPr>
            <a:r>
              <a:rPr lang="en-US" sz="2800" dirty="0"/>
              <a:t>-the skin incision is made over the media raphe beginning just above the base of the scrotum and extending upward for approximately 6 inches( 15cm ) .</a:t>
            </a:r>
          </a:p>
          <a:p>
            <a:pPr marL="45720" indent="0" algn="just" rtl="0">
              <a:buNone/>
            </a:pPr>
            <a:r>
              <a:rPr lang="en-US" sz="2800" dirty="0"/>
              <a:t>-isolate the penis by blunt dissection , pulled out , striate the sigmoid flexure, then severed the penis over the obstruction at the proximal end of the sigmoid flexure then fix the stump of penis with the skin.</a:t>
            </a:r>
          </a:p>
          <a:p>
            <a:pPr marL="45720" indent="0" algn="just">
              <a:buNone/>
            </a:pPr>
            <a:endParaRPr lang="ar-IQ" sz="2800" dirty="0"/>
          </a:p>
        </p:txBody>
      </p:sp>
      <p:sp>
        <p:nvSpPr>
          <p:cNvPr id="6" name="Title 1"/>
          <p:cNvSpPr>
            <a:spLocks noGrp="1"/>
          </p:cNvSpPr>
          <p:nvPr>
            <p:ph type="title"/>
          </p:nvPr>
        </p:nvSpPr>
        <p:spPr>
          <a:xfrm>
            <a:off x="1371600" y="228600"/>
            <a:ext cx="6512511" cy="1143000"/>
          </a:xfrm>
        </p:spPr>
        <p:txBody>
          <a:bodyPr/>
          <a:lstStyle/>
          <a:p>
            <a:pPr marL="0" indent="0" algn="ctr">
              <a:buNone/>
            </a:pPr>
            <a:r>
              <a:rPr lang="en-US" sz="4000" dirty="0">
                <a:effectLst/>
              </a:rPr>
              <a:t>Affection of </a:t>
            </a:r>
            <a:r>
              <a:rPr lang="en-US" sz="4000" dirty="0" smtClean="0">
                <a:effectLst/>
              </a:rPr>
              <a:t>Urethra</a:t>
            </a:r>
            <a:endParaRPr lang="ar-IQ" sz="4000" dirty="0"/>
          </a:p>
        </p:txBody>
      </p:sp>
    </p:spTree>
    <p:extLst>
      <p:ext uri="{BB962C8B-B14F-4D97-AF65-F5344CB8AC3E}">
        <p14:creationId xmlns:p14="http://schemas.microsoft.com/office/powerpoint/2010/main" val="153884887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81000" y="1828800"/>
            <a:ext cx="8534400" cy="4160520"/>
          </a:xfrm>
        </p:spPr>
        <p:txBody>
          <a:bodyPr>
            <a:normAutofit/>
          </a:bodyPr>
          <a:lstStyle/>
          <a:p>
            <a:pPr marL="45720" indent="0" algn="just" rtl="0">
              <a:buNone/>
            </a:pPr>
            <a:r>
              <a:rPr lang="en-US" sz="2800" dirty="0"/>
              <a:t>This method is best because allow to the animal to urinate downward and not spoil the meat of animal and it can be done under local infiltration.</a:t>
            </a:r>
          </a:p>
          <a:p>
            <a:pPr marL="45720" indent="0" algn="just" rtl="0">
              <a:buNone/>
            </a:pPr>
            <a:r>
              <a:rPr lang="en-US" sz="2800" b="1" dirty="0"/>
              <a:t>Treatment of urethral obstruction in Bull: </a:t>
            </a:r>
            <a:r>
              <a:rPr lang="en-US" sz="2800" dirty="0"/>
              <a:t>This depends on the value of the animal and future use of it for breeding, because always the prognosis is poor.</a:t>
            </a:r>
          </a:p>
          <a:p>
            <a:endParaRPr lang="ar-IQ" sz="2800" dirty="0"/>
          </a:p>
        </p:txBody>
      </p:sp>
      <p:sp>
        <p:nvSpPr>
          <p:cNvPr id="7" name="Title 1"/>
          <p:cNvSpPr txBox="1">
            <a:spLocks/>
          </p:cNvSpPr>
          <p:nvPr/>
        </p:nvSpPr>
        <p:spPr>
          <a:xfrm>
            <a:off x="13716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smtClean="0">
                <a:effectLst/>
              </a:rPr>
              <a:t>Affection of Urethra</a:t>
            </a:r>
            <a:endParaRPr lang="ar-IQ" sz="4000" dirty="0"/>
          </a:p>
        </p:txBody>
      </p:sp>
    </p:spTree>
    <p:extLst>
      <p:ext uri="{BB962C8B-B14F-4D97-AF65-F5344CB8AC3E}">
        <p14:creationId xmlns:p14="http://schemas.microsoft.com/office/powerpoint/2010/main" val="148454272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arn(inVertical)">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838200"/>
            <a:ext cx="9144000" cy="6019800"/>
          </a:xfrm>
        </p:spPr>
        <p:txBody>
          <a:bodyPr>
            <a:noAutofit/>
          </a:bodyPr>
          <a:lstStyle/>
          <a:p>
            <a:pPr marL="45720" indent="0" algn="just" rtl="0">
              <a:buNone/>
            </a:pPr>
            <a:r>
              <a:rPr lang="en-US" sz="2800" b="1" dirty="0"/>
              <a:t>The surgical sites:  </a:t>
            </a:r>
            <a:endParaRPr lang="en-US" sz="2800" dirty="0"/>
          </a:p>
          <a:p>
            <a:pPr marL="45720" indent="0" algn="just" rtl="0">
              <a:buNone/>
            </a:pPr>
            <a:r>
              <a:rPr lang="en-US" sz="2800" dirty="0"/>
              <a:t>1-either above the base of the scrotum </a:t>
            </a:r>
          </a:p>
          <a:p>
            <a:pPr marL="45720" indent="0" algn="just" rtl="0">
              <a:buNone/>
            </a:pPr>
            <a:r>
              <a:rPr lang="en-US" sz="2800" dirty="0"/>
              <a:t>2-or between the scrotum and the </a:t>
            </a:r>
            <a:r>
              <a:rPr lang="en-US" sz="2800" dirty="0" err="1"/>
              <a:t>periputial</a:t>
            </a:r>
            <a:r>
              <a:rPr lang="en-US" sz="2800" dirty="0"/>
              <a:t> orifice (it is the best).</a:t>
            </a:r>
          </a:p>
          <a:p>
            <a:pPr marL="45720" indent="0" algn="just" rtl="0">
              <a:buNone/>
            </a:pPr>
            <a:r>
              <a:rPr lang="en-US" sz="2800" dirty="0"/>
              <a:t>Ventral approach between scrotum and </a:t>
            </a:r>
            <a:r>
              <a:rPr lang="en-US" sz="2800" dirty="0" err="1"/>
              <a:t>periputial</a:t>
            </a:r>
            <a:r>
              <a:rPr lang="en-US" sz="2800" dirty="0"/>
              <a:t> orifice: </a:t>
            </a:r>
          </a:p>
          <a:p>
            <a:pPr marL="45720" indent="0" algn="just" rtl="0">
              <a:buNone/>
            </a:pPr>
            <a:r>
              <a:rPr lang="en-US" sz="2800" dirty="0"/>
              <a:t>1-cast the animal in lateral recumbence.</a:t>
            </a:r>
          </a:p>
          <a:p>
            <a:pPr marL="45720" indent="0" algn="just" rtl="0">
              <a:buNone/>
            </a:pPr>
            <a:r>
              <a:rPr lang="en-US" sz="2800" dirty="0"/>
              <a:t>2-anesthesia by </a:t>
            </a:r>
            <a:r>
              <a:rPr lang="en-US" sz="2800" dirty="0" err="1"/>
              <a:t>pudendal</a:t>
            </a:r>
            <a:r>
              <a:rPr lang="en-US" sz="2800" dirty="0"/>
              <a:t> nerve block and local infiltration.</a:t>
            </a:r>
          </a:p>
          <a:p>
            <a:pPr marL="45720" indent="0" algn="just" rtl="0">
              <a:buNone/>
            </a:pPr>
            <a:r>
              <a:rPr lang="en-US" sz="2800" dirty="0"/>
              <a:t>3- Preparation of the site for aseptic surgery.</a:t>
            </a:r>
          </a:p>
          <a:p>
            <a:pPr marL="45720" indent="0" algn="just" rtl="0">
              <a:buNone/>
            </a:pPr>
            <a:r>
              <a:rPr lang="en-US" sz="2800" dirty="0"/>
              <a:t>4-pull the penis out the prepuce and extended it completely.</a:t>
            </a:r>
          </a:p>
          <a:p>
            <a:pPr marL="45720" indent="0" algn="just">
              <a:buNone/>
            </a:pPr>
            <a:endParaRPr lang="ar-IQ" sz="2800" dirty="0"/>
          </a:p>
        </p:txBody>
      </p:sp>
      <p:sp>
        <p:nvSpPr>
          <p:cNvPr id="6" name="Title 1"/>
          <p:cNvSpPr>
            <a:spLocks noGrp="1"/>
          </p:cNvSpPr>
          <p:nvPr>
            <p:ph type="title"/>
          </p:nvPr>
        </p:nvSpPr>
        <p:spPr>
          <a:xfrm>
            <a:off x="1371600" y="228600"/>
            <a:ext cx="6512511" cy="1143000"/>
          </a:xfrm>
        </p:spPr>
        <p:txBody>
          <a:bodyPr/>
          <a:lstStyle/>
          <a:p>
            <a:pPr marL="0" indent="0" algn="ctr">
              <a:buNone/>
            </a:pPr>
            <a:r>
              <a:rPr lang="en-US" sz="4000" dirty="0">
                <a:effectLst/>
              </a:rPr>
              <a:t>Affection of </a:t>
            </a:r>
            <a:r>
              <a:rPr lang="en-US" sz="4000" dirty="0" smtClean="0">
                <a:effectLst/>
              </a:rPr>
              <a:t>Urethra</a:t>
            </a:r>
            <a:endParaRPr lang="ar-IQ" sz="4000" dirty="0"/>
          </a:p>
        </p:txBody>
      </p:sp>
    </p:spTree>
    <p:extLst>
      <p:ext uri="{BB962C8B-B14F-4D97-AF65-F5344CB8AC3E}">
        <p14:creationId xmlns:p14="http://schemas.microsoft.com/office/powerpoint/2010/main" val="97810648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143000"/>
            <a:ext cx="8763000" cy="5486400"/>
          </a:xfrm>
        </p:spPr>
        <p:txBody>
          <a:bodyPr>
            <a:normAutofit/>
          </a:bodyPr>
          <a:lstStyle/>
          <a:p>
            <a:pPr marL="45720" indent="0" algn="just" rtl="0">
              <a:buNone/>
            </a:pPr>
            <a:r>
              <a:rPr lang="en-US" sz="2800" dirty="0"/>
              <a:t>5- Local the calculus by finger palpation or introduce catheter to locate it.</a:t>
            </a:r>
          </a:p>
          <a:p>
            <a:pPr marL="45720" indent="0" algn="just" rtl="0">
              <a:buNone/>
            </a:pPr>
            <a:r>
              <a:rPr lang="en-US" sz="2800" dirty="0"/>
              <a:t>6-skin incision directly made in the midline, centering over the calculus, sharp identification of penis, then located the calculus by finger palpation, then either crush the calculi by sharp towel clamp or open the urethra over the calculi or little below it. Remove the calculi, then suture the urethra by chromic catgut No 2/0(try to put the wound edge of urethra in apposition. Then suture the subcutaneous tissue by </a:t>
            </a:r>
            <a:r>
              <a:rPr lang="en-US" sz="2800" dirty="0" err="1"/>
              <a:t>absorpable</a:t>
            </a:r>
            <a:r>
              <a:rPr lang="en-US" sz="2800" dirty="0"/>
              <a:t> suture, then suture the skin by non-</a:t>
            </a:r>
            <a:r>
              <a:rPr lang="en-US" sz="2800" dirty="0" err="1"/>
              <a:t>absorpable</a:t>
            </a:r>
            <a:r>
              <a:rPr lang="en-US" sz="2800" dirty="0"/>
              <a:t> suture material.</a:t>
            </a:r>
          </a:p>
          <a:p>
            <a:endParaRPr lang="ar-IQ" sz="2800" dirty="0"/>
          </a:p>
        </p:txBody>
      </p:sp>
      <p:sp>
        <p:nvSpPr>
          <p:cNvPr id="5" name="Title 1"/>
          <p:cNvSpPr>
            <a:spLocks noGrp="1"/>
          </p:cNvSpPr>
          <p:nvPr>
            <p:ph type="title"/>
          </p:nvPr>
        </p:nvSpPr>
        <p:spPr>
          <a:xfrm>
            <a:off x="1371600" y="228600"/>
            <a:ext cx="6512511" cy="1143000"/>
          </a:xfrm>
        </p:spPr>
        <p:txBody>
          <a:bodyPr/>
          <a:lstStyle/>
          <a:p>
            <a:pPr marL="0" indent="0" algn="ctr">
              <a:buNone/>
            </a:pPr>
            <a:r>
              <a:rPr lang="en-US" sz="4000" dirty="0">
                <a:effectLst/>
              </a:rPr>
              <a:t>Affection of </a:t>
            </a:r>
            <a:r>
              <a:rPr lang="en-US" sz="4000" dirty="0" smtClean="0">
                <a:effectLst/>
              </a:rPr>
              <a:t>Urethra</a:t>
            </a:r>
            <a:endParaRPr lang="ar-IQ" sz="4000" dirty="0"/>
          </a:p>
        </p:txBody>
      </p:sp>
    </p:spTree>
    <p:extLst>
      <p:ext uri="{BB962C8B-B14F-4D97-AF65-F5344CB8AC3E}">
        <p14:creationId xmlns:p14="http://schemas.microsoft.com/office/powerpoint/2010/main" val="335392885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6200" y="2057400"/>
            <a:ext cx="8839200" cy="4724400"/>
          </a:xfrm>
        </p:spPr>
        <p:txBody>
          <a:bodyPr>
            <a:normAutofit/>
          </a:bodyPr>
          <a:lstStyle/>
          <a:p>
            <a:pPr marL="45720" indent="0" algn="just" rtl="0">
              <a:buNone/>
            </a:pPr>
            <a:r>
              <a:rPr lang="en-US" sz="2800" b="1" dirty="0"/>
              <a:t>Urethral calculi in Ram:</a:t>
            </a:r>
            <a:endParaRPr lang="en-US" sz="2800" dirty="0"/>
          </a:p>
          <a:p>
            <a:pPr marL="45720" indent="0" algn="just" rtl="0">
              <a:buNone/>
            </a:pPr>
            <a:r>
              <a:rPr lang="en-US" sz="2800" dirty="0"/>
              <a:t>The penis of ram have urethral process, the calculi usually are multiple and lodged in the urethral process at the distal end of the penis or in the sigmoid flexure.</a:t>
            </a:r>
          </a:p>
          <a:p>
            <a:pPr marL="45720" indent="0" algn="just" rtl="0">
              <a:buNone/>
            </a:pPr>
            <a:r>
              <a:rPr lang="en-US" sz="2800" b="1" dirty="0"/>
              <a:t>Clinical sings</a:t>
            </a:r>
            <a:r>
              <a:rPr lang="en-US" sz="2800" dirty="0"/>
              <a:t>: same as in general.</a:t>
            </a:r>
          </a:p>
          <a:p>
            <a:pPr marL="45720" indent="0" algn="just" rtl="0">
              <a:buNone/>
            </a:pPr>
            <a:r>
              <a:rPr lang="en-US" sz="2800" b="1" dirty="0"/>
              <a:t>Diagnosis</a:t>
            </a:r>
            <a:r>
              <a:rPr lang="en-US" sz="2800" dirty="0"/>
              <a:t>: same </a:t>
            </a:r>
          </a:p>
          <a:p>
            <a:pPr marL="45720" indent="0" algn="just">
              <a:buNone/>
            </a:pPr>
            <a:endParaRPr lang="ar-IQ" sz="2800" dirty="0"/>
          </a:p>
        </p:txBody>
      </p:sp>
      <p:sp>
        <p:nvSpPr>
          <p:cNvPr id="6" name="Title 1"/>
          <p:cNvSpPr>
            <a:spLocks noGrp="1"/>
          </p:cNvSpPr>
          <p:nvPr>
            <p:ph type="title"/>
          </p:nvPr>
        </p:nvSpPr>
        <p:spPr>
          <a:xfrm>
            <a:off x="1371600" y="228600"/>
            <a:ext cx="6512511" cy="1143000"/>
          </a:xfrm>
        </p:spPr>
        <p:txBody>
          <a:bodyPr/>
          <a:lstStyle/>
          <a:p>
            <a:pPr marL="0" indent="0" algn="ctr">
              <a:buNone/>
            </a:pPr>
            <a:r>
              <a:rPr lang="en-US" sz="4000" dirty="0">
                <a:effectLst/>
              </a:rPr>
              <a:t>Affection of </a:t>
            </a:r>
            <a:r>
              <a:rPr lang="en-US" sz="4000" dirty="0" smtClean="0">
                <a:effectLst/>
              </a:rPr>
              <a:t>Urethra</a:t>
            </a:r>
            <a:endParaRPr lang="ar-IQ" sz="4000" dirty="0"/>
          </a:p>
        </p:txBody>
      </p:sp>
    </p:spTree>
    <p:extLst>
      <p:ext uri="{BB962C8B-B14F-4D97-AF65-F5344CB8AC3E}">
        <p14:creationId xmlns:p14="http://schemas.microsoft.com/office/powerpoint/2010/main" val="228463646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52400" y="1143000"/>
            <a:ext cx="8839200" cy="5486400"/>
          </a:xfrm>
        </p:spPr>
        <p:txBody>
          <a:bodyPr>
            <a:normAutofit/>
          </a:bodyPr>
          <a:lstStyle/>
          <a:p>
            <a:pPr marL="45720" lvl="0" indent="0" algn="just" rtl="0">
              <a:buNone/>
            </a:pPr>
            <a:r>
              <a:rPr lang="en-US" sz="2800" dirty="0"/>
              <a:t>Restrain the animal and the penis pulled from the prepuce. The animal restrained  by using sedative drugs like </a:t>
            </a:r>
            <a:r>
              <a:rPr lang="en-US" sz="2800" dirty="0" err="1"/>
              <a:t>xylazine</a:t>
            </a:r>
            <a:r>
              <a:rPr lang="en-US" sz="2800" dirty="0"/>
              <a:t> 2%(1mg /kg ) or by </a:t>
            </a:r>
            <a:r>
              <a:rPr lang="en-US" sz="2800" dirty="0" err="1"/>
              <a:t>Acepromazine</a:t>
            </a:r>
            <a:r>
              <a:rPr lang="en-US" sz="2800" dirty="0"/>
              <a:t> 0.05 mg/kg B.W I/V  to make relaxation and protrusion of penis </a:t>
            </a:r>
          </a:p>
          <a:p>
            <a:pPr marL="45720" lvl="0" indent="0" algn="just" rtl="0">
              <a:buNone/>
            </a:pPr>
            <a:r>
              <a:rPr lang="en-US" sz="2800" dirty="0"/>
              <a:t>Apply digital pressure on the calculi to express it outside (in most of case treat like this).</a:t>
            </a:r>
          </a:p>
          <a:p>
            <a:pPr marL="45720" lvl="0" indent="0" algn="just" rtl="0">
              <a:buNone/>
            </a:pPr>
            <a:r>
              <a:rPr lang="en-US" sz="2800" dirty="0"/>
              <a:t>Snip off the process containing the calculus   (cut).</a:t>
            </a:r>
          </a:p>
          <a:p>
            <a:pPr marL="45720" lvl="0" indent="0" algn="just" rtl="0">
              <a:buNone/>
            </a:pPr>
            <a:r>
              <a:rPr lang="en-US" sz="2800" dirty="0"/>
              <a:t>If it is in the sigmoid flexure or above, can use the same procedures in steer or bull.</a:t>
            </a:r>
          </a:p>
          <a:p>
            <a:pPr marL="45720" indent="0" algn="just">
              <a:buNone/>
            </a:pPr>
            <a:endParaRPr lang="ar-IQ" sz="2800" dirty="0"/>
          </a:p>
        </p:txBody>
      </p:sp>
      <p:sp>
        <p:nvSpPr>
          <p:cNvPr id="6" name="Title 1"/>
          <p:cNvSpPr>
            <a:spLocks noGrp="1"/>
          </p:cNvSpPr>
          <p:nvPr>
            <p:ph type="title"/>
          </p:nvPr>
        </p:nvSpPr>
        <p:spPr>
          <a:xfrm>
            <a:off x="1371600" y="228600"/>
            <a:ext cx="6512511" cy="1143000"/>
          </a:xfrm>
        </p:spPr>
        <p:txBody>
          <a:bodyPr/>
          <a:lstStyle/>
          <a:p>
            <a:pPr marL="0" indent="0" algn="ctr">
              <a:buNone/>
            </a:pPr>
            <a:r>
              <a:rPr lang="en-US" sz="4000" dirty="0">
                <a:effectLst/>
              </a:rPr>
              <a:t>Affection of </a:t>
            </a:r>
            <a:r>
              <a:rPr lang="en-US" sz="4000" dirty="0" smtClean="0">
                <a:effectLst/>
              </a:rPr>
              <a:t>Urethra</a:t>
            </a:r>
            <a:endParaRPr lang="ar-IQ" sz="4000" dirty="0"/>
          </a:p>
        </p:txBody>
      </p:sp>
    </p:spTree>
    <p:extLst>
      <p:ext uri="{BB962C8B-B14F-4D97-AF65-F5344CB8AC3E}">
        <p14:creationId xmlns:p14="http://schemas.microsoft.com/office/powerpoint/2010/main" val="308089976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52400" y="1600200"/>
            <a:ext cx="8686800" cy="4724400"/>
          </a:xfrm>
        </p:spPr>
        <p:txBody>
          <a:bodyPr>
            <a:normAutofit/>
          </a:bodyPr>
          <a:lstStyle/>
          <a:p>
            <a:pPr marL="45720" indent="0" algn="just" rtl="0">
              <a:buNone/>
            </a:pPr>
            <a:r>
              <a:rPr lang="en-US" sz="2800" b="1" dirty="0"/>
              <a:t>Urethral calculi in Stallion: </a:t>
            </a:r>
            <a:endParaRPr lang="en-US" sz="2800" dirty="0"/>
          </a:p>
          <a:p>
            <a:pPr marL="45720" indent="0" algn="just" rtl="0">
              <a:buNone/>
            </a:pPr>
            <a:r>
              <a:rPr lang="en-US" sz="2800" dirty="0"/>
              <a:t>It is rare if compare with cystic calculi in same species.</a:t>
            </a:r>
          </a:p>
          <a:p>
            <a:pPr marL="45720" indent="0" algn="just" rtl="0">
              <a:buNone/>
            </a:pPr>
            <a:r>
              <a:rPr lang="en-US" sz="2800" b="1" dirty="0"/>
              <a:t> Site of obstruction</a:t>
            </a:r>
            <a:r>
              <a:rPr lang="en-US" sz="2800" dirty="0"/>
              <a:t>:</a:t>
            </a:r>
          </a:p>
          <a:p>
            <a:pPr marL="45720" indent="0" algn="just" rtl="0">
              <a:buNone/>
            </a:pPr>
            <a:r>
              <a:rPr lang="en-US" sz="2800" dirty="0"/>
              <a:t>1-mainly in the pelvic portion of the urethra just at the </a:t>
            </a:r>
            <a:r>
              <a:rPr lang="en-US" sz="2800" dirty="0" err="1"/>
              <a:t>ischeal</a:t>
            </a:r>
            <a:r>
              <a:rPr lang="en-US" sz="2800" dirty="0"/>
              <a:t> arch.</a:t>
            </a:r>
          </a:p>
          <a:p>
            <a:pPr marL="45720" indent="0" algn="just" rtl="0">
              <a:buNone/>
            </a:pPr>
            <a:r>
              <a:rPr lang="en-US" sz="2800" dirty="0"/>
              <a:t>2- Or in the very distal portion of urethra.</a:t>
            </a:r>
          </a:p>
          <a:p>
            <a:pPr marL="45720" indent="0" algn="just" rtl="0">
              <a:buNone/>
            </a:pPr>
            <a:r>
              <a:rPr lang="en-US" sz="2800" b="1" dirty="0"/>
              <a:t>Sings:</a:t>
            </a:r>
            <a:r>
              <a:rPr lang="en-US" sz="2800" dirty="0"/>
              <a:t> it take the symptoms of colic.</a:t>
            </a:r>
          </a:p>
          <a:p>
            <a:pPr marL="45720" indent="0" algn="just">
              <a:buNone/>
            </a:pPr>
            <a:endParaRPr lang="ar-IQ" sz="2800" dirty="0"/>
          </a:p>
        </p:txBody>
      </p:sp>
      <p:sp>
        <p:nvSpPr>
          <p:cNvPr id="4" name="Title 1"/>
          <p:cNvSpPr>
            <a:spLocks noGrp="1"/>
          </p:cNvSpPr>
          <p:nvPr>
            <p:ph type="title"/>
          </p:nvPr>
        </p:nvSpPr>
        <p:spPr>
          <a:xfrm>
            <a:off x="1371600" y="228600"/>
            <a:ext cx="6512511" cy="1143000"/>
          </a:xfrm>
        </p:spPr>
        <p:txBody>
          <a:bodyPr/>
          <a:lstStyle/>
          <a:p>
            <a:pPr marL="0" indent="0" algn="ctr">
              <a:buNone/>
            </a:pPr>
            <a:r>
              <a:rPr lang="en-US" sz="4000" dirty="0">
                <a:effectLst/>
              </a:rPr>
              <a:t>Affection of </a:t>
            </a:r>
            <a:r>
              <a:rPr lang="en-US" sz="4000" dirty="0" smtClean="0">
                <a:effectLst/>
              </a:rPr>
              <a:t>Urethra</a:t>
            </a:r>
            <a:endParaRPr lang="ar-IQ" sz="4000" dirty="0"/>
          </a:p>
        </p:txBody>
      </p:sp>
    </p:spTree>
    <p:extLst>
      <p:ext uri="{BB962C8B-B14F-4D97-AF65-F5344CB8AC3E}">
        <p14:creationId xmlns:p14="http://schemas.microsoft.com/office/powerpoint/2010/main" val="28407960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33400" y="1066800"/>
            <a:ext cx="8153400" cy="4419600"/>
          </a:xfrm>
        </p:spPr>
        <p:txBody>
          <a:bodyPr>
            <a:normAutofit/>
          </a:bodyPr>
          <a:lstStyle/>
          <a:p>
            <a:pPr marL="45720" indent="0" algn="just" rtl="0">
              <a:buNone/>
            </a:pPr>
            <a:r>
              <a:rPr lang="en-US" sz="2800" b="1" dirty="0"/>
              <a:t>Clinical signs</a:t>
            </a:r>
            <a:r>
              <a:rPr lang="en-US" sz="2800" dirty="0"/>
              <a:t>: may no signs even when large calculi or small calculi may cause sever pain when pass through ureter.</a:t>
            </a:r>
          </a:p>
          <a:p>
            <a:pPr marL="45720" indent="0" algn="just" rtl="0">
              <a:buNone/>
            </a:pPr>
            <a:r>
              <a:rPr lang="en-US" sz="2800" dirty="0"/>
              <a:t>The signs include –acute colic and hematuria </a:t>
            </a:r>
            <a:r>
              <a:rPr lang="en-US" sz="2800" dirty="0" smtClean="0"/>
              <a:t>.</a:t>
            </a:r>
          </a:p>
          <a:p>
            <a:pPr marL="45720" indent="0" algn="just" rtl="0">
              <a:buNone/>
            </a:pPr>
            <a:endParaRPr lang="en-US" sz="2800" dirty="0"/>
          </a:p>
          <a:p>
            <a:pPr marL="45720" indent="0" algn="just" rtl="0">
              <a:buNone/>
            </a:pPr>
            <a:r>
              <a:rPr lang="en-US" sz="2800" b="1" dirty="0"/>
              <a:t>Diagnosis</a:t>
            </a:r>
            <a:r>
              <a:rPr lang="en-US" sz="2800" dirty="0"/>
              <a:t>: depend on signs, radiographs, contrast </a:t>
            </a:r>
            <a:r>
              <a:rPr lang="en-US" sz="2800" dirty="0" smtClean="0"/>
              <a:t>radiography.</a:t>
            </a:r>
            <a:endParaRPr lang="en-US" sz="2800" dirty="0"/>
          </a:p>
          <a:p>
            <a:pPr marL="45720" indent="0" algn="just">
              <a:buNone/>
            </a:pPr>
            <a:endParaRPr lang="ar-IQ" sz="2800" dirty="0"/>
          </a:p>
        </p:txBody>
      </p:sp>
      <p:sp>
        <p:nvSpPr>
          <p:cNvPr id="4" name="Title 1"/>
          <p:cNvSpPr txBox="1">
            <a:spLocks/>
          </p:cNvSpPr>
          <p:nvPr/>
        </p:nvSpPr>
        <p:spPr>
          <a:xfrm>
            <a:off x="15240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dirty="0" smtClean="0">
                <a:effectLst/>
              </a:rPr>
              <a:t>Affection of kidney</a:t>
            </a:r>
            <a:endParaRPr lang="ar-IQ" sz="4000" dirty="0"/>
          </a:p>
        </p:txBody>
      </p:sp>
    </p:spTree>
    <p:extLst>
      <p:ext uri="{BB962C8B-B14F-4D97-AF65-F5344CB8AC3E}">
        <p14:creationId xmlns:p14="http://schemas.microsoft.com/office/powerpoint/2010/main" val="1422056756"/>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143000"/>
            <a:ext cx="8534400" cy="5486400"/>
          </a:xfrm>
        </p:spPr>
        <p:txBody>
          <a:bodyPr>
            <a:noAutofit/>
          </a:bodyPr>
          <a:lstStyle/>
          <a:p>
            <a:pPr marL="45720" indent="0" algn="just" rtl="0">
              <a:buNone/>
            </a:pPr>
            <a:r>
              <a:rPr lang="en-US" sz="2800" b="1" dirty="0"/>
              <a:t>Treatment: </a:t>
            </a:r>
            <a:endParaRPr lang="en-US" sz="2800" dirty="0"/>
          </a:p>
          <a:p>
            <a:pPr marL="45720" lvl="0" indent="0" algn="just" rtl="0">
              <a:buNone/>
            </a:pPr>
            <a:r>
              <a:rPr lang="en-US" sz="2800" dirty="0"/>
              <a:t>Restraint of the animal.</a:t>
            </a:r>
          </a:p>
          <a:p>
            <a:pPr marL="45720" lvl="0" indent="0" algn="just" rtl="0">
              <a:buNone/>
            </a:pPr>
            <a:r>
              <a:rPr lang="en-US" sz="2800" dirty="0"/>
              <a:t>Give tranquilizer to the animal to make prolapse of the penis. By manipulation try to locate the calculi or by catheter.</a:t>
            </a:r>
          </a:p>
          <a:p>
            <a:pPr marL="45720" lvl="0" indent="0" algn="just" rtl="0">
              <a:buNone/>
            </a:pPr>
            <a:r>
              <a:rPr lang="en-US" sz="2800" dirty="0"/>
              <a:t>Try to pus the calculi by the catheter and leave the force of urine and straining of the animal to express the calculi</a:t>
            </a:r>
            <a:r>
              <a:rPr lang="en-US" sz="2800" dirty="0" smtClean="0"/>
              <a:t>.</a:t>
            </a:r>
            <a:endParaRPr lang="en-US" sz="2800" dirty="0"/>
          </a:p>
        </p:txBody>
      </p:sp>
      <p:sp>
        <p:nvSpPr>
          <p:cNvPr id="4" name="Title 1"/>
          <p:cNvSpPr txBox="1">
            <a:spLocks/>
          </p:cNvSpPr>
          <p:nvPr/>
        </p:nvSpPr>
        <p:spPr>
          <a:xfrm>
            <a:off x="13716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dirty="0" smtClean="0">
                <a:effectLst/>
              </a:rPr>
              <a:t>Affection of Urethra</a:t>
            </a:r>
            <a:endParaRPr lang="ar-IQ" sz="4000" dirty="0"/>
          </a:p>
        </p:txBody>
      </p:sp>
    </p:spTree>
    <p:extLst>
      <p:ext uri="{BB962C8B-B14F-4D97-AF65-F5344CB8AC3E}">
        <p14:creationId xmlns:p14="http://schemas.microsoft.com/office/powerpoint/2010/main" val="294297450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990600"/>
            <a:ext cx="9144000" cy="5715000"/>
          </a:xfrm>
        </p:spPr>
        <p:txBody>
          <a:bodyPr>
            <a:noAutofit/>
          </a:bodyPr>
          <a:lstStyle/>
          <a:p>
            <a:pPr marL="45720" lvl="0" indent="0" algn="just" rtl="0">
              <a:buNone/>
            </a:pPr>
            <a:r>
              <a:rPr lang="en-US" sz="2800" dirty="0"/>
              <a:t>Calculi lodged distal to the tuber </a:t>
            </a:r>
            <a:r>
              <a:rPr lang="en-US" sz="2800" dirty="0" err="1"/>
              <a:t>ischii</a:t>
            </a:r>
            <a:r>
              <a:rPr lang="en-US" sz="2800" dirty="0"/>
              <a:t> may removed by direct incision over the calculi, the incision made on the median raphe exposing the penis.</a:t>
            </a:r>
          </a:p>
          <a:p>
            <a:pPr marL="45720" lvl="0" indent="0" algn="just" rtl="0">
              <a:buNone/>
            </a:pPr>
            <a:r>
              <a:rPr lang="en-US" sz="2800" dirty="0"/>
              <a:t>Calculi lodged in the pelvic portion of urethra, it is difficult in surgical procedure==treatment by </a:t>
            </a:r>
            <a:r>
              <a:rPr lang="en-US" sz="2800" dirty="0" err="1"/>
              <a:t>ischial</a:t>
            </a:r>
            <a:r>
              <a:rPr lang="en-US" sz="2800" dirty="0"/>
              <a:t> </a:t>
            </a:r>
            <a:r>
              <a:rPr lang="en-US" sz="2800" dirty="0" err="1"/>
              <a:t>urethrotomy</a:t>
            </a:r>
            <a:r>
              <a:rPr lang="en-US" sz="2800" dirty="0"/>
              <a:t>: the incision made from above tuber </a:t>
            </a:r>
            <a:r>
              <a:rPr lang="en-US" sz="2800" dirty="0" err="1"/>
              <a:t>ischii</a:t>
            </a:r>
            <a:r>
              <a:rPr lang="en-US" sz="2800" dirty="0"/>
              <a:t> and extended downward   , then identify the penis, the urethra, then open the urethra after locate the calculi by finger or catheter, remove the calculi, and not necessary to suture the urethra or skin, and leave the animal urinate through the incision, anesthesia by epidural injection.</a:t>
            </a:r>
          </a:p>
          <a:p>
            <a:pPr marL="45720" indent="0" algn="just">
              <a:buNone/>
            </a:pPr>
            <a:endParaRPr lang="ar-IQ" sz="2800" dirty="0"/>
          </a:p>
          <a:p>
            <a:pPr marL="45720" indent="0" algn="just">
              <a:buNone/>
            </a:pPr>
            <a:endParaRPr lang="ar-IQ" sz="2800" dirty="0"/>
          </a:p>
        </p:txBody>
      </p:sp>
      <p:sp>
        <p:nvSpPr>
          <p:cNvPr id="4" name="Title 1"/>
          <p:cNvSpPr txBox="1">
            <a:spLocks/>
          </p:cNvSpPr>
          <p:nvPr/>
        </p:nvSpPr>
        <p:spPr>
          <a:xfrm>
            <a:off x="13716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dirty="0" smtClean="0">
                <a:effectLst/>
              </a:rPr>
              <a:t>Affection of Urethra</a:t>
            </a:r>
            <a:endParaRPr lang="ar-IQ" sz="4000" dirty="0"/>
          </a:p>
        </p:txBody>
      </p:sp>
    </p:spTree>
    <p:extLst>
      <p:ext uri="{BB962C8B-B14F-4D97-AF65-F5344CB8AC3E}">
        <p14:creationId xmlns:p14="http://schemas.microsoft.com/office/powerpoint/2010/main" val="188146155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Lectures\5th stage\urinary system\thank u\7394948_20150218095320.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200" y="4267200"/>
            <a:ext cx="9078685" cy="19812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E:\Lectures\5th stage\urinary system\thank u\thank-you-animated.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6201" y="152400"/>
            <a:ext cx="9067800" cy="2964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70238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457200" y="1524000"/>
            <a:ext cx="8229600" cy="4800600"/>
          </a:xfrm>
        </p:spPr>
        <p:txBody>
          <a:bodyPr>
            <a:normAutofit/>
          </a:bodyPr>
          <a:lstStyle/>
          <a:p>
            <a:pPr marL="45720" indent="0" algn="just" rtl="0">
              <a:buNone/>
            </a:pPr>
            <a:r>
              <a:rPr lang="en-US" sz="2800" b="1" dirty="0"/>
              <a:t>Treatment:</a:t>
            </a:r>
            <a:endParaRPr lang="en-US" sz="2800" dirty="0"/>
          </a:p>
          <a:p>
            <a:pPr marL="45720" lvl="0" indent="0" algn="just" rtl="0">
              <a:buNone/>
            </a:pPr>
            <a:r>
              <a:rPr lang="en-US" sz="2800" dirty="0"/>
              <a:t>Change the diet to change the pH of urine.</a:t>
            </a:r>
          </a:p>
          <a:p>
            <a:pPr marL="45720" lvl="0" indent="0" algn="just" rtl="0">
              <a:buNone/>
            </a:pPr>
            <a:r>
              <a:rPr lang="en-US" sz="2800" dirty="0"/>
              <a:t>Give low protein </a:t>
            </a:r>
            <a:r>
              <a:rPr lang="en-US" sz="2800" dirty="0" smtClean="0"/>
              <a:t>diet?.</a:t>
            </a:r>
            <a:endParaRPr lang="en-US" sz="2800" dirty="0"/>
          </a:p>
          <a:p>
            <a:pPr marL="45720" lvl="0" indent="0" algn="just" rtl="0">
              <a:buNone/>
            </a:pPr>
            <a:r>
              <a:rPr lang="en-US" sz="2800" dirty="0"/>
              <a:t>Antibiotic to check the infection.</a:t>
            </a:r>
          </a:p>
          <a:p>
            <a:pPr marL="45720" lvl="0" indent="0" algn="just" rtl="0">
              <a:buNone/>
            </a:pPr>
            <a:r>
              <a:rPr lang="en-US" sz="2800" dirty="0"/>
              <a:t>Using of acetylsalicylic acid (in case of calcium phosphate stone</a:t>
            </a:r>
            <a:r>
              <a:rPr lang="en-US" sz="2800" dirty="0" smtClean="0"/>
              <a:t>)?.</a:t>
            </a:r>
            <a:endParaRPr lang="en-US" sz="2800" dirty="0"/>
          </a:p>
          <a:p>
            <a:pPr marL="45720" lvl="0" indent="0" algn="just" rtl="0">
              <a:buNone/>
            </a:pPr>
            <a:r>
              <a:rPr lang="en-US" sz="2800" dirty="0"/>
              <a:t>Surgical removal by </a:t>
            </a:r>
            <a:r>
              <a:rPr lang="en-US" sz="2800" dirty="0" err="1"/>
              <a:t>nephrotomy</a:t>
            </a:r>
            <a:r>
              <a:rPr lang="en-US" sz="2800" dirty="0"/>
              <a:t> which is the best treatment.</a:t>
            </a:r>
          </a:p>
          <a:p>
            <a:pPr marL="45720" indent="0" algn="just">
              <a:buNone/>
            </a:pPr>
            <a:endParaRPr lang="ar-IQ" sz="2800" dirty="0"/>
          </a:p>
        </p:txBody>
      </p:sp>
      <p:sp>
        <p:nvSpPr>
          <p:cNvPr id="4" name="Title 1"/>
          <p:cNvSpPr txBox="1">
            <a:spLocks/>
          </p:cNvSpPr>
          <p:nvPr/>
        </p:nvSpPr>
        <p:spPr>
          <a:xfrm>
            <a:off x="15240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dirty="0" smtClean="0">
                <a:effectLst/>
              </a:rPr>
              <a:t>Affection of kidney</a:t>
            </a:r>
            <a:endParaRPr lang="ar-IQ" sz="4000" dirty="0"/>
          </a:p>
        </p:txBody>
      </p:sp>
    </p:spTree>
    <p:extLst>
      <p:ext uri="{BB962C8B-B14F-4D97-AF65-F5344CB8AC3E}">
        <p14:creationId xmlns:p14="http://schemas.microsoft.com/office/powerpoint/2010/main" val="2381536355"/>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04800" y="1981200"/>
            <a:ext cx="8382000" cy="4648200"/>
          </a:xfrm>
        </p:spPr>
        <p:txBody>
          <a:bodyPr>
            <a:noAutofit/>
          </a:bodyPr>
          <a:lstStyle/>
          <a:p>
            <a:pPr marL="45720" indent="0" algn="just" rtl="0">
              <a:buNone/>
            </a:pPr>
            <a:r>
              <a:rPr lang="en-US" sz="2800" b="1" dirty="0" err="1"/>
              <a:t>Nephrotomy</a:t>
            </a:r>
            <a:r>
              <a:rPr lang="en-US" sz="2800" b="1" dirty="0"/>
              <a:t>: </a:t>
            </a:r>
            <a:endParaRPr lang="en-US" sz="2800" dirty="0"/>
          </a:p>
          <a:p>
            <a:pPr marL="45720" indent="0" algn="just" rtl="0">
              <a:buNone/>
            </a:pPr>
            <a:r>
              <a:rPr lang="en-US" sz="2800" b="1" dirty="0"/>
              <a:t>After </a:t>
            </a:r>
            <a:r>
              <a:rPr lang="en-US" sz="2800" dirty="0"/>
              <a:t>making laparotomy from either midline incision or flank incision. ( midline is best ) , expose the kidney , apply an clamp on the renal vessels to control bleeding , incision is made</a:t>
            </a:r>
            <a:r>
              <a:rPr lang="en-US" sz="2800" b="1" dirty="0"/>
              <a:t> </a:t>
            </a:r>
            <a:r>
              <a:rPr lang="en-US" sz="2800" dirty="0"/>
              <a:t> in renal capsule </a:t>
            </a:r>
            <a:r>
              <a:rPr lang="en-US" sz="2800" dirty="0" smtClean="0"/>
              <a:t>along </a:t>
            </a:r>
            <a:r>
              <a:rPr lang="en-US" sz="2800" dirty="0"/>
              <a:t>the greater curvature of the kidney involving parenchyma to expose the pelvis , remove the stone with forceps, flush the renal pelvis with antibiotic solution , then close the </a:t>
            </a:r>
            <a:r>
              <a:rPr lang="en-US" sz="2800" dirty="0" smtClean="0"/>
              <a:t>wound.</a:t>
            </a:r>
            <a:endParaRPr lang="ar-IQ" sz="2800" dirty="0"/>
          </a:p>
        </p:txBody>
      </p:sp>
      <p:sp>
        <p:nvSpPr>
          <p:cNvPr id="4" name="Title 1"/>
          <p:cNvSpPr txBox="1">
            <a:spLocks/>
          </p:cNvSpPr>
          <p:nvPr/>
        </p:nvSpPr>
        <p:spPr>
          <a:xfrm>
            <a:off x="15240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dirty="0" smtClean="0">
                <a:effectLst/>
              </a:rPr>
              <a:t>Affection of kidney</a:t>
            </a:r>
            <a:endParaRPr lang="ar-IQ" sz="4000" dirty="0"/>
          </a:p>
        </p:txBody>
      </p:sp>
    </p:spTree>
    <p:extLst>
      <p:ext uri="{BB962C8B-B14F-4D97-AF65-F5344CB8AC3E}">
        <p14:creationId xmlns:p14="http://schemas.microsoft.com/office/powerpoint/2010/main" val="3419151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371600"/>
            <a:ext cx="8153400" cy="4465320"/>
          </a:xfrm>
        </p:spPr>
        <p:txBody>
          <a:bodyPr>
            <a:normAutofit/>
          </a:bodyPr>
          <a:lstStyle/>
          <a:p>
            <a:pPr marL="45720" indent="0" algn="just" rtl="0">
              <a:buNone/>
            </a:pPr>
            <a:r>
              <a:rPr lang="en-US" sz="2800" dirty="0" smtClean="0"/>
              <a:t>  Close </a:t>
            </a:r>
            <a:r>
              <a:rPr lang="en-US" sz="2800" dirty="0"/>
              <a:t>the wound of kidney parenchyma with interrupted mattress suture (should be tied with little tension) the renal capsule and peritoneum closed with row of simple continuous suture with 3/0 chromic catgut, then close the abdomen with usual manner.</a:t>
            </a:r>
          </a:p>
          <a:p>
            <a:pPr marL="45720" indent="0" algn="just" rtl="0">
              <a:buNone/>
            </a:pPr>
            <a:endParaRPr lang="ar-IQ" sz="2800" dirty="0"/>
          </a:p>
        </p:txBody>
      </p:sp>
      <p:sp>
        <p:nvSpPr>
          <p:cNvPr id="5" name="Title 1"/>
          <p:cNvSpPr txBox="1">
            <a:spLocks/>
          </p:cNvSpPr>
          <p:nvPr/>
        </p:nvSpPr>
        <p:spPr>
          <a:xfrm>
            <a:off x="15240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dirty="0" smtClean="0">
                <a:effectLst/>
              </a:rPr>
              <a:t>Affection of kidney</a:t>
            </a:r>
            <a:endParaRPr lang="ar-IQ" sz="4000" dirty="0"/>
          </a:p>
        </p:txBody>
      </p:sp>
    </p:spTree>
    <p:extLst>
      <p:ext uri="{BB962C8B-B14F-4D97-AF65-F5344CB8AC3E}">
        <p14:creationId xmlns:p14="http://schemas.microsoft.com/office/powerpoint/2010/main" val="2129328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990600"/>
            <a:ext cx="9067800" cy="5410200"/>
          </a:xfrm>
        </p:spPr>
        <p:txBody>
          <a:bodyPr>
            <a:noAutofit/>
          </a:bodyPr>
          <a:lstStyle/>
          <a:p>
            <a:pPr marL="45720" indent="0" algn="just" rtl="0">
              <a:buNone/>
            </a:pPr>
            <a:r>
              <a:rPr lang="en-US" sz="2800" b="1" dirty="0" err="1"/>
              <a:t>Hydronephrosis</a:t>
            </a:r>
            <a:r>
              <a:rPr lang="en-US" sz="2800" dirty="0"/>
              <a:t>: </a:t>
            </a:r>
          </a:p>
          <a:p>
            <a:pPr marL="45720" indent="0" algn="just" rtl="0">
              <a:buNone/>
            </a:pPr>
            <a:r>
              <a:rPr lang="en-US" sz="2800" dirty="0"/>
              <a:t> Occur as a result of obstruction of the outflow of urine which cause dilation of the urinary tract proximal of the obstruction and massive destruction of the kidney parenchyma may be unilateral or bilateral.</a:t>
            </a:r>
          </a:p>
          <a:p>
            <a:pPr marL="45720" indent="0" algn="just" rtl="0">
              <a:buNone/>
            </a:pPr>
            <a:r>
              <a:rPr lang="en-US" sz="2800" b="1" dirty="0"/>
              <a:t>Causes:</a:t>
            </a:r>
            <a:r>
              <a:rPr lang="en-US" sz="2800" dirty="0"/>
              <a:t> </a:t>
            </a:r>
          </a:p>
          <a:p>
            <a:pPr marL="45720" indent="0" algn="just" rtl="0">
              <a:buNone/>
            </a:pPr>
            <a:r>
              <a:rPr lang="en-US" sz="2800" dirty="0"/>
              <a:t>1- Obstruction due to external pressure such as tumor.         2- Congenital obstruction               3- prostatic enlargement         4-sever cystitis       5-inflammation of ureter                 6-vesicoureteral reflex                           7-kidney worm </a:t>
            </a:r>
            <a:r>
              <a:rPr lang="en-US" sz="2800" dirty="0" smtClean="0"/>
              <a:t>(</a:t>
            </a:r>
            <a:r>
              <a:rPr lang="en-US" sz="2800" i="1" dirty="0" err="1" smtClean="0"/>
              <a:t>Dioctophyme</a:t>
            </a:r>
            <a:r>
              <a:rPr lang="en-US" sz="2800" i="1" dirty="0" smtClean="0"/>
              <a:t> </a:t>
            </a:r>
            <a:r>
              <a:rPr lang="en-US" sz="2800" i="1" dirty="0" err="1"/>
              <a:t>renale</a:t>
            </a:r>
            <a:r>
              <a:rPr lang="en-US" sz="2800" dirty="0"/>
              <a:t>) </a:t>
            </a:r>
          </a:p>
          <a:p>
            <a:pPr marL="45720" indent="0" algn="just">
              <a:buNone/>
            </a:pPr>
            <a:endParaRPr lang="ar-IQ" sz="2800" dirty="0"/>
          </a:p>
        </p:txBody>
      </p:sp>
      <p:sp>
        <p:nvSpPr>
          <p:cNvPr id="4" name="Title 1"/>
          <p:cNvSpPr txBox="1">
            <a:spLocks/>
          </p:cNvSpPr>
          <p:nvPr/>
        </p:nvSpPr>
        <p:spPr>
          <a:xfrm>
            <a:off x="15240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dirty="0" smtClean="0">
                <a:effectLst/>
              </a:rPr>
              <a:t>Affection of kidney</a:t>
            </a:r>
            <a:endParaRPr lang="ar-IQ" sz="4000" dirty="0"/>
          </a:p>
        </p:txBody>
      </p:sp>
    </p:spTree>
    <p:extLst>
      <p:ext uri="{BB962C8B-B14F-4D97-AF65-F5344CB8AC3E}">
        <p14:creationId xmlns:p14="http://schemas.microsoft.com/office/powerpoint/2010/main" val="3083075185"/>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676400"/>
            <a:ext cx="8534400" cy="4114800"/>
          </a:xfrm>
        </p:spPr>
        <p:txBody>
          <a:bodyPr>
            <a:normAutofit/>
          </a:bodyPr>
          <a:lstStyle/>
          <a:p>
            <a:pPr marL="45720" indent="0" algn="just" rtl="0">
              <a:buNone/>
            </a:pPr>
            <a:r>
              <a:rPr lang="en-US" sz="2800" b="1" dirty="0"/>
              <a:t>Treatment:</a:t>
            </a:r>
            <a:r>
              <a:rPr lang="en-US" sz="2800" dirty="0"/>
              <a:t> </a:t>
            </a:r>
          </a:p>
          <a:p>
            <a:pPr marL="45720" indent="0" algn="just" rtl="0">
              <a:buNone/>
            </a:pPr>
            <a:r>
              <a:rPr lang="en-US" sz="2800" dirty="0"/>
              <a:t>1-remove the cause.     </a:t>
            </a:r>
          </a:p>
          <a:p>
            <a:pPr marL="45720" indent="0" algn="just" rtl="0">
              <a:buNone/>
            </a:pPr>
            <a:r>
              <a:rPr lang="en-US" sz="2800" dirty="0"/>
              <a:t>2- If the obstruction since 6-7 days, when remove the cause the kidney may return to normal function. While obstruction after 2wks, may damage kidney and should be removed (nephrectomy) </a:t>
            </a:r>
          </a:p>
          <a:p>
            <a:pPr marL="45720" indent="0" algn="just">
              <a:buNone/>
            </a:pPr>
            <a:endParaRPr lang="ar-IQ" sz="2800" dirty="0"/>
          </a:p>
        </p:txBody>
      </p:sp>
      <p:sp>
        <p:nvSpPr>
          <p:cNvPr id="4" name="Title 1"/>
          <p:cNvSpPr txBox="1">
            <a:spLocks/>
          </p:cNvSpPr>
          <p:nvPr/>
        </p:nvSpPr>
        <p:spPr>
          <a:xfrm>
            <a:off x="1524000" y="228600"/>
            <a:ext cx="6512511" cy="1143000"/>
          </a:xfrm>
          <a:prstGeom prst="rect">
            <a:avLst/>
          </a:prstGeom>
          <a:effectLst/>
        </p:spPr>
        <p:txBody>
          <a:bodyPr vert="horz" lIns="91440" tIns="45720" rIns="91440" bIns="45720" rtlCol="0" anchor="t" anchorCtr="0">
            <a:noAutofit/>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0" indent="0" algn="ctr">
              <a:buFont typeface="Georgia" pitchFamily="18" charset="0"/>
              <a:buNone/>
            </a:pPr>
            <a:r>
              <a:rPr lang="en-US" sz="4000" dirty="0" smtClean="0">
                <a:effectLst/>
              </a:rPr>
              <a:t>Affection of kidney</a:t>
            </a:r>
            <a:endParaRPr lang="ar-IQ" sz="4000" dirty="0"/>
          </a:p>
        </p:txBody>
      </p:sp>
    </p:spTree>
    <p:extLst>
      <p:ext uri="{BB962C8B-B14F-4D97-AF65-F5344CB8AC3E}">
        <p14:creationId xmlns:p14="http://schemas.microsoft.com/office/powerpoint/2010/main" val="1897931826"/>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6512511" cy="1143000"/>
          </a:xfrm>
        </p:spPr>
        <p:txBody>
          <a:bodyPr/>
          <a:lstStyle/>
          <a:p>
            <a:pPr marL="0" indent="0" algn="ctr">
              <a:buNone/>
            </a:pPr>
            <a:r>
              <a:rPr lang="en-US" sz="4000" dirty="0">
                <a:effectLst/>
              </a:rPr>
              <a:t>Affection of </a:t>
            </a:r>
            <a:r>
              <a:rPr lang="en-US" sz="4000" dirty="0" smtClean="0">
                <a:effectLst/>
              </a:rPr>
              <a:t>Ureter</a:t>
            </a:r>
            <a:endParaRPr lang="ar-IQ" sz="4000" dirty="0"/>
          </a:p>
        </p:txBody>
      </p:sp>
      <p:sp>
        <p:nvSpPr>
          <p:cNvPr id="3" name="Content Placeholder 2"/>
          <p:cNvSpPr>
            <a:spLocks noGrp="1"/>
          </p:cNvSpPr>
          <p:nvPr>
            <p:ph sz="quarter" idx="13"/>
          </p:nvPr>
        </p:nvSpPr>
        <p:spPr>
          <a:xfrm>
            <a:off x="152400" y="1752600"/>
            <a:ext cx="8686800" cy="4876800"/>
          </a:xfrm>
        </p:spPr>
        <p:txBody>
          <a:bodyPr/>
          <a:lstStyle/>
          <a:p>
            <a:pPr marL="45720" indent="0" algn="just" rtl="0">
              <a:buNone/>
            </a:pPr>
            <a:r>
              <a:rPr lang="en-US" b="1" dirty="0"/>
              <a:t>A- </a:t>
            </a:r>
            <a:r>
              <a:rPr lang="en-US" b="1" dirty="0" err="1"/>
              <a:t>Vesicoureteral</a:t>
            </a:r>
            <a:r>
              <a:rPr lang="en-US" b="1" dirty="0"/>
              <a:t> reflex</a:t>
            </a:r>
            <a:r>
              <a:rPr lang="en-US" dirty="0"/>
              <a:t>: it is functional abnormalities in which retrograde flow of urine from the bladder into the ureter and it may cause nephritis.</a:t>
            </a:r>
          </a:p>
          <a:p>
            <a:pPr marL="45720" indent="0" algn="just" rtl="0">
              <a:buNone/>
            </a:pPr>
            <a:r>
              <a:rPr lang="en-US" b="1" dirty="0"/>
              <a:t>B- </a:t>
            </a:r>
            <a:r>
              <a:rPr lang="en-US" b="1" dirty="0" err="1"/>
              <a:t>Ureterctasis</a:t>
            </a:r>
            <a:r>
              <a:rPr lang="en-US" b="1" dirty="0"/>
              <a:t> (</a:t>
            </a:r>
            <a:r>
              <a:rPr lang="en-US" b="1" dirty="0" err="1"/>
              <a:t>hydroureter</a:t>
            </a:r>
            <a:r>
              <a:rPr lang="en-US" b="1" dirty="0"/>
              <a:t> –</a:t>
            </a:r>
            <a:r>
              <a:rPr lang="en-US" b="1" dirty="0" err="1"/>
              <a:t>Megaloureter</a:t>
            </a:r>
            <a:r>
              <a:rPr lang="en-US" b="1" dirty="0"/>
              <a:t>)</a:t>
            </a:r>
            <a:r>
              <a:rPr lang="en-US" dirty="0"/>
              <a:t>. Distention of a ureter –commonly occur secondary to lower urinary tract obstruction.</a:t>
            </a:r>
          </a:p>
          <a:p>
            <a:pPr marL="45720" indent="0" algn="just" rtl="0">
              <a:buNone/>
            </a:pPr>
            <a:r>
              <a:rPr lang="en-US" b="1" dirty="0"/>
              <a:t>C-Ureteral calculi</a:t>
            </a:r>
            <a:r>
              <a:rPr lang="en-US" dirty="0"/>
              <a:t>: presence of calculi in the course of ureter.</a:t>
            </a:r>
          </a:p>
        </p:txBody>
      </p:sp>
    </p:spTree>
    <p:extLst>
      <p:ext uri="{BB962C8B-B14F-4D97-AF65-F5344CB8AC3E}">
        <p14:creationId xmlns:p14="http://schemas.microsoft.com/office/powerpoint/2010/main" val="2922266927"/>
      </p:ext>
    </p:extLst>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87</TotalTime>
  <Words>2024</Words>
  <Application>Microsoft Office PowerPoint</Application>
  <PresentationFormat>On-screen Show (4:3)</PresentationFormat>
  <Paragraphs>138</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Slipstream</vt:lpstr>
      <vt:lpstr>URINARY SYSTEM</vt:lpstr>
      <vt:lpstr>Affection of kidney</vt:lpstr>
      <vt:lpstr>PowerPoint Presentation</vt:lpstr>
      <vt:lpstr>PowerPoint Presentation</vt:lpstr>
      <vt:lpstr>PowerPoint Presentation</vt:lpstr>
      <vt:lpstr>PowerPoint Presentation</vt:lpstr>
      <vt:lpstr>PowerPoint Presentation</vt:lpstr>
      <vt:lpstr>PowerPoint Presentation</vt:lpstr>
      <vt:lpstr>Affection of Ureter</vt:lpstr>
      <vt:lpstr>Affection of urinary bladder </vt:lpstr>
      <vt:lpstr>PowerPoint Presentation</vt:lpstr>
      <vt:lpstr>PowerPoint Presentation</vt:lpstr>
      <vt:lpstr>PowerPoint Presentation</vt:lpstr>
      <vt:lpstr>PowerPoint Presentation</vt:lpstr>
      <vt:lpstr>PowerPoint Presentation</vt:lpstr>
      <vt:lpstr>Affection of urinary bladder </vt:lpstr>
      <vt:lpstr>Affection of Urethra</vt:lpstr>
      <vt:lpstr>Affection of Urethra</vt:lpstr>
      <vt:lpstr>PowerPoint Presentation</vt:lpstr>
      <vt:lpstr>Affection of Urethra</vt:lpstr>
      <vt:lpstr>PowerPoint Presentation</vt:lpstr>
      <vt:lpstr>PowerPoint Presentation</vt:lpstr>
      <vt:lpstr>Affection of Urethra</vt:lpstr>
      <vt:lpstr>PowerPoint Presentation</vt:lpstr>
      <vt:lpstr>Affection of Urethra</vt:lpstr>
      <vt:lpstr>Affection of Urethra</vt:lpstr>
      <vt:lpstr>Affection of Urethra</vt:lpstr>
      <vt:lpstr>Affection of Urethra</vt:lpstr>
      <vt:lpstr>Affection of Urethra</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URINARY SYSTEM</dc:title>
  <dc:creator>ahmed</dc:creator>
  <cp:lastModifiedBy>ahmed</cp:lastModifiedBy>
  <cp:revision>14</cp:revision>
  <dcterms:created xsi:type="dcterms:W3CDTF">2006-08-16T00:00:00Z</dcterms:created>
  <dcterms:modified xsi:type="dcterms:W3CDTF">2016-04-11T19:27:17Z</dcterms:modified>
</cp:coreProperties>
</file>