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عنوان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عنوان فرعي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30" name="عنصر نائب للتاريخ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28/10/1443</a:t>
            </a:fld>
            <a:endParaRPr lang="ar-SA"/>
          </a:p>
        </p:txBody>
      </p:sp>
      <p:sp>
        <p:nvSpPr>
          <p:cNvPr id="19" name="عنصر نائب للتذييل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27" name="عنصر نائب لرقم الشريحة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28/10/1443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28/10/1443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28/10/1443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28/10/1443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28/10/1443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28/10/1443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28/10/1443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28/10/1443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28/10/1443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ستطيل ذو زاوية واحدة مخدوشة ودائرية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مثلث قائم الزاوية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28/10/1443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10" name="شكل حر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شكل حر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شكل حر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شكل حر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عنصر نائب للعنوان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عنصر نائب للنص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28/10/1443</a:t>
            </a:fld>
            <a:endParaRPr lang="ar-SA"/>
          </a:p>
        </p:txBody>
      </p:sp>
      <p:sp>
        <p:nvSpPr>
          <p:cNvPr id="22" name="عنصر نائب للتذييل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18" name="عنصر نائب لرقم الشريحة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grpSp>
        <p:nvGrpSpPr>
          <p:cNvPr id="2" name="مجموعة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شكل حر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شكل حر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i="1" dirty="0" err="1" smtClean="0"/>
              <a:t>Bunyaviridae</a:t>
            </a:r>
            <a:r>
              <a:rPr lang="en-US" dirty="0" smtClean="0"/>
              <a:t/>
            </a:r>
            <a:br>
              <a:rPr lang="en-US" dirty="0" smtClean="0"/>
            </a:br>
            <a:endParaRPr lang="ar-IQ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IQ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dirty="0" smtClean="0"/>
              <a:t>Genus </a:t>
            </a:r>
            <a:r>
              <a:rPr lang="en-US" i="1" dirty="0" err="1" smtClean="0"/>
              <a:t>Bunyavirus</a:t>
            </a:r>
            <a:r>
              <a:rPr lang="en-US" i="1" dirty="0" smtClean="0"/>
              <a:t> </a:t>
            </a:r>
            <a:r>
              <a:rPr lang="en-US" dirty="0" smtClean="0"/>
              <a:t>contains 18 </a:t>
            </a:r>
            <a:r>
              <a:rPr lang="en-US" dirty="0" err="1" smtClean="0"/>
              <a:t>serogroups</a:t>
            </a:r>
            <a:r>
              <a:rPr lang="en-US" dirty="0" smtClean="0"/>
              <a:t> and at </a:t>
            </a:r>
            <a:br>
              <a:rPr lang="en-US" dirty="0" smtClean="0"/>
            </a:br>
            <a:r>
              <a:rPr lang="en-US" dirty="0" smtClean="0"/>
              <a:t>least 160 viruses, most of which are mosquito borne, </a:t>
            </a:r>
            <a:r>
              <a:rPr lang="en-US" dirty="0" smtClean="0"/>
              <a:t>but </a:t>
            </a:r>
            <a:r>
              <a:rPr lang="en-US" dirty="0" smtClean="0"/>
              <a:t>some of which are transmitted by </a:t>
            </a:r>
            <a:r>
              <a:rPr lang="en-US" dirty="0" err="1" smtClean="0"/>
              <a:t>sandflies</a:t>
            </a:r>
            <a:r>
              <a:rPr lang="en-US" dirty="0" smtClean="0"/>
              <a:t> or </a:t>
            </a:r>
            <a:r>
              <a:rPr lang="en-US" i="1" dirty="0" err="1" smtClean="0"/>
              <a:t>Culicoides</a:t>
            </a:r>
            <a:r>
              <a:rPr lang="en-US" i="1" dirty="0" smtClean="0"/>
              <a:t> </a:t>
            </a:r>
            <a:r>
              <a:rPr lang="en-US" dirty="0" smtClean="0"/>
              <a:t>spp</a:t>
            </a:r>
            <a:r>
              <a:rPr lang="en-US" dirty="0" smtClean="0"/>
              <a:t>.</a:t>
            </a:r>
          </a:p>
          <a:p>
            <a:pPr algn="l" rtl="0"/>
            <a:r>
              <a:rPr lang="en-US" dirty="0" smtClean="0"/>
              <a:t> </a:t>
            </a:r>
            <a:r>
              <a:rPr lang="en-US" dirty="0" smtClean="0"/>
              <a:t>The genus includes more than 30 pathogens </a:t>
            </a:r>
            <a:br>
              <a:rPr lang="en-US" dirty="0" smtClean="0"/>
            </a:br>
            <a:r>
              <a:rPr lang="en-US" dirty="0" smtClean="0"/>
              <a:t>of domestic animals and humans, including </a:t>
            </a:r>
            <a:r>
              <a:rPr lang="en-US" dirty="0" err="1" smtClean="0"/>
              <a:t>Akabane</a:t>
            </a:r>
            <a:r>
              <a:rPr lang="en-US" dirty="0" smtClean="0"/>
              <a:t>, </a:t>
            </a:r>
            <a:r>
              <a:rPr lang="en-US" dirty="0" smtClean="0"/>
              <a:t>Cache </a:t>
            </a:r>
            <a:r>
              <a:rPr lang="en-US" dirty="0" smtClean="0"/>
              <a:t>Valley, La Crosse, </a:t>
            </a:r>
            <a:r>
              <a:rPr lang="en-US" dirty="0" err="1" smtClean="0"/>
              <a:t>Bunyamwera</a:t>
            </a:r>
            <a:r>
              <a:rPr lang="en-US" dirty="0" smtClean="0"/>
              <a:t>, and </a:t>
            </a:r>
            <a:r>
              <a:rPr lang="en-US" dirty="0" err="1" smtClean="0"/>
              <a:t>Oropouche</a:t>
            </a:r>
            <a:r>
              <a:rPr lang="en-US" dirty="0" smtClean="0"/>
              <a:t> </a:t>
            </a:r>
            <a:r>
              <a:rPr lang="en-US" dirty="0" smtClean="0"/>
              <a:t>viruses. </a:t>
            </a:r>
            <a:br>
              <a:rPr lang="en-US" dirty="0" smtClean="0"/>
            </a:br>
            <a:endParaRPr lang="ar-IQ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4" name="عنصر نائب للمحتوى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85852" y="1643051"/>
            <a:ext cx="6643734" cy="4206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b="1" dirty="0" smtClean="0"/>
              <a:t>Rift Valley Fever </a:t>
            </a:r>
            <a:endParaRPr lang="en-US" b="1" dirty="0" smtClean="0"/>
          </a:p>
          <a:p>
            <a:pPr algn="l" rtl="0"/>
            <a:r>
              <a:rPr lang="en-US" b="1" dirty="0" err="1" smtClean="0"/>
              <a:t>Akabane</a:t>
            </a:r>
            <a:r>
              <a:rPr lang="en-US" b="1" dirty="0" smtClean="0"/>
              <a:t> </a:t>
            </a:r>
            <a:r>
              <a:rPr lang="en-US" b="1" dirty="0" smtClean="0"/>
              <a:t>Disease (</a:t>
            </a:r>
            <a:r>
              <a:rPr lang="en-US" b="1" dirty="0" err="1" smtClean="0"/>
              <a:t>Arthrogryposis-Hydranencephaly</a:t>
            </a:r>
            <a:r>
              <a:rPr lang="en-US" b="1" dirty="0" smtClean="0"/>
              <a:t>) </a:t>
            </a:r>
            <a:endParaRPr lang="en-US" b="1" dirty="0" smtClean="0"/>
          </a:p>
          <a:p>
            <a:pPr algn="l" rtl="0"/>
            <a:r>
              <a:rPr lang="en-US" b="1" dirty="0" smtClean="0"/>
              <a:t>Nairobi </a:t>
            </a:r>
            <a:r>
              <a:rPr lang="en-US" b="1" dirty="0" smtClean="0"/>
              <a:t>Sheep Disease </a:t>
            </a:r>
            <a:endParaRPr lang="en-US" b="1" dirty="0" smtClean="0"/>
          </a:p>
          <a:p>
            <a:pPr algn="l" rtl="0"/>
            <a:r>
              <a:rPr lang="en-US" b="1" dirty="0" smtClean="0"/>
              <a:t>Crimean-Congo </a:t>
            </a:r>
            <a:r>
              <a:rPr lang="en-US" b="1" dirty="0" smtClean="0"/>
              <a:t>Hemorrhagic Fever . </a:t>
            </a:r>
            <a:endParaRPr lang="en-US" b="1" dirty="0" smtClean="0"/>
          </a:p>
          <a:p>
            <a:pPr algn="l" rtl="0"/>
            <a:r>
              <a:rPr lang="en-US" b="1" dirty="0" smtClean="0"/>
              <a:t>Hemorrhagic </a:t>
            </a:r>
            <a:r>
              <a:rPr lang="en-US" b="1" dirty="0" smtClean="0"/>
              <a:t>Fever with Renal Syndrome . </a:t>
            </a:r>
            <a:endParaRPr lang="en-US" b="1" dirty="0" smtClean="0"/>
          </a:p>
          <a:p>
            <a:pPr algn="l" rtl="0"/>
            <a:r>
              <a:rPr lang="en-US" b="1" dirty="0" smtClean="0"/>
              <a:t>Hantavirus </a:t>
            </a:r>
            <a:r>
              <a:rPr lang="en-US" b="1" dirty="0" smtClean="0"/>
              <a:t>Pulmonary </a:t>
            </a:r>
            <a:r>
              <a:rPr lang="en-US" b="1" dirty="0" smtClean="0"/>
              <a:t>Syndrome.</a:t>
            </a:r>
          </a:p>
          <a:p>
            <a:pPr algn="l" rtl="0"/>
            <a:r>
              <a:rPr lang="en-US" b="1" dirty="0" smtClean="0"/>
              <a:t> California </a:t>
            </a:r>
            <a:r>
              <a:rPr lang="en-US" b="1" dirty="0" smtClean="0"/>
              <a:t>(La Crosse Virus) Encephalitis</a:t>
            </a:r>
            <a:endParaRPr lang="en-US" dirty="0" smtClean="0"/>
          </a:p>
          <a:p>
            <a:pPr algn="l" rtl="0"/>
            <a:endParaRPr lang="ar-IQ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The family </a:t>
            </a:r>
            <a:r>
              <a:rPr lang="en-US" i="1" dirty="0" err="1" smtClean="0"/>
              <a:t>Bunyaviridae</a:t>
            </a:r>
            <a:r>
              <a:rPr lang="en-US" i="1" dirty="0" smtClean="0"/>
              <a:t> </a:t>
            </a:r>
            <a:r>
              <a:rPr lang="en-US" dirty="0" smtClean="0"/>
              <a:t>is the largest virus family, with </a:t>
            </a:r>
            <a:br>
              <a:rPr lang="en-US" dirty="0" smtClean="0"/>
            </a:br>
            <a:r>
              <a:rPr lang="en-US" dirty="0" smtClean="0"/>
              <a:t>more than 350 member </a:t>
            </a:r>
            <a:r>
              <a:rPr lang="en-US" dirty="0" smtClean="0"/>
              <a:t>viruses.</a:t>
            </a:r>
            <a:endParaRPr lang="ar-IQ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l" rtl="0"/>
            <a:r>
              <a:rPr lang="en-US" dirty="0" smtClean="0"/>
              <a:t>. Nearly all of the viruses are </a:t>
            </a:r>
            <a:br>
              <a:rPr lang="en-US" dirty="0" smtClean="0"/>
            </a:br>
            <a:r>
              <a:rPr lang="en-US" dirty="0" err="1" smtClean="0"/>
              <a:t>arboviruses</a:t>
            </a:r>
            <a:r>
              <a:rPr lang="en-US" dirty="0" smtClean="0"/>
              <a:t>, maintained in arthropod-vertebrate- </a:t>
            </a:r>
            <a:br>
              <a:rPr lang="en-US" dirty="0" smtClean="0"/>
            </a:br>
            <a:r>
              <a:rPr lang="en-US" dirty="0" smtClean="0"/>
              <a:t>arthropod cycles, which have great specificity in regard </a:t>
            </a:r>
            <a:br>
              <a:rPr lang="en-US" dirty="0" smtClean="0"/>
            </a:br>
            <a:r>
              <a:rPr lang="en-US" dirty="0" smtClean="0"/>
              <a:t>to both arthropod vectors and vertebrate reservoir hosts. </a:t>
            </a:r>
            <a:endParaRPr lang="en-US" dirty="0" smtClean="0"/>
          </a:p>
          <a:p>
            <a:pPr algn="l" rtl="0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This specificity is the basis for the usually narrow </a:t>
            </a:r>
            <a:r>
              <a:rPr lang="en-US" dirty="0" smtClean="0"/>
              <a:t>geographic </a:t>
            </a:r>
            <a:r>
              <a:rPr lang="en-US" dirty="0" smtClean="0"/>
              <a:t>and ecologic niches occupied by each virus</a:t>
            </a:r>
            <a:r>
              <a:rPr lang="en-US" dirty="0" smtClean="0"/>
              <a:t>.</a:t>
            </a:r>
          </a:p>
          <a:p>
            <a:pPr algn="l" rtl="0"/>
            <a:r>
              <a:rPr lang="en-US" dirty="0" smtClean="0"/>
              <a:t> </a:t>
            </a:r>
            <a:r>
              <a:rPr lang="en-US" dirty="0" smtClean="0"/>
              <a:t>The </a:t>
            </a:r>
            <a:r>
              <a:rPr lang="en-US" dirty="0" smtClean="0"/>
              <a:t>important </a:t>
            </a:r>
            <a:r>
              <a:rPr lang="en-US" dirty="0" smtClean="0"/>
              <a:t>exception is the hantaviruses, which are trans- </a:t>
            </a:r>
            <a:r>
              <a:rPr lang="en-US" dirty="0" smtClean="0"/>
              <a:t>mitted </a:t>
            </a:r>
            <a:r>
              <a:rPr lang="en-US" dirty="0" smtClean="0"/>
              <a:t>in vertebrate-vertebrate cycles without arthropod </a:t>
            </a:r>
            <a:br>
              <a:rPr lang="en-US" dirty="0" smtClean="0"/>
            </a:br>
            <a:r>
              <a:rPr lang="en-US" dirty="0" smtClean="0"/>
              <a:t>vectors;</a:t>
            </a:r>
          </a:p>
          <a:p>
            <a:pPr algn="l" rtl="0"/>
            <a:endParaRPr lang="ar-IQ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dirty="0" err="1" smtClean="0"/>
              <a:t>bunyaviruses</a:t>
            </a:r>
            <a:r>
              <a:rPr lang="en-US" dirty="0" smtClean="0"/>
              <a:t> are transmitted by specific </a:t>
            </a:r>
            <a:br>
              <a:rPr lang="en-US" dirty="0" smtClean="0"/>
            </a:br>
            <a:r>
              <a:rPr lang="en-US" dirty="0" smtClean="0"/>
              <a:t>mosquitoes, ticks, </a:t>
            </a:r>
            <a:r>
              <a:rPr lang="en-US" dirty="0" err="1" smtClean="0"/>
              <a:t>culicoides</a:t>
            </a:r>
            <a:r>
              <a:rPr lang="en-US" dirty="0" smtClean="0"/>
              <a:t>, or flies and particular </a:t>
            </a:r>
            <a:r>
              <a:rPr lang="en-US" dirty="0" smtClean="0"/>
              <a:t>hantaviruses </a:t>
            </a:r>
            <a:r>
              <a:rPr lang="en-US" dirty="0" smtClean="0"/>
              <a:t>by specific rodents. </a:t>
            </a:r>
            <a:endParaRPr lang="en-US" dirty="0" smtClean="0"/>
          </a:p>
          <a:p>
            <a:pPr algn="l" rtl="0"/>
            <a:r>
              <a:rPr lang="en-US" dirty="0" smtClean="0"/>
              <a:t>The </a:t>
            </a:r>
            <a:r>
              <a:rPr lang="en-US" dirty="0" smtClean="0"/>
              <a:t>viruses cause transient </a:t>
            </a:r>
            <a:r>
              <a:rPr lang="en-US" dirty="0" smtClean="0"/>
              <a:t>infection </a:t>
            </a:r>
            <a:r>
              <a:rPr lang="en-US" dirty="0" smtClean="0"/>
              <a:t>in their vertebrate hosts, whether this be a </a:t>
            </a:r>
            <a:r>
              <a:rPr lang="en-US" dirty="0" smtClean="0"/>
              <a:t>mammal </a:t>
            </a:r>
            <a:r>
              <a:rPr lang="en-US" dirty="0" smtClean="0"/>
              <a:t>or bird, and lifelong persistent infection in their </a:t>
            </a:r>
            <a:r>
              <a:rPr lang="en-US" dirty="0" smtClean="0"/>
              <a:t>arthropod </a:t>
            </a:r>
            <a:r>
              <a:rPr lang="en-US" dirty="0" smtClean="0"/>
              <a:t>vectors--again</a:t>
            </a:r>
            <a:endParaRPr lang="ar-IQ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hantaviruses are exceptional </a:t>
            </a:r>
            <a:br>
              <a:rPr lang="en-US" dirty="0" smtClean="0"/>
            </a:br>
            <a:r>
              <a:rPr lang="en-US" dirty="0" smtClean="0"/>
              <a:t>in that infection in their rodent reservoir hosts is </a:t>
            </a:r>
            <a:r>
              <a:rPr lang="en-US" dirty="0" smtClean="0"/>
              <a:t>persistent </a:t>
            </a:r>
            <a:r>
              <a:rPr lang="en-US" dirty="0" smtClean="0"/>
              <a:t>and often lifelong. </a:t>
            </a:r>
            <a:endParaRPr lang="ar-IQ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dirty="0" smtClean="0"/>
              <a:t>Most </a:t>
            </a:r>
            <a:r>
              <a:rPr lang="en-US" dirty="0" err="1" smtClean="0"/>
              <a:t>bunyaviruses</a:t>
            </a:r>
            <a:r>
              <a:rPr lang="en-US" dirty="0" smtClean="0"/>
              <a:t> never infect </a:t>
            </a:r>
            <a:br>
              <a:rPr lang="en-US" dirty="0" smtClean="0"/>
            </a:br>
            <a:r>
              <a:rPr lang="en-US" dirty="0" smtClean="0"/>
              <a:t>domestic animals or humans, </a:t>
            </a:r>
            <a:endParaRPr lang="en-US" dirty="0" smtClean="0"/>
          </a:p>
          <a:p>
            <a:pPr algn="l" rtl="0"/>
            <a:r>
              <a:rPr lang="en-US" dirty="0" smtClean="0"/>
              <a:t>but </a:t>
            </a:r>
            <a:r>
              <a:rPr lang="en-US" dirty="0" smtClean="0"/>
              <a:t>those that do cause </a:t>
            </a:r>
            <a:r>
              <a:rPr lang="en-US" dirty="0" smtClean="0"/>
              <a:t>important </a:t>
            </a:r>
            <a:r>
              <a:rPr lang="en-US" dirty="0" smtClean="0"/>
              <a:t>diseases, varying from encephalitis to </a:t>
            </a:r>
            <a:r>
              <a:rPr lang="en-US" dirty="0" err="1" smtClean="0"/>
              <a:t>hepati</a:t>
            </a:r>
            <a:r>
              <a:rPr lang="en-US" dirty="0" smtClean="0"/>
              <a:t>- </a:t>
            </a:r>
            <a:r>
              <a:rPr lang="en-US" dirty="0" err="1" smtClean="0"/>
              <a:t>tis</a:t>
            </a:r>
            <a:r>
              <a:rPr lang="en-US" dirty="0" smtClean="0"/>
              <a:t>, nephritis, acute respiratory distress syndrome, and </a:t>
            </a:r>
            <a:r>
              <a:rPr lang="en-US" dirty="0" smtClean="0"/>
              <a:t>undifferentiated </a:t>
            </a:r>
            <a:r>
              <a:rPr lang="en-US" dirty="0" err="1" smtClean="0"/>
              <a:t>multiorgan</a:t>
            </a:r>
            <a:r>
              <a:rPr lang="en-US" dirty="0" smtClean="0"/>
              <a:t> syndromes. </a:t>
            </a:r>
            <a:endParaRPr lang="en-US" dirty="0" smtClean="0"/>
          </a:p>
          <a:p>
            <a:pPr algn="l" rtl="0"/>
            <a:r>
              <a:rPr lang="en-US" dirty="0" smtClean="0"/>
              <a:t>Three important </a:t>
            </a:r>
            <a:r>
              <a:rPr lang="en-US" dirty="0" err="1" smtClean="0"/>
              <a:t>zoonotic</a:t>
            </a:r>
            <a:r>
              <a:rPr lang="en-US" dirty="0" smtClean="0"/>
              <a:t> </a:t>
            </a:r>
            <a:r>
              <a:rPr lang="en-US" dirty="0" err="1" smtClean="0"/>
              <a:t>bunyaviruses</a:t>
            </a:r>
            <a:r>
              <a:rPr lang="en-US" dirty="0" smtClean="0"/>
              <a:t>, Rift Valley fever virus, </a:t>
            </a:r>
            <a:r>
              <a:rPr lang="en-US" dirty="0" smtClean="0"/>
              <a:t>Crimean-Congo </a:t>
            </a:r>
            <a:r>
              <a:rPr lang="en-US" dirty="0" smtClean="0"/>
              <a:t>hemorrhagic fever virus</a:t>
            </a:r>
            <a:r>
              <a:rPr lang="en-US" dirty="0" smtClean="0"/>
              <a:t>,</a:t>
            </a:r>
          </a:p>
          <a:p>
            <a:pPr algn="l" rtl="0"/>
            <a:r>
              <a:rPr lang="en-US" dirty="0" smtClean="0"/>
              <a:t> </a:t>
            </a:r>
            <a:r>
              <a:rPr lang="en-US" dirty="0" smtClean="0"/>
              <a:t>and Nairobi sheep </a:t>
            </a:r>
            <a:r>
              <a:rPr lang="en-US" dirty="0" smtClean="0"/>
              <a:t>disease </a:t>
            </a:r>
            <a:r>
              <a:rPr lang="en-US" dirty="0" smtClean="0"/>
              <a:t>virus,</a:t>
            </a:r>
          </a:p>
          <a:p>
            <a:pPr algn="l" rtl="0"/>
            <a:endParaRPr lang="ar-IQ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Classification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The very large number and diversity of the </a:t>
            </a:r>
            <a:r>
              <a:rPr lang="en-US" dirty="0" err="1" smtClean="0"/>
              <a:t>bunyaviruses</a:t>
            </a:r>
            <a:r>
              <a:rPr lang="en-US" dirty="0" smtClean="0"/>
              <a:t> </a:t>
            </a:r>
            <a:r>
              <a:rPr lang="en-US" dirty="0" smtClean="0"/>
              <a:t>offer </a:t>
            </a:r>
            <a:r>
              <a:rPr lang="en-US" dirty="0" smtClean="0"/>
              <a:t>a taxonomic challenge. Genomic features are used </a:t>
            </a:r>
            <a:r>
              <a:rPr lang="en-US" dirty="0" smtClean="0"/>
              <a:t>to </a:t>
            </a:r>
            <a:r>
              <a:rPr lang="en-US" dirty="0" smtClean="0"/>
              <a:t>define genera, particularly the organization of each </a:t>
            </a:r>
            <a:br>
              <a:rPr lang="en-US" dirty="0" smtClean="0"/>
            </a:br>
            <a:r>
              <a:rPr lang="en-US" dirty="0" smtClean="0"/>
              <a:t>RNA genome segment and the sequences of conserved </a:t>
            </a:r>
            <a:r>
              <a:rPr lang="en-US" dirty="0" smtClean="0"/>
              <a:t>nucleotides </a:t>
            </a:r>
            <a:r>
              <a:rPr lang="en-US" dirty="0" smtClean="0"/>
              <a:t>at the termini of each segment. </a:t>
            </a:r>
            <a:endParaRPr lang="ar-IQ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The more than 350 distinct </a:t>
            </a:r>
            <a:r>
              <a:rPr lang="en-US" dirty="0" err="1" smtClean="0"/>
              <a:t>bunyaviruses</a:t>
            </a:r>
            <a:r>
              <a:rPr lang="en-US" dirty="0" smtClean="0"/>
              <a:t> are </a:t>
            </a:r>
            <a:br>
              <a:rPr lang="en-US" dirty="0" smtClean="0"/>
            </a:br>
            <a:r>
              <a:rPr lang="en-US" dirty="0" smtClean="0"/>
              <a:t>grouped into more than 30 </a:t>
            </a:r>
            <a:r>
              <a:rPr lang="en-US" dirty="0" err="1" smtClean="0"/>
              <a:t>serogroups</a:t>
            </a:r>
            <a:r>
              <a:rPr lang="en-US" dirty="0" smtClean="0"/>
              <a:t>, which in turn </a:t>
            </a:r>
            <a:r>
              <a:rPr lang="en-US" dirty="0" smtClean="0"/>
              <a:t>fall </a:t>
            </a:r>
            <a:r>
              <a:rPr lang="en-US" dirty="0" smtClean="0"/>
              <a:t>into four genera of interest (a fifth genus, </a:t>
            </a:r>
            <a:r>
              <a:rPr lang="en-US" i="1" dirty="0" err="1" smtClean="0"/>
              <a:t>Tospovirus</a:t>
            </a:r>
            <a:r>
              <a:rPr lang="en-US" i="1" dirty="0" smtClean="0"/>
              <a:t>, </a:t>
            </a:r>
            <a:r>
              <a:rPr lang="en-US" dirty="0" smtClean="0"/>
              <a:t>contains </a:t>
            </a:r>
            <a:r>
              <a:rPr lang="en-US" dirty="0" smtClean="0"/>
              <a:t>plant viruses).</a:t>
            </a:r>
          </a:p>
          <a:p>
            <a:pPr algn="l" rtl="0"/>
            <a:endParaRPr lang="ar-IQ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تدفق">
  <a:themeElements>
    <a:clrScheme name="تدفق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تدفق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تدفق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</TotalTime>
  <Words>105</Words>
  <PresentationFormat>عرض على الشاشة (3:4)‏</PresentationFormat>
  <Paragraphs>24</Paragraphs>
  <Slides>11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11</vt:i4>
      </vt:variant>
    </vt:vector>
  </HeadingPairs>
  <TitlesOfParts>
    <vt:vector size="12" baseType="lpstr">
      <vt:lpstr>تدفق</vt:lpstr>
      <vt:lpstr>Bunyaviridae 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Classification</vt:lpstr>
      <vt:lpstr>الشريحة 9</vt:lpstr>
      <vt:lpstr>الشريحة 10</vt:lpstr>
      <vt:lpstr>الشريحة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Bunyaviridae </dc:title>
  <dc:creator>Alaa</dc:creator>
  <cp:lastModifiedBy>Alaa</cp:lastModifiedBy>
  <cp:revision>2</cp:revision>
  <dcterms:created xsi:type="dcterms:W3CDTF">2022-05-29T10:50:01Z</dcterms:created>
  <dcterms:modified xsi:type="dcterms:W3CDTF">2022-05-29T11:06:30Z</dcterms:modified>
</cp:coreProperties>
</file>