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2"/>
            <a:ext cx="8229600" cy="4530725"/>
          </a:xfrm>
        </p:spPr>
        <p:txBody>
          <a:bodyPr/>
          <a:lstStyle/>
          <a:p>
            <a:pPr lvl="0"/>
            <a:endParaRPr lang="en-US" noProof="0"/>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F2BE5E5C-2C7E-4DAA-8A4E-D0E6FA60D84A}" type="slidenum">
              <a:rPr lang="ar-SA"/>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9D6E44EA-1161-4F63-9407-A22ADA8B1414}"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E25859A-F6C2-4C18-8F4F-B7A385557E76}" type="datetimeFigureOut">
              <a:rPr lang="ar-IQ" smtClean="0"/>
              <a:pPr/>
              <a:t>06/10/1442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4786535-29A0-4170-8D4E-DC6B06CC521A}"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E25859A-F6C2-4C18-8F4F-B7A385557E76}" type="datetimeFigureOut">
              <a:rPr lang="ar-IQ" smtClean="0"/>
              <a:pPr/>
              <a:t>06/10/1442</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4786535-29A0-4170-8D4E-DC6B06CC521A}"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hyperlink" Target="http://whitewolf.newcastle.edu.au/techinfo/med_bacto.html#tsi" TargetMode="Externa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a:t>د. زينة فؤاد صالح</a:t>
            </a:r>
          </a:p>
        </p:txBody>
      </p:sp>
      <p:sp>
        <p:nvSpPr>
          <p:cNvPr id="3" name="عنوان فرعي 2"/>
          <p:cNvSpPr>
            <a:spLocks noGrp="1"/>
          </p:cNvSpPr>
          <p:nvPr>
            <p:ph type="subTitle" idx="1"/>
          </p:nvPr>
        </p:nvSpPr>
        <p:spPr/>
        <p:txBody>
          <a:bodyPr/>
          <a:lstStyle/>
          <a:p>
            <a:endParaRPr lang="ar-IQ"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fontScale="90000"/>
          </a:bodyPr>
          <a:lstStyle/>
          <a:p>
            <a:pPr eaLnBrk="1" hangingPunct="1"/>
            <a:r>
              <a:rPr lang="en-US" sz="4000" b="1" dirty="0">
                <a:solidFill>
                  <a:schemeClr val="accent2"/>
                </a:solidFill>
              </a:rPr>
              <a:t>TSI Reactions of the </a:t>
            </a:r>
            <a:r>
              <a:rPr lang="en-US" sz="4000" b="1" i="1" dirty="0" err="1">
                <a:solidFill>
                  <a:schemeClr val="accent2"/>
                </a:solidFill>
              </a:rPr>
              <a:t>Enterobacteriaceae</a:t>
            </a:r>
            <a:endParaRPr lang="en-US" sz="4000" b="1" dirty="0">
              <a:solidFill>
                <a:schemeClr val="accent2"/>
              </a:solidFill>
            </a:endParaRPr>
          </a:p>
        </p:txBody>
      </p:sp>
      <p:sp>
        <p:nvSpPr>
          <p:cNvPr id="193539" name="Rectangle 3"/>
          <p:cNvSpPr>
            <a:spLocks noGrp="1" noChangeArrowheads="1"/>
          </p:cNvSpPr>
          <p:nvPr>
            <p:ph idx="1"/>
          </p:nvPr>
        </p:nvSpPr>
        <p:spPr/>
        <p:txBody>
          <a:bodyPr/>
          <a:lstStyle/>
          <a:p>
            <a:pPr eaLnBrk="1" hangingPunct="1"/>
            <a:r>
              <a:rPr lang="en-US" sz="2800" b="1" dirty="0"/>
              <a:t>A/A + g = acid/acid plus gas (CO</a:t>
            </a:r>
            <a:r>
              <a:rPr lang="en-US" sz="2800" b="1" baseline="-25000" dirty="0"/>
              <a:t>2</a:t>
            </a:r>
            <a:r>
              <a:rPr lang="en-US" sz="2800" b="1" dirty="0"/>
              <a:t>)</a:t>
            </a:r>
          </a:p>
          <a:p>
            <a:pPr eaLnBrk="1" hangingPunct="1"/>
            <a:r>
              <a:rPr lang="en-US" sz="2800" b="1" dirty="0"/>
              <a:t>A/A = acid/acid</a:t>
            </a:r>
          </a:p>
          <a:p>
            <a:pPr eaLnBrk="1" hangingPunct="1"/>
            <a:r>
              <a:rPr lang="en-US" sz="2800" b="1" dirty="0"/>
              <a:t>A/A + g, H</a:t>
            </a:r>
            <a:r>
              <a:rPr lang="en-US" sz="2800" b="1" baseline="-25000" dirty="0"/>
              <a:t>2</a:t>
            </a:r>
            <a:r>
              <a:rPr lang="en-US" sz="2800" b="1" dirty="0"/>
              <a:t>S = acid/acid plus gas, H</a:t>
            </a:r>
            <a:r>
              <a:rPr lang="en-US" sz="2800" b="1" baseline="-25000" dirty="0"/>
              <a:t>2</a:t>
            </a:r>
            <a:r>
              <a:rPr lang="en-US" sz="2800" b="1" dirty="0"/>
              <a:t>S</a:t>
            </a:r>
          </a:p>
          <a:p>
            <a:pPr eaLnBrk="1" hangingPunct="1"/>
            <a:r>
              <a:rPr lang="en-US" sz="2800" b="1" dirty="0" err="1"/>
              <a:t>Alk</a:t>
            </a:r>
            <a:r>
              <a:rPr lang="en-US" sz="2800" b="1" dirty="0"/>
              <a:t>/A = alkaline/acid</a:t>
            </a:r>
          </a:p>
          <a:p>
            <a:pPr eaLnBrk="1" hangingPunct="1"/>
            <a:r>
              <a:rPr lang="en-US" sz="2800" b="1" dirty="0" err="1"/>
              <a:t>Alk</a:t>
            </a:r>
            <a:r>
              <a:rPr lang="en-US" sz="2800" b="1" dirty="0"/>
              <a:t>/A + g = alkaline/acid plus gas</a:t>
            </a:r>
          </a:p>
          <a:p>
            <a:pPr eaLnBrk="1" hangingPunct="1"/>
            <a:r>
              <a:rPr lang="en-US" sz="2800" b="1" dirty="0" err="1"/>
              <a:t>Alk</a:t>
            </a:r>
            <a:r>
              <a:rPr lang="en-US" sz="2800" b="1" dirty="0"/>
              <a:t>/A + g, H</a:t>
            </a:r>
            <a:r>
              <a:rPr lang="en-US" sz="2800" b="1" baseline="-25000" dirty="0"/>
              <a:t>2</a:t>
            </a:r>
            <a:r>
              <a:rPr lang="en-US" sz="2800" b="1" dirty="0"/>
              <a:t>S = alkaline/acid plus gas, H</a:t>
            </a:r>
            <a:r>
              <a:rPr lang="en-US" sz="2800" b="1" baseline="-25000" dirty="0"/>
              <a:t>2</a:t>
            </a:r>
            <a:r>
              <a:rPr lang="en-US" sz="2800" b="1" dirty="0"/>
              <a:t>S</a:t>
            </a:r>
          </a:p>
          <a:p>
            <a:pPr eaLnBrk="1" hangingPunct="1"/>
            <a:r>
              <a:rPr lang="en-US" sz="2800" b="1" dirty="0" err="1"/>
              <a:t>Alk</a:t>
            </a:r>
            <a:r>
              <a:rPr lang="en-US" sz="2800" b="1" dirty="0"/>
              <a:t>/A + g, H</a:t>
            </a:r>
            <a:r>
              <a:rPr lang="en-US" sz="2800" b="1" baseline="-25000" dirty="0"/>
              <a:t>2</a:t>
            </a:r>
            <a:r>
              <a:rPr lang="en-US" sz="2800" b="1" dirty="0"/>
              <a:t>S (w) = alkaline/acid plus gas, H</a:t>
            </a:r>
            <a:r>
              <a:rPr lang="en-US" sz="2800" b="1" baseline="-25000" dirty="0"/>
              <a:t>2</a:t>
            </a:r>
            <a:r>
              <a:rPr lang="en-US" sz="2800" b="1" dirty="0"/>
              <a:t>S (weak)</a:t>
            </a:r>
          </a:p>
          <a:p>
            <a:pPr eaLnBrk="1" hangingPunct="1"/>
            <a:endParaRPr lang="en-US"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eaLnBrk="1" hangingPunct="1"/>
            <a:r>
              <a:rPr lang="en-US" b="1" dirty="0">
                <a:solidFill>
                  <a:schemeClr val="accent2"/>
                </a:solidFill>
              </a:rPr>
              <a:t>A/A + g</a:t>
            </a:r>
          </a:p>
        </p:txBody>
      </p:sp>
      <p:sp>
        <p:nvSpPr>
          <p:cNvPr id="194563" name="Rectangle 3"/>
          <p:cNvSpPr>
            <a:spLocks noGrp="1" noChangeArrowheads="1"/>
          </p:cNvSpPr>
          <p:nvPr>
            <p:ph idx="1"/>
          </p:nvPr>
        </p:nvSpPr>
        <p:spPr/>
        <p:txBody>
          <a:bodyPr/>
          <a:lstStyle/>
          <a:p>
            <a:pPr eaLnBrk="1" hangingPunct="1"/>
            <a:r>
              <a:rPr lang="en-US" sz="2800" b="1" i="1" dirty="0"/>
              <a:t>Escherichia coli</a:t>
            </a:r>
          </a:p>
          <a:p>
            <a:pPr eaLnBrk="1" hangingPunct="1"/>
            <a:r>
              <a:rPr lang="en-US" sz="2800" b="1" i="1" dirty="0" err="1"/>
              <a:t>Klebsiella</a:t>
            </a:r>
            <a:r>
              <a:rPr lang="en-US" sz="2800" b="1" i="1" dirty="0"/>
              <a:t> </a:t>
            </a:r>
            <a:r>
              <a:rPr lang="en-US" sz="2800" b="1" i="1" dirty="0" err="1"/>
              <a:t>pneumoniae</a:t>
            </a:r>
            <a:endParaRPr lang="en-US" sz="2800" b="1" i="1" dirty="0"/>
          </a:p>
          <a:p>
            <a:pPr eaLnBrk="1" hangingPunct="1"/>
            <a:r>
              <a:rPr lang="en-US" sz="2800" b="1" i="1" dirty="0" err="1"/>
              <a:t>Klebsiella</a:t>
            </a:r>
            <a:r>
              <a:rPr lang="en-US" sz="2800" b="1" i="1" dirty="0"/>
              <a:t> </a:t>
            </a:r>
            <a:r>
              <a:rPr lang="en-US" sz="2800" b="1" i="1" dirty="0" err="1"/>
              <a:t>oxytoca</a:t>
            </a:r>
            <a:endParaRPr lang="en-US" sz="2800" b="1" i="1" dirty="0"/>
          </a:p>
          <a:p>
            <a:pPr eaLnBrk="1" hangingPunct="1"/>
            <a:r>
              <a:rPr lang="en-US" sz="2800" b="1" i="1" dirty="0" err="1"/>
              <a:t>Enterobacter</a:t>
            </a:r>
            <a:r>
              <a:rPr lang="en-US" sz="2800" b="1" i="1" dirty="0"/>
              <a:t> </a:t>
            </a:r>
            <a:r>
              <a:rPr lang="en-US" sz="2800" b="1" i="1" dirty="0" err="1"/>
              <a:t>aerogenes</a:t>
            </a:r>
            <a:endParaRPr lang="en-US" sz="2800" b="1" i="1" dirty="0"/>
          </a:p>
          <a:p>
            <a:pPr eaLnBrk="1" hangingPunct="1"/>
            <a:r>
              <a:rPr lang="en-US" sz="2800" b="1" i="1" dirty="0" err="1"/>
              <a:t>Enterobacter</a:t>
            </a:r>
            <a:r>
              <a:rPr lang="en-US" sz="2800" b="1" i="1" dirty="0"/>
              <a:t> cloacae</a:t>
            </a:r>
          </a:p>
          <a:p>
            <a:pPr eaLnBrk="1" hangingPunct="1"/>
            <a:r>
              <a:rPr lang="en-US" sz="2800" b="1" i="1" dirty="0" err="1"/>
              <a:t>Serratia</a:t>
            </a:r>
            <a:r>
              <a:rPr lang="en-US" sz="2800" b="1" i="1" dirty="0"/>
              <a:t> marcescens</a:t>
            </a:r>
            <a:r>
              <a:rPr lang="en-US" sz="2800" b="1" baseline="30000" dirty="0"/>
              <a:t>1, 2</a:t>
            </a:r>
            <a:endParaRPr lang="en-US" sz="2800" b="1" i="1" dirty="0"/>
          </a:p>
          <a:p>
            <a:pPr eaLnBrk="1" hangingPunct="1"/>
            <a:endParaRPr lang="en-US" sz="2800" b="1" baseline="30000" dirty="0"/>
          </a:p>
          <a:p>
            <a:pPr eaLnBrk="1" hangingPunct="1">
              <a:buFontTx/>
              <a:buNone/>
            </a:pPr>
            <a:r>
              <a:rPr lang="en-US" sz="2800" b="1" baseline="30000" dirty="0"/>
              <a:t>1</a:t>
            </a:r>
            <a:r>
              <a:rPr lang="en-US" sz="2800" b="1" dirty="0"/>
              <a:t>Non-lactose, sucrose </a:t>
            </a:r>
            <a:r>
              <a:rPr lang="en-US" sz="2800" b="1" dirty="0" err="1"/>
              <a:t>fermenter</a:t>
            </a:r>
            <a:endParaRPr lang="en-US" sz="2800" b="1" dirty="0"/>
          </a:p>
          <a:p>
            <a:pPr eaLnBrk="1" hangingPunct="1">
              <a:buFontTx/>
              <a:buNone/>
            </a:pPr>
            <a:r>
              <a:rPr lang="en-US" sz="2800" b="1" baseline="30000" dirty="0"/>
              <a:t>2</a:t>
            </a:r>
            <a:r>
              <a:rPr lang="en-US" sz="2800" b="1" dirty="0"/>
              <a:t>55% + g</a:t>
            </a:r>
            <a:endParaRPr lang="en-US" sz="2800" b="1" baseline="30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pPr eaLnBrk="1" hangingPunct="1"/>
            <a:r>
              <a:rPr lang="en-US" b="1" dirty="0">
                <a:solidFill>
                  <a:schemeClr val="accent2"/>
                </a:solidFill>
              </a:rPr>
              <a:t>A/A</a:t>
            </a:r>
          </a:p>
        </p:txBody>
      </p:sp>
      <p:sp>
        <p:nvSpPr>
          <p:cNvPr id="195587" name="Rectangle 3"/>
          <p:cNvSpPr>
            <a:spLocks noGrp="1" noChangeArrowheads="1"/>
          </p:cNvSpPr>
          <p:nvPr>
            <p:ph idx="1"/>
          </p:nvPr>
        </p:nvSpPr>
        <p:spPr/>
        <p:txBody>
          <a:bodyPr/>
          <a:lstStyle/>
          <a:p>
            <a:pPr eaLnBrk="1" hangingPunct="1"/>
            <a:r>
              <a:rPr lang="en-US" b="1" i="1" dirty="0" err="1"/>
              <a:t>Serratia</a:t>
            </a:r>
            <a:r>
              <a:rPr lang="en-US" b="1" i="1" dirty="0"/>
              <a:t> marcescens</a:t>
            </a:r>
            <a:r>
              <a:rPr lang="en-US" b="1" baseline="30000" dirty="0"/>
              <a:t>1, 2</a:t>
            </a:r>
          </a:p>
          <a:p>
            <a:pPr eaLnBrk="1" hangingPunct="1"/>
            <a:r>
              <a:rPr lang="en-US" b="1" i="1" dirty="0" err="1"/>
              <a:t>Yersinia</a:t>
            </a:r>
            <a:r>
              <a:rPr lang="en-US" b="1" i="1" dirty="0"/>
              <a:t> enterocolitica</a:t>
            </a:r>
            <a:r>
              <a:rPr lang="en-US" b="1" baseline="30000" dirty="0"/>
              <a:t>2</a:t>
            </a:r>
          </a:p>
          <a:p>
            <a:pPr eaLnBrk="1" hangingPunct="1">
              <a:buFontTx/>
              <a:buNone/>
            </a:pPr>
            <a:r>
              <a:rPr lang="en-US" b="1" baseline="30000" dirty="0"/>
              <a:t>1</a:t>
            </a:r>
            <a:r>
              <a:rPr lang="en-US" b="1" dirty="0"/>
              <a:t>45% of strains</a:t>
            </a:r>
          </a:p>
          <a:p>
            <a:pPr eaLnBrk="1" hangingPunct="1">
              <a:buFontTx/>
              <a:buNone/>
            </a:pPr>
            <a:r>
              <a:rPr lang="en-US" b="1" baseline="30000" dirty="0"/>
              <a:t>2</a:t>
            </a:r>
            <a:r>
              <a:rPr lang="en-US" b="1" dirty="0"/>
              <a:t>Non-lactose, sucrose </a:t>
            </a:r>
            <a:r>
              <a:rPr lang="en-US" b="1" dirty="0" err="1"/>
              <a:t>fermenter</a:t>
            </a:r>
            <a:endParaRPr lang="en-US" b="1" baseline="30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eaLnBrk="1" hangingPunct="1"/>
            <a:r>
              <a:rPr lang="en-US" b="1" dirty="0">
                <a:solidFill>
                  <a:schemeClr val="accent2"/>
                </a:solidFill>
              </a:rPr>
              <a:t>A/A + g, H</a:t>
            </a:r>
            <a:r>
              <a:rPr lang="en-US" b="1" baseline="-25000" dirty="0">
                <a:solidFill>
                  <a:schemeClr val="accent2"/>
                </a:solidFill>
              </a:rPr>
              <a:t>2</a:t>
            </a:r>
            <a:r>
              <a:rPr lang="en-US" b="1" dirty="0">
                <a:solidFill>
                  <a:schemeClr val="accent2"/>
                </a:solidFill>
              </a:rPr>
              <a:t>S</a:t>
            </a:r>
          </a:p>
        </p:txBody>
      </p:sp>
      <p:sp>
        <p:nvSpPr>
          <p:cNvPr id="196611" name="Rectangle 3"/>
          <p:cNvSpPr>
            <a:spLocks noGrp="1" noChangeArrowheads="1"/>
          </p:cNvSpPr>
          <p:nvPr>
            <p:ph idx="1"/>
          </p:nvPr>
        </p:nvSpPr>
        <p:spPr/>
        <p:txBody>
          <a:bodyPr/>
          <a:lstStyle/>
          <a:p>
            <a:pPr eaLnBrk="1" hangingPunct="1"/>
            <a:r>
              <a:rPr lang="en-US" b="1" i="1" dirty="0" err="1"/>
              <a:t>Citrobacter</a:t>
            </a:r>
            <a:r>
              <a:rPr lang="en-US" b="1" i="1" dirty="0"/>
              <a:t> </a:t>
            </a:r>
            <a:r>
              <a:rPr lang="en-US" b="1" i="1" dirty="0" err="1"/>
              <a:t>freundii</a:t>
            </a:r>
            <a:endParaRPr lang="en-US" b="1" i="1" dirty="0"/>
          </a:p>
          <a:p>
            <a:pPr eaLnBrk="1" hangingPunct="1"/>
            <a:r>
              <a:rPr lang="en-US" b="1" i="1" dirty="0"/>
              <a:t>Proteus vulgaris</a:t>
            </a:r>
            <a:r>
              <a:rPr lang="en-US" b="1" baseline="30000" dirty="0"/>
              <a:t>1</a:t>
            </a:r>
          </a:p>
          <a:p>
            <a:pPr eaLnBrk="1" hangingPunct="1">
              <a:buFontTx/>
              <a:buNone/>
            </a:pPr>
            <a:r>
              <a:rPr lang="en-US" b="1" baseline="30000" dirty="0"/>
              <a:t>1</a:t>
            </a:r>
            <a:r>
              <a:rPr lang="en-US" b="1" dirty="0"/>
              <a:t>Non-lactose, sucrose </a:t>
            </a:r>
            <a:r>
              <a:rPr lang="en-US" b="1" dirty="0" err="1"/>
              <a:t>fermenter</a:t>
            </a:r>
            <a:endParaRPr lang="en-US" b="1" baseline="30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pPr eaLnBrk="1" hangingPunct="1"/>
            <a:r>
              <a:rPr lang="en-US" b="1" dirty="0" err="1">
                <a:solidFill>
                  <a:srgbClr val="C00000"/>
                </a:solidFill>
              </a:rPr>
              <a:t>Alk</a:t>
            </a:r>
            <a:r>
              <a:rPr lang="en-US" b="1" dirty="0">
                <a:solidFill>
                  <a:srgbClr val="C00000"/>
                </a:solidFill>
              </a:rPr>
              <a:t>/A</a:t>
            </a:r>
          </a:p>
        </p:txBody>
      </p:sp>
      <p:sp>
        <p:nvSpPr>
          <p:cNvPr id="197635" name="Rectangle 3"/>
          <p:cNvSpPr>
            <a:spLocks noGrp="1" noChangeArrowheads="1"/>
          </p:cNvSpPr>
          <p:nvPr>
            <p:ph idx="1"/>
          </p:nvPr>
        </p:nvSpPr>
        <p:spPr/>
        <p:txBody>
          <a:bodyPr/>
          <a:lstStyle/>
          <a:p>
            <a:pPr eaLnBrk="1" hangingPunct="1"/>
            <a:r>
              <a:rPr lang="en-US" b="1" i="1" dirty="0" err="1"/>
              <a:t>Shigella</a:t>
            </a:r>
            <a:endParaRPr lang="en-US" b="1" i="1" dirty="0"/>
          </a:p>
          <a:p>
            <a:pPr eaLnBrk="1" hangingPunct="1"/>
            <a:r>
              <a:rPr lang="en-US" b="1" i="1" dirty="0" err="1"/>
              <a:t>Providencia</a:t>
            </a:r>
            <a:endParaRPr lang="en-US" b="1"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eaLnBrk="1" hangingPunct="1"/>
            <a:r>
              <a:rPr lang="en-US" b="1" dirty="0" err="1">
                <a:solidFill>
                  <a:schemeClr val="accent2"/>
                </a:solidFill>
              </a:rPr>
              <a:t>Alk</a:t>
            </a:r>
            <a:r>
              <a:rPr lang="en-US" b="1" dirty="0">
                <a:solidFill>
                  <a:schemeClr val="accent2"/>
                </a:solidFill>
              </a:rPr>
              <a:t>/A + g</a:t>
            </a:r>
          </a:p>
        </p:txBody>
      </p:sp>
      <p:sp>
        <p:nvSpPr>
          <p:cNvPr id="198659" name="Rectangle 3"/>
          <p:cNvSpPr>
            <a:spLocks noGrp="1" noChangeArrowheads="1"/>
          </p:cNvSpPr>
          <p:nvPr>
            <p:ph idx="1"/>
          </p:nvPr>
        </p:nvSpPr>
        <p:spPr/>
        <p:txBody>
          <a:bodyPr/>
          <a:lstStyle/>
          <a:p>
            <a:pPr eaLnBrk="1" hangingPunct="1"/>
            <a:r>
              <a:rPr lang="en-US" b="1" i="1" dirty="0"/>
              <a:t>Salmonella </a:t>
            </a:r>
            <a:r>
              <a:rPr lang="en-US" b="1" dirty="0"/>
              <a:t>serotype </a:t>
            </a:r>
            <a:r>
              <a:rPr lang="en-US" b="1" dirty="0" err="1"/>
              <a:t>Paratyphi</a:t>
            </a:r>
            <a:r>
              <a:rPr lang="en-US" b="1" dirty="0"/>
              <a:t> A</a:t>
            </a:r>
          </a:p>
          <a:p>
            <a:pPr eaLnBrk="1" hangingPunct="1">
              <a:buFontTx/>
              <a:buNone/>
            </a:pPr>
            <a:endParaRPr lang="en-US" b="1"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395288" y="260350"/>
            <a:ext cx="8229600" cy="1143000"/>
          </a:xfrm>
        </p:spPr>
        <p:txBody>
          <a:bodyPr/>
          <a:lstStyle/>
          <a:p>
            <a:pPr eaLnBrk="1" hangingPunct="1"/>
            <a:r>
              <a:rPr lang="en-US" b="1" dirty="0" err="1">
                <a:solidFill>
                  <a:srgbClr val="C00000"/>
                </a:solidFill>
              </a:rPr>
              <a:t>Alk</a:t>
            </a:r>
            <a:r>
              <a:rPr lang="en-US" b="1" dirty="0">
                <a:solidFill>
                  <a:srgbClr val="C00000"/>
                </a:solidFill>
              </a:rPr>
              <a:t>/A + g, H</a:t>
            </a:r>
            <a:r>
              <a:rPr lang="en-US" b="1" baseline="-25000" dirty="0">
                <a:solidFill>
                  <a:srgbClr val="C00000"/>
                </a:solidFill>
              </a:rPr>
              <a:t>2</a:t>
            </a:r>
            <a:r>
              <a:rPr lang="en-US" b="1" dirty="0">
                <a:solidFill>
                  <a:srgbClr val="C00000"/>
                </a:solidFill>
              </a:rPr>
              <a:t>S</a:t>
            </a:r>
          </a:p>
        </p:txBody>
      </p:sp>
      <p:sp>
        <p:nvSpPr>
          <p:cNvPr id="199683" name="Rectangle 3"/>
          <p:cNvSpPr>
            <a:spLocks noGrp="1" noChangeArrowheads="1"/>
          </p:cNvSpPr>
          <p:nvPr>
            <p:ph idx="1"/>
          </p:nvPr>
        </p:nvSpPr>
        <p:spPr/>
        <p:txBody>
          <a:bodyPr/>
          <a:lstStyle/>
          <a:p>
            <a:pPr eaLnBrk="1" hangingPunct="1"/>
            <a:r>
              <a:rPr lang="en-US" b="1" i="1" dirty="0"/>
              <a:t>Salmonella </a:t>
            </a:r>
            <a:r>
              <a:rPr lang="en-US" b="1" dirty="0"/>
              <a:t>(most serotypes)</a:t>
            </a:r>
            <a:endParaRPr lang="en-US" b="1" i="1" dirty="0"/>
          </a:p>
          <a:p>
            <a:pPr eaLnBrk="1" hangingPunct="1"/>
            <a:r>
              <a:rPr lang="en-US" b="1" i="1" dirty="0"/>
              <a:t>Proteus mirabilis</a:t>
            </a:r>
          </a:p>
          <a:p>
            <a:pPr eaLnBrk="1" hangingPunct="1"/>
            <a:r>
              <a:rPr lang="en-US" b="1" i="1" dirty="0" err="1"/>
              <a:t>Edwardsiella</a:t>
            </a:r>
            <a:r>
              <a:rPr lang="en-US" b="1" i="1" dirty="0"/>
              <a:t> </a:t>
            </a:r>
            <a:r>
              <a:rPr lang="en-US" b="1" i="1" dirty="0" err="1"/>
              <a:t>tarda</a:t>
            </a:r>
            <a:endParaRPr lang="en-US" b="1" i="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pPr eaLnBrk="1" hangingPunct="1"/>
            <a:r>
              <a:rPr lang="en-US" b="1" dirty="0" err="1">
                <a:solidFill>
                  <a:srgbClr val="C00000"/>
                </a:solidFill>
              </a:rPr>
              <a:t>Alk</a:t>
            </a:r>
            <a:r>
              <a:rPr lang="en-US" b="1" dirty="0">
                <a:solidFill>
                  <a:srgbClr val="C00000"/>
                </a:solidFill>
              </a:rPr>
              <a:t>/A + g, H</a:t>
            </a:r>
            <a:r>
              <a:rPr lang="en-US" b="1" baseline="-25000" dirty="0">
                <a:solidFill>
                  <a:srgbClr val="C00000"/>
                </a:solidFill>
              </a:rPr>
              <a:t>2</a:t>
            </a:r>
            <a:r>
              <a:rPr lang="en-US" b="1" dirty="0">
                <a:solidFill>
                  <a:srgbClr val="C00000"/>
                </a:solidFill>
              </a:rPr>
              <a:t>S (w)</a:t>
            </a:r>
          </a:p>
        </p:txBody>
      </p:sp>
      <p:sp>
        <p:nvSpPr>
          <p:cNvPr id="200707" name="Rectangle 3"/>
          <p:cNvSpPr>
            <a:spLocks noGrp="1" noChangeArrowheads="1"/>
          </p:cNvSpPr>
          <p:nvPr>
            <p:ph idx="1"/>
          </p:nvPr>
        </p:nvSpPr>
        <p:spPr/>
        <p:txBody>
          <a:bodyPr/>
          <a:lstStyle/>
          <a:p>
            <a:pPr eaLnBrk="1" hangingPunct="1"/>
            <a:r>
              <a:rPr lang="en-US" b="1" i="1" dirty="0"/>
              <a:t>Salmonella </a:t>
            </a:r>
            <a:r>
              <a:rPr lang="en-US" b="1" dirty="0"/>
              <a:t>serotype </a:t>
            </a:r>
            <a:r>
              <a:rPr lang="en-US" b="1" dirty="0" err="1"/>
              <a:t>Typhi</a:t>
            </a:r>
            <a:endParaRPr lang="en-US" b="1" i="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288" y="908050"/>
            <a:ext cx="8229600" cy="4530725"/>
          </a:xfrm>
        </p:spPr>
        <p:txBody>
          <a:bodyPr/>
          <a:lstStyle/>
          <a:p>
            <a:pPr marL="609498" indent="-609498" algn="l" rtl="0" eaLnBrk="1" hangingPunct="1">
              <a:lnSpc>
                <a:spcPct val="120000"/>
              </a:lnSpc>
              <a:buClr>
                <a:srgbClr val="86D1EC"/>
              </a:buClr>
              <a:defRPr/>
            </a:pPr>
            <a:r>
              <a:rPr lang="en-US" b="1" dirty="0"/>
              <a:t>Principle</a:t>
            </a:r>
            <a:r>
              <a:rPr lang="en-US" dirty="0"/>
              <a:t> </a:t>
            </a:r>
          </a:p>
          <a:p>
            <a:pPr marL="990433" lvl="1" indent="-533310" algn="l" rtl="0" eaLnBrk="1" hangingPunct="1">
              <a:lnSpc>
                <a:spcPct val="120000"/>
              </a:lnSpc>
              <a:defRPr/>
            </a:pPr>
            <a:r>
              <a:rPr lang="en-US" dirty="0"/>
              <a:t>To determine the ability of an organism to attack a specific carbohydrate incorporated into a basal growth medium, with or without the production of gas, along with the determination of possible hydrogen </a:t>
            </a:r>
            <a:r>
              <a:rPr lang="en-US" dirty="0" err="1"/>
              <a:t>sulphide</a:t>
            </a:r>
            <a:r>
              <a:rPr lang="en-US" dirty="0"/>
              <a:t> production. </a:t>
            </a:r>
          </a:p>
          <a:p>
            <a:pPr marL="342842" indent="-342842" algn="l" rtl="0">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7813"/>
            <a:ext cx="8229600" cy="990600"/>
          </a:xfrm>
        </p:spPr>
        <p:txBody>
          <a:bodyPr/>
          <a:lstStyle/>
          <a:p>
            <a:pPr eaLnBrk="1" hangingPunct="1">
              <a:defRPr/>
            </a:pPr>
            <a:r>
              <a:rPr lang="en-US" dirty="0">
                <a:solidFill>
                  <a:schemeClr val="accent2"/>
                </a:solidFill>
              </a:rPr>
              <a:t>Reaction on TSI</a:t>
            </a:r>
          </a:p>
        </p:txBody>
      </p:sp>
      <p:sp>
        <p:nvSpPr>
          <p:cNvPr id="26627" name="Rectangle 3"/>
          <p:cNvSpPr>
            <a:spLocks noGrp="1" noChangeArrowheads="1"/>
          </p:cNvSpPr>
          <p:nvPr>
            <p:ph idx="1"/>
          </p:nvPr>
        </p:nvSpPr>
        <p:spPr/>
        <p:txBody>
          <a:bodyPr/>
          <a:lstStyle/>
          <a:p>
            <a:pPr marL="609498" indent="-609498" algn="justLow" rtl="0" eaLnBrk="1" hangingPunct="1">
              <a:buFont typeface="Wingdings" pitchFamily="2" charset="2"/>
              <a:buNone/>
              <a:defRPr/>
            </a:pPr>
            <a:endParaRPr lang="en-US" dirty="0"/>
          </a:p>
          <a:p>
            <a:pPr marL="609498" indent="-609498" algn="l" rtl="0" eaLnBrk="1" hangingPunct="1">
              <a:defRPr/>
            </a:pPr>
            <a:r>
              <a:rPr lang="en-US" dirty="0">
                <a:solidFill>
                  <a:schemeClr val="accent2"/>
                </a:solidFill>
              </a:rPr>
              <a:t>Method</a:t>
            </a:r>
            <a:r>
              <a:rPr lang="en-US" dirty="0">
                <a:solidFill>
                  <a:srgbClr val="FFFF00"/>
                </a:solidFill>
              </a:rPr>
              <a:t>:</a:t>
            </a:r>
            <a:endParaRPr lang="ar-SA" dirty="0">
              <a:solidFill>
                <a:srgbClr val="FFFF00"/>
              </a:solidFill>
            </a:endParaRPr>
          </a:p>
          <a:p>
            <a:pPr marL="990433" lvl="1" indent="-533310" algn="l" rtl="0" eaLnBrk="1" hangingPunct="1">
              <a:defRPr/>
            </a:pPr>
            <a:r>
              <a:rPr lang="en-US" dirty="0"/>
              <a:t>Inoculate </a:t>
            </a:r>
            <a:r>
              <a:rPr lang="en-US" dirty="0">
                <a:hlinkClick r:id="rId2"/>
              </a:rPr>
              <a:t>TSI medium</a:t>
            </a:r>
            <a:r>
              <a:rPr lang="en-US" dirty="0"/>
              <a:t> with an organism by inoculating needle by stabbing the butt and streaking the slant</a:t>
            </a:r>
          </a:p>
          <a:p>
            <a:pPr marL="990433" lvl="1" indent="-533310" algn="l" rtl="0" eaLnBrk="1" hangingPunct="1">
              <a:defRPr/>
            </a:pPr>
            <a:r>
              <a:rPr lang="en-US" dirty="0"/>
              <a:t>Incubate at 37°C for 24 hours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pPr eaLnBrk="1" hangingPunct="1"/>
            <a:r>
              <a:rPr lang="en-US" b="1" dirty="0">
                <a:solidFill>
                  <a:srgbClr val="C00000"/>
                </a:solidFill>
              </a:rPr>
              <a:t>Hydrogen Sulfide (H</a:t>
            </a:r>
            <a:r>
              <a:rPr lang="en-US" b="1" baseline="-25000" dirty="0">
                <a:solidFill>
                  <a:srgbClr val="C00000"/>
                </a:solidFill>
              </a:rPr>
              <a:t>2</a:t>
            </a:r>
            <a:r>
              <a:rPr lang="en-US" b="1" dirty="0">
                <a:solidFill>
                  <a:srgbClr val="C00000"/>
                </a:solidFill>
              </a:rPr>
              <a:t>S) </a:t>
            </a:r>
          </a:p>
        </p:txBody>
      </p:sp>
      <p:sp>
        <p:nvSpPr>
          <p:cNvPr id="72707" name="Rectangle 3"/>
          <p:cNvSpPr>
            <a:spLocks noGrp="1" noChangeArrowheads="1"/>
          </p:cNvSpPr>
          <p:nvPr>
            <p:ph idx="1"/>
          </p:nvPr>
        </p:nvSpPr>
        <p:spPr/>
        <p:txBody>
          <a:bodyPr/>
          <a:lstStyle/>
          <a:p>
            <a:pPr marL="309511" indent="-309511" defTabSz="414268" eaLnBrk="1" hangingPunct="1">
              <a:defRPr/>
            </a:pPr>
            <a:r>
              <a:rPr lang="en-US" b="1" dirty="0">
                <a:solidFill>
                  <a:schemeClr val="bg1"/>
                </a:solidFill>
              </a:rPr>
              <a:t>   </a:t>
            </a:r>
            <a:r>
              <a:rPr lang="en-US" sz="3300" b="1" dirty="0">
                <a:solidFill>
                  <a:schemeClr val="tx1">
                    <a:lumMod val="95000"/>
                    <a:lumOff val="5000"/>
                  </a:schemeClr>
                </a:solidFill>
              </a:rPr>
              <a:t>In presence of H</a:t>
            </a:r>
            <a:r>
              <a:rPr lang="en-US" sz="3300" b="1" baseline="30000" dirty="0">
                <a:solidFill>
                  <a:schemeClr val="tx1">
                    <a:lumMod val="95000"/>
                    <a:lumOff val="5000"/>
                  </a:schemeClr>
                </a:solidFill>
              </a:rPr>
              <a:t>+ </a:t>
            </a:r>
            <a:r>
              <a:rPr lang="en-US" sz="3300" b="1" dirty="0">
                <a:solidFill>
                  <a:schemeClr val="tx1">
                    <a:lumMod val="95000"/>
                    <a:lumOff val="5000"/>
                  </a:schemeClr>
                </a:solidFill>
              </a:rPr>
              <a:t>and a sulfur source (</a:t>
            </a:r>
            <a:r>
              <a:rPr lang="en-US" sz="2000" b="1" dirty="0">
                <a:solidFill>
                  <a:schemeClr val="tx1">
                    <a:lumMod val="95000"/>
                    <a:lumOff val="5000"/>
                  </a:schemeClr>
                </a:solidFill>
              </a:rPr>
              <a:t>sodium thiosulfate, sulfur-containing amino acids and proteins) </a:t>
            </a:r>
            <a:r>
              <a:rPr lang="en-US" sz="3300" b="1" dirty="0">
                <a:solidFill>
                  <a:schemeClr val="tx1">
                    <a:lumMod val="95000"/>
                    <a:lumOff val="5000"/>
                  </a:schemeClr>
                </a:solidFill>
              </a:rPr>
              <a:t>many </a:t>
            </a:r>
            <a:r>
              <a:rPr lang="en-US" sz="3300" b="1" i="1" dirty="0" err="1">
                <a:solidFill>
                  <a:schemeClr val="tx1">
                    <a:lumMod val="95000"/>
                    <a:lumOff val="5000"/>
                  </a:schemeClr>
                </a:solidFill>
              </a:rPr>
              <a:t>Enterobacteriaceae</a:t>
            </a:r>
            <a:r>
              <a:rPr lang="en-US" sz="3300" b="1" dirty="0">
                <a:solidFill>
                  <a:schemeClr val="tx1">
                    <a:lumMod val="95000"/>
                    <a:lumOff val="5000"/>
                  </a:schemeClr>
                </a:solidFill>
              </a:rPr>
              <a:t> produce the </a:t>
            </a:r>
            <a:r>
              <a:rPr lang="en-US" sz="3300" b="1" dirty="0">
                <a:solidFill>
                  <a:srgbClr val="C00000"/>
                </a:solidFill>
              </a:rPr>
              <a:t>colorless gas H</a:t>
            </a:r>
            <a:r>
              <a:rPr lang="en-US" sz="3300" b="1" baseline="-25000" dirty="0">
                <a:solidFill>
                  <a:srgbClr val="C00000"/>
                </a:solidFill>
              </a:rPr>
              <a:t>2</a:t>
            </a:r>
            <a:r>
              <a:rPr lang="en-US" sz="3300" b="1" dirty="0">
                <a:solidFill>
                  <a:srgbClr val="C00000"/>
                </a:solidFill>
              </a:rPr>
              <a:t>S.</a:t>
            </a:r>
          </a:p>
          <a:p>
            <a:pPr marL="309511" indent="-309511" defTabSz="414268" eaLnBrk="1" hangingPunct="1">
              <a:defRPr/>
            </a:pPr>
            <a:r>
              <a:rPr lang="en-US" sz="3300" b="1" dirty="0">
                <a:solidFill>
                  <a:schemeClr val="tx1">
                    <a:lumMod val="95000"/>
                    <a:lumOff val="5000"/>
                  </a:schemeClr>
                </a:solidFill>
              </a:rPr>
              <a:t>  For detection of H</a:t>
            </a:r>
            <a:r>
              <a:rPr lang="en-US" sz="3300" b="1" baseline="-25000" dirty="0">
                <a:solidFill>
                  <a:schemeClr val="tx1">
                    <a:lumMod val="95000"/>
                    <a:lumOff val="5000"/>
                  </a:schemeClr>
                </a:solidFill>
              </a:rPr>
              <a:t>2</a:t>
            </a:r>
            <a:r>
              <a:rPr lang="en-US" sz="3300" b="1" dirty="0">
                <a:solidFill>
                  <a:schemeClr val="tx1">
                    <a:lumMod val="95000"/>
                    <a:lumOff val="5000"/>
                  </a:schemeClr>
                </a:solidFill>
              </a:rPr>
              <a:t>S a heavy-metal (iron or lead) compound is present that reacts with H</a:t>
            </a:r>
            <a:r>
              <a:rPr lang="en-US" sz="3300" b="1" baseline="-25000" dirty="0">
                <a:solidFill>
                  <a:schemeClr val="tx1">
                    <a:lumMod val="95000"/>
                    <a:lumOff val="5000"/>
                  </a:schemeClr>
                </a:solidFill>
              </a:rPr>
              <a:t>2</a:t>
            </a:r>
            <a:r>
              <a:rPr lang="en-US" sz="3300" b="1" dirty="0">
                <a:solidFill>
                  <a:schemeClr val="tx1">
                    <a:lumMod val="95000"/>
                    <a:lumOff val="5000"/>
                  </a:schemeClr>
                </a:solidFill>
              </a:rPr>
              <a:t>S to form black-colored ferrous sulfide.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747" name="Group 99"/>
          <p:cNvGraphicFramePr>
            <a:graphicFrameLocks noGrp="1"/>
          </p:cNvGraphicFramePr>
          <p:nvPr>
            <p:ph type="tbl" idx="1"/>
          </p:nvPr>
        </p:nvGraphicFramePr>
        <p:xfrm>
          <a:off x="157162" y="623888"/>
          <a:ext cx="6697663" cy="5691188"/>
        </p:xfrm>
        <a:graphic>
          <a:graphicData uri="http://schemas.openxmlformats.org/drawingml/2006/table">
            <a:tbl>
              <a:tblPr rtl="1"/>
              <a:tblGrid>
                <a:gridCol w="1703388">
                  <a:extLst>
                    <a:ext uri="{9D8B030D-6E8A-4147-A177-3AD203B41FA5}">
                      <a16:colId xmlns:a16="http://schemas.microsoft.com/office/drawing/2014/main" val="20000"/>
                    </a:ext>
                  </a:extLst>
                </a:gridCol>
                <a:gridCol w="2098675">
                  <a:extLst>
                    <a:ext uri="{9D8B030D-6E8A-4147-A177-3AD203B41FA5}">
                      <a16:colId xmlns:a16="http://schemas.microsoft.com/office/drawing/2014/main" val="20001"/>
                    </a:ext>
                  </a:extLst>
                </a:gridCol>
                <a:gridCol w="1023937">
                  <a:extLst>
                    <a:ext uri="{9D8B030D-6E8A-4147-A177-3AD203B41FA5}">
                      <a16:colId xmlns:a16="http://schemas.microsoft.com/office/drawing/2014/main" val="20002"/>
                    </a:ext>
                  </a:extLst>
                </a:gridCol>
                <a:gridCol w="1020763">
                  <a:extLst>
                    <a:ext uri="{9D8B030D-6E8A-4147-A177-3AD203B41FA5}">
                      <a16:colId xmlns:a16="http://schemas.microsoft.com/office/drawing/2014/main" val="20003"/>
                    </a:ext>
                  </a:extLst>
                </a:gridCol>
                <a:gridCol w="850900">
                  <a:extLst>
                    <a:ext uri="{9D8B030D-6E8A-4147-A177-3AD203B41FA5}">
                      <a16:colId xmlns:a16="http://schemas.microsoft.com/office/drawing/2014/main" val="20004"/>
                    </a:ext>
                  </a:extLst>
                </a:gridCol>
              </a:tblGrid>
              <a:tr h="420729">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Narrow" pitchFamily="34" charset="0"/>
                          <a:cs typeface="Times New Roman" pitchFamily="18" charset="0"/>
                        </a:rPr>
                        <a:t>Example</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Narrow" pitchFamily="34" charset="0"/>
                          <a:cs typeface="Times New Roman" pitchFamily="18" charset="0"/>
                        </a:rPr>
                        <a:t>Result</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Narrow" pitchFamily="34" charset="0"/>
                          <a:cs typeface="Times New Roman" pitchFamily="18" charset="0"/>
                        </a:rPr>
                        <a:t>Reaction on TSI</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736672">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Narrow" pitchFamily="34" charset="0"/>
                          <a:cs typeface="Times New Roman" pitchFamily="18" charset="0"/>
                        </a:rPr>
                        <a:t>H</a:t>
                      </a:r>
                      <a:r>
                        <a:rPr kumimoji="0" lang="en-US" sz="1800" b="1" i="0" u="none" strike="noStrike" cap="none" normalizeH="0" baseline="-30000">
                          <a:ln>
                            <a:noFill/>
                          </a:ln>
                          <a:solidFill>
                            <a:schemeClr val="tx1"/>
                          </a:solidFill>
                          <a:effectLst/>
                          <a:latin typeface="Arial Narrow" pitchFamily="34" charset="0"/>
                          <a:cs typeface="Times New Roman" pitchFamily="18" charset="0"/>
                        </a:rPr>
                        <a:t>2</a:t>
                      </a:r>
                      <a:r>
                        <a:rPr kumimoji="0" lang="en-US" sz="1800" b="1" i="0" u="none" strike="noStrike" cap="none" normalizeH="0" baseline="0">
                          <a:ln>
                            <a:noFill/>
                          </a:ln>
                          <a:solidFill>
                            <a:schemeClr val="tx1"/>
                          </a:solidFill>
                          <a:effectLst/>
                          <a:latin typeface="Arial Narrow" pitchFamily="34" charset="0"/>
                          <a:cs typeface="Times New Roman" pitchFamily="18" charset="0"/>
                        </a:rPr>
                        <a:t>S</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Narrow" pitchFamily="34" charset="0"/>
                          <a:cs typeface="Times New Roman" pitchFamily="18" charset="0"/>
                        </a:rPr>
                        <a:t>Slant color</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Narrow" pitchFamily="34" charset="0"/>
                          <a:cs typeface="Times New Roman" pitchFamily="18" charset="0"/>
                        </a:rPr>
                        <a:t>Butt color</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1"/>
                  </a:ext>
                </a:extLst>
              </a:tr>
              <a:tr h="92066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Non fermenter e.g. </a:t>
                      </a:r>
                      <a:r>
                        <a:rPr kumimoji="0" lang="en-US" sz="1800" b="0" i="1" u="none" strike="noStrike" cap="none" normalizeH="0" baseline="0">
                          <a:ln>
                            <a:noFill/>
                          </a:ln>
                          <a:solidFill>
                            <a:schemeClr val="tx1"/>
                          </a:solidFill>
                          <a:effectLst/>
                          <a:latin typeface="Arial Narrow" pitchFamily="34" charset="0"/>
                          <a:cs typeface="Times New Roman" pitchFamily="18" charset="0"/>
                        </a:rPr>
                        <a:t>Pseudomonas</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Alk/Alk/-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(No action on sugars)</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Negative</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K</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K</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2"/>
                  </a:ext>
                </a:extLst>
              </a:tr>
              <a:tr h="105420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LNF </a:t>
                      </a:r>
                      <a:endParaRPr kumimoji="0" lang="en-US" sz="18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e.g. </a:t>
                      </a:r>
                      <a:r>
                        <a:rPr kumimoji="0" lang="en-US" sz="1800" b="0" i="1" u="none" strike="noStrike" cap="none" normalizeH="0" baseline="0">
                          <a:ln>
                            <a:noFill/>
                          </a:ln>
                          <a:solidFill>
                            <a:schemeClr val="tx1"/>
                          </a:solidFill>
                          <a:effectLst/>
                          <a:latin typeface="Arial Narrow" pitchFamily="34" charset="0"/>
                          <a:cs typeface="Times New Roman" pitchFamily="18" charset="0"/>
                        </a:rPr>
                        <a:t>Shigella</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cs typeface="Arial" pitchFamily="34" charset="0"/>
                        </a:rPr>
                        <a:t>A/Alk/-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cs typeface="Arial" pitchFamily="34" charset="0"/>
                        </a:rPr>
                        <a:t>(</a:t>
                      </a:r>
                      <a:r>
                        <a:rPr kumimoji="0" lang="en-US" sz="1800" b="0" i="0" u="none" strike="noStrike" cap="none" normalizeH="0" baseline="0">
                          <a:ln>
                            <a:noFill/>
                          </a:ln>
                          <a:solidFill>
                            <a:schemeClr val="tx1"/>
                          </a:solidFill>
                          <a:effectLst/>
                          <a:latin typeface="Arial Narrow" pitchFamily="34" charset="0"/>
                          <a:cs typeface="Times New Roman" pitchFamily="18" charset="0"/>
                        </a:rPr>
                        <a:t>Glucose fermented without  H</a:t>
                      </a:r>
                      <a:r>
                        <a:rPr kumimoji="0" lang="en-US" sz="1800" b="0" i="0" u="none" strike="noStrike" cap="none" normalizeH="0" baseline="-30000">
                          <a:ln>
                            <a:noFill/>
                          </a:ln>
                          <a:solidFill>
                            <a:schemeClr val="tx1"/>
                          </a:solidFill>
                          <a:effectLst/>
                          <a:latin typeface="Arial Narrow" pitchFamily="34" charset="0"/>
                          <a:cs typeface="Times New Roman" pitchFamily="18" charset="0"/>
                        </a:rPr>
                        <a:t>2</a:t>
                      </a:r>
                      <a:r>
                        <a:rPr kumimoji="0" lang="en-US" sz="1800" b="0" i="0" u="none" strike="noStrike" cap="none" normalizeH="0" baseline="0">
                          <a:ln>
                            <a:noFill/>
                          </a:ln>
                          <a:solidFill>
                            <a:schemeClr val="tx1"/>
                          </a:solidFill>
                          <a:effectLst/>
                          <a:latin typeface="Arial Narrow" pitchFamily="34" charset="0"/>
                          <a:cs typeface="Times New Roman" pitchFamily="18" charset="0"/>
                        </a:rPr>
                        <a:t>S)</a:t>
                      </a: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Negative</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K</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A</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3"/>
                  </a:ext>
                </a:extLst>
              </a:tr>
              <a:tr h="137014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LNF </a:t>
                      </a:r>
                      <a:endParaRPr kumimoji="0" lang="en-US" sz="18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e.g. </a:t>
                      </a:r>
                      <a:r>
                        <a:rPr kumimoji="0" lang="en-US" sz="1800" b="0" i="1" u="none" strike="noStrike" cap="none" normalizeH="0" baseline="0">
                          <a:ln>
                            <a:noFill/>
                          </a:ln>
                          <a:solidFill>
                            <a:schemeClr val="tx1"/>
                          </a:solidFill>
                          <a:effectLst/>
                          <a:latin typeface="Arial Narrow" pitchFamily="34" charset="0"/>
                          <a:cs typeface="Times New Roman" pitchFamily="18" charset="0"/>
                        </a:rPr>
                        <a:t>Salmonella</a:t>
                      </a:r>
                      <a:r>
                        <a:rPr kumimoji="0" lang="en-US" sz="1800" b="0" i="0" u="none" strike="noStrike" cap="none" normalizeH="0" baseline="0">
                          <a:ln>
                            <a:noFill/>
                          </a:ln>
                          <a:solidFill>
                            <a:schemeClr val="tx1"/>
                          </a:solidFill>
                          <a:effectLst/>
                          <a:latin typeface="Arial Narrow" pitchFamily="34" charset="0"/>
                          <a:cs typeface="Times New Roman" pitchFamily="18" charset="0"/>
                        </a:rPr>
                        <a:t> &amp; </a:t>
                      </a:r>
                      <a:r>
                        <a:rPr kumimoji="0" lang="en-US" sz="1800" b="0" i="1" u="none" strike="noStrike" cap="none" normalizeH="0" baseline="0">
                          <a:ln>
                            <a:noFill/>
                          </a:ln>
                          <a:solidFill>
                            <a:schemeClr val="tx1"/>
                          </a:solidFill>
                          <a:effectLst/>
                          <a:latin typeface="Arial Narrow" pitchFamily="34" charset="0"/>
                          <a:cs typeface="Times New Roman" pitchFamily="18" charset="0"/>
                        </a:rPr>
                        <a:t>Proteus</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pitchFamily="34" charset="0"/>
                          <a:cs typeface="Arial" pitchFamily="34" charset="0"/>
                        </a:rPr>
                        <a:t>A/</a:t>
                      </a:r>
                      <a:r>
                        <a:rPr kumimoji="0" lang="en-US" sz="1800" b="0" i="0" u="none" strike="noStrike" cap="none" normalizeH="0" baseline="0" dirty="0" err="1">
                          <a:ln>
                            <a:noFill/>
                          </a:ln>
                          <a:solidFill>
                            <a:schemeClr val="tx1"/>
                          </a:solidFill>
                          <a:effectLst/>
                          <a:latin typeface="Arial" pitchFamily="34" charset="0"/>
                          <a:cs typeface="Arial" pitchFamily="34" charset="0"/>
                        </a:rPr>
                        <a:t>Alk</a:t>
                      </a:r>
                      <a:r>
                        <a:rPr kumimoji="0" lang="en-US" sz="1800" b="0" i="0" u="none" strike="noStrike" cap="none" normalizeH="0" baseline="0" dirty="0">
                          <a:ln>
                            <a:noFill/>
                          </a:ln>
                          <a:solidFill>
                            <a:schemeClr val="tx1"/>
                          </a:solidFill>
                          <a:effectLst/>
                          <a:latin typeface="Arial"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pitchFamily="34" charset="0"/>
                          <a:cs typeface="Arial" pitchFamily="34" charset="0"/>
                        </a:rPr>
                        <a:t>(</a:t>
                      </a:r>
                      <a:r>
                        <a:rPr kumimoji="0" lang="en-US" sz="1800" b="0" i="0" u="none" strike="noStrike" cap="none" normalizeH="0" baseline="0" dirty="0">
                          <a:ln>
                            <a:noFill/>
                          </a:ln>
                          <a:solidFill>
                            <a:schemeClr val="tx1"/>
                          </a:solidFill>
                          <a:effectLst/>
                          <a:latin typeface="Arial Narrow" pitchFamily="34" charset="0"/>
                          <a:cs typeface="Times New Roman" pitchFamily="18" charset="0"/>
                        </a:rPr>
                        <a:t>Glucose fermented with H</a:t>
                      </a:r>
                      <a:r>
                        <a:rPr kumimoji="0" lang="en-US" sz="1800" b="0" i="0" u="none" strike="noStrike" cap="none" normalizeH="0" baseline="-30000" dirty="0">
                          <a:ln>
                            <a:noFill/>
                          </a:ln>
                          <a:solidFill>
                            <a:schemeClr val="tx1"/>
                          </a:solidFill>
                          <a:effectLst/>
                          <a:latin typeface="Arial Narrow" pitchFamily="34" charset="0"/>
                          <a:cs typeface="Times New Roman" pitchFamily="18" charset="0"/>
                        </a:rPr>
                        <a:t>2</a:t>
                      </a:r>
                      <a:r>
                        <a:rPr kumimoji="0" lang="en-US" sz="1800" b="0" i="0" u="none" strike="noStrike" cap="none" normalizeH="0" baseline="0" dirty="0">
                          <a:ln>
                            <a:noFill/>
                          </a:ln>
                          <a:solidFill>
                            <a:schemeClr val="tx1"/>
                          </a:solidFill>
                          <a:effectLst/>
                          <a:latin typeface="Arial Narrow" pitchFamily="34" charset="0"/>
                          <a:cs typeface="Times New Roman" pitchFamily="18" charset="0"/>
                        </a:rPr>
                        <a:t>S)</a:t>
                      </a: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Positive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black in butt</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K</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A</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4"/>
                  </a:ext>
                </a:extLst>
              </a:tr>
              <a:tr h="118877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LF </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e.g. </a:t>
                      </a:r>
                      <a:r>
                        <a:rPr kumimoji="0" lang="en-US" sz="1800" b="0" i="1" u="none" strike="noStrike" cap="none" normalizeH="0" baseline="0" dirty="0">
                          <a:ln>
                            <a:noFill/>
                          </a:ln>
                          <a:solidFill>
                            <a:schemeClr val="tx1"/>
                          </a:solidFill>
                          <a:effectLst/>
                          <a:latin typeface="Arial Narrow" pitchFamily="34" charset="0"/>
                          <a:cs typeface="Times New Roman" pitchFamily="18" charset="0"/>
                        </a:rPr>
                        <a:t>E. coli, </a:t>
                      </a:r>
                      <a:r>
                        <a:rPr kumimoji="0" lang="en-US" sz="1800" b="0" i="1" u="none" strike="noStrike" cap="none" normalizeH="0" baseline="0" dirty="0" err="1">
                          <a:ln>
                            <a:noFill/>
                          </a:ln>
                          <a:solidFill>
                            <a:schemeClr val="tx1"/>
                          </a:solidFill>
                          <a:effectLst/>
                          <a:latin typeface="Arial Narrow" pitchFamily="34" charset="0"/>
                          <a:cs typeface="Times New Roman" pitchFamily="18" charset="0"/>
                        </a:rPr>
                        <a:t>Klebsiella</a:t>
                      </a:r>
                      <a:r>
                        <a:rPr kumimoji="0" lang="en-US" sz="1800" b="0" i="1" u="none" strike="noStrike" cap="none" normalizeH="0" baseline="0" dirty="0">
                          <a:ln>
                            <a:noFill/>
                          </a:ln>
                          <a:solidFill>
                            <a:schemeClr val="tx1"/>
                          </a:solidFill>
                          <a:effectLst/>
                          <a:latin typeface="Arial Narrow" pitchFamily="34" charset="0"/>
                          <a:cs typeface="Times New Roman" pitchFamily="18" charset="0"/>
                        </a:rPr>
                        <a:t>, </a:t>
                      </a:r>
                      <a:r>
                        <a:rPr kumimoji="0" lang="en-US" sz="1800" b="0" i="1" u="none" strike="noStrike" cap="none" normalizeH="0" baseline="0" dirty="0" err="1">
                          <a:ln>
                            <a:noFill/>
                          </a:ln>
                          <a:solidFill>
                            <a:schemeClr val="tx1"/>
                          </a:solidFill>
                          <a:effectLst/>
                          <a:latin typeface="Arial Narrow" pitchFamily="34" charset="0"/>
                          <a:cs typeface="Times New Roman" pitchFamily="18" charset="0"/>
                        </a:rPr>
                        <a:t>Enterobacter</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A/A/-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(three sugars are fermented)</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Narrow" pitchFamily="34" charset="0"/>
                          <a:cs typeface="Times New Roman" pitchFamily="18" charset="0"/>
                        </a:rPr>
                        <a:t>Negative</a:t>
                      </a:r>
                      <a:endParaRPr kumimoji="0" lang="en-US" sz="1800" b="0" i="0" u="none" strike="noStrike" cap="none" normalizeH="0" baseline="0">
                        <a:ln>
                          <a:noFill/>
                        </a:ln>
                        <a:solidFill>
                          <a:schemeClr val="tx1"/>
                        </a:solidFill>
                        <a:effectLst/>
                        <a:latin typeface="Arial" pitchFamily="34" charset="0"/>
                        <a:cs typeface="Arial"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A</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Narrow" pitchFamily="34" charset="0"/>
                          <a:cs typeface="Times New Roman" pitchFamily="18" charset="0"/>
                        </a:rPr>
                        <a:t>A</a:t>
                      </a:r>
                      <a:endParaRPr kumimoji="0" lang="en-US" sz="1800" b="0" i="0" u="none" strike="noStrike" cap="none" normalizeH="0" baseline="0" dirty="0">
                        <a:ln>
                          <a:noFill/>
                        </a:ln>
                        <a:solidFill>
                          <a:schemeClr val="tx1"/>
                        </a:solidFill>
                        <a:effectLst/>
                        <a:latin typeface="Arial" pitchFamily="34" charset="0"/>
                        <a:cs typeface="Arial" pitchFamily="34"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5"/>
                  </a:ext>
                </a:extLst>
              </a:tr>
            </a:tbl>
          </a:graphicData>
        </a:graphic>
      </p:graphicFrame>
      <p:sp>
        <p:nvSpPr>
          <p:cNvPr id="203818" name="Text Box 43"/>
          <p:cNvSpPr txBox="1">
            <a:spLocks noChangeArrowheads="1"/>
          </p:cNvSpPr>
          <p:nvPr/>
        </p:nvSpPr>
        <p:spPr bwMode="auto">
          <a:xfrm>
            <a:off x="3659188" y="44450"/>
            <a:ext cx="1633537" cy="579438"/>
          </a:xfrm>
          <a:prstGeom prst="rect">
            <a:avLst/>
          </a:prstGeom>
          <a:noFill/>
          <a:ln w="9525">
            <a:noFill/>
            <a:miter lim="800000"/>
            <a:headEnd/>
            <a:tailEnd/>
          </a:ln>
          <a:effectLst/>
        </p:spPr>
        <p:txBody>
          <a:bodyPr lIns="91424" tIns="45713" rIns="91424" bIns="45713">
            <a:spAutoFit/>
          </a:bodyPr>
          <a:lstStyle/>
          <a:p>
            <a:pPr algn="l" rtl="0"/>
            <a:r>
              <a:rPr lang="en-US" sz="3200" b="1">
                <a:solidFill>
                  <a:srgbClr val="FF3300"/>
                </a:solidFill>
              </a:rPr>
              <a:t>Result</a:t>
            </a:r>
          </a:p>
        </p:txBody>
      </p:sp>
      <p:pic>
        <p:nvPicPr>
          <p:cNvPr id="203819" name="Picture 45"/>
          <p:cNvPicPr>
            <a:picLocks noChangeAspect="1" noChangeArrowheads="1"/>
          </p:cNvPicPr>
          <p:nvPr/>
        </p:nvPicPr>
        <p:blipFill>
          <a:blip r:embed="rId2" cstate="print"/>
          <a:srcRect/>
          <a:stretch>
            <a:fillRect/>
          </a:stretch>
        </p:blipFill>
        <p:spPr bwMode="auto">
          <a:xfrm>
            <a:off x="6877050" y="1270000"/>
            <a:ext cx="2266950" cy="446405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630" name="Group 150"/>
          <p:cNvGraphicFramePr>
            <a:graphicFrameLocks noGrp="1"/>
          </p:cNvGraphicFramePr>
          <p:nvPr>
            <p:ph/>
          </p:nvPr>
        </p:nvGraphicFramePr>
        <p:xfrm>
          <a:off x="0" y="1052513"/>
          <a:ext cx="9144000" cy="5616578"/>
        </p:xfrm>
        <a:graphic>
          <a:graphicData uri="http://schemas.openxmlformats.org/drawingml/2006/table">
            <a:tbl>
              <a:tblPr rtl="1"/>
              <a:tblGrid>
                <a:gridCol w="1258887">
                  <a:extLst>
                    <a:ext uri="{9D8B030D-6E8A-4147-A177-3AD203B41FA5}">
                      <a16:colId xmlns:a16="http://schemas.microsoft.com/office/drawing/2014/main" val="20000"/>
                    </a:ext>
                  </a:extLst>
                </a:gridCol>
                <a:gridCol w="792163">
                  <a:extLst>
                    <a:ext uri="{9D8B030D-6E8A-4147-A177-3AD203B41FA5}">
                      <a16:colId xmlns:a16="http://schemas.microsoft.com/office/drawing/2014/main" val="20001"/>
                    </a:ext>
                  </a:extLst>
                </a:gridCol>
                <a:gridCol w="1081087">
                  <a:extLst>
                    <a:ext uri="{9D8B030D-6E8A-4147-A177-3AD203B41FA5}">
                      <a16:colId xmlns:a16="http://schemas.microsoft.com/office/drawing/2014/main" val="20002"/>
                    </a:ext>
                  </a:extLst>
                </a:gridCol>
                <a:gridCol w="1008063">
                  <a:extLst>
                    <a:ext uri="{9D8B030D-6E8A-4147-A177-3AD203B41FA5}">
                      <a16:colId xmlns:a16="http://schemas.microsoft.com/office/drawing/2014/main" val="20003"/>
                    </a:ext>
                  </a:extLst>
                </a:gridCol>
                <a:gridCol w="1295400">
                  <a:extLst>
                    <a:ext uri="{9D8B030D-6E8A-4147-A177-3AD203B41FA5}">
                      <a16:colId xmlns:a16="http://schemas.microsoft.com/office/drawing/2014/main" val="20004"/>
                    </a:ext>
                  </a:extLst>
                </a:gridCol>
                <a:gridCol w="1081087">
                  <a:extLst>
                    <a:ext uri="{9D8B030D-6E8A-4147-A177-3AD203B41FA5}">
                      <a16:colId xmlns:a16="http://schemas.microsoft.com/office/drawing/2014/main" val="20005"/>
                    </a:ext>
                  </a:extLst>
                </a:gridCol>
                <a:gridCol w="1079500">
                  <a:extLst>
                    <a:ext uri="{9D8B030D-6E8A-4147-A177-3AD203B41FA5}">
                      <a16:colId xmlns:a16="http://schemas.microsoft.com/office/drawing/2014/main" val="20006"/>
                    </a:ext>
                  </a:extLst>
                </a:gridCol>
                <a:gridCol w="1547813">
                  <a:extLst>
                    <a:ext uri="{9D8B030D-6E8A-4147-A177-3AD203B41FA5}">
                      <a16:colId xmlns:a16="http://schemas.microsoft.com/office/drawing/2014/main" val="20007"/>
                    </a:ext>
                  </a:extLst>
                </a:gridCol>
              </a:tblGrid>
              <a:tr h="73818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rgbClr val="FF3300"/>
                          </a:solidFill>
                          <a:effectLst>
                            <a:outerShdw blurRad="38100" dist="38100" dir="2700000" algn="tl">
                              <a:srgbClr val="000000"/>
                            </a:outerShdw>
                          </a:effectLst>
                          <a:latin typeface="Arial" pitchFamily="34" charset="0"/>
                          <a:cs typeface="Arial" pitchFamily="34" charset="0"/>
                        </a:rPr>
                        <a:t>EMB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MacConkey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Nitrate reductase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Oxidase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Gram stain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0" i="0"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96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Metallic sheen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 rod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1"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E. coli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6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Dark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endPar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 rods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1"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Citrobacter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96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Dark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 rods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1"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Klebsiella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96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Dark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 rods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1"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Enterobacter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96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Colorless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NLF/H2S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NLF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 rods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1"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Salmonella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96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Colorless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NLF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NLF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 rods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1"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Shigella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96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Colorless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NLF/H2S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NLF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00000"/>
                            </a:outerShdw>
                          </a:effectLst>
                          <a:latin typeface="Arial" pitchFamily="34" charset="0"/>
                          <a:cs typeface="Arial" pitchFamily="34" charset="0"/>
                        </a:rPr>
                        <a:t>-ve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a:t>
                      </a:r>
                      <a:r>
                        <a:rPr kumimoji="0" lang="en-US" sz="1800" b="0" i="0" u="none" strike="noStrike" cap="none" normalizeH="0" baseline="0" dirty="0" err="1">
                          <a:ln>
                            <a:noFill/>
                          </a:ln>
                          <a:solidFill>
                            <a:schemeClr val="tx1"/>
                          </a:solidFill>
                          <a:effectLst>
                            <a:outerShdw blurRad="38100" dist="38100" dir="2700000" algn="tl">
                              <a:srgbClr val="000000"/>
                            </a:outerShdw>
                          </a:effectLst>
                          <a:latin typeface="Arial" pitchFamily="34" charset="0"/>
                          <a:cs typeface="Arial" pitchFamily="34" charset="0"/>
                        </a:rPr>
                        <a:t>ve</a:t>
                      </a:r>
                      <a:r>
                        <a:rPr kumimoji="0" lang="en-US" sz="1800" b="0" i="0" u="none" strike="noStrike" cap="none" normalizeH="0" baseline="0" dirty="0">
                          <a:ln>
                            <a:noFill/>
                          </a:ln>
                          <a:solidFill>
                            <a:schemeClr val="tx1"/>
                          </a:solidFill>
                          <a:effectLst>
                            <a:outerShdw blurRad="38100" dist="38100" dir="2700000" algn="tl">
                              <a:srgbClr val="000000"/>
                            </a:outerShdw>
                          </a:effectLst>
                          <a:latin typeface="Arial" pitchFamily="34" charset="0"/>
                          <a:cs typeface="Arial" pitchFamily="34" charset="0"/>
                        </a:rPr>
                        <a:t> rods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0" i="1" u="none" strike="noStrike" cap="none" normalizeH="0" baseline="0">
                          <a:ln>
                            <a:noFill/>
                          </a:ln>
                          <a:solidFill>
                            <a:srgbClr val="FF3300"/>
                          </a:solidFill>
                          <a:effectLst>
                            <a:outerShdw blurRad="38100" dist="38100" dir="2700000" algn="tl">
                              <a:srgbClr val="000000"/>
                            </a:outerShdw>
                          </a:effectLst>
                          <a:latin typeface="Arial" pitchFamily="34" charset="0"/>
                          <a:cs typeface="Arial" pitchFamily="34" charset="0"/>
                        </a:rPr>
                        <a:t>Proteus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204885" name="Text Box 151"/>
          <p:cNvSpPr txBox="1">
            <a:spLocks noChangeArrowheads="1"/>
          </p:cNvSpPr>
          <p:nvPr/>
        </p:nvSpPr>
        <p:spPr bwMode="auto">
          <a:xfrm>
            <a:off x="742950" y="158750"/>
            <a:ext cx="7599363" cy="830263"/>
          </a:xfrm>
          <a:prstGeom prst="rect">
            <a:avLst/>
          </a:prstGeom>
          <a:noFill/>
          <a:ln w="9525" algn="ctr">
            <a:noFill/>
            <a:miter lim="800000"/>
            <a:headEnd/>
            <a:tailEnd/>
          </a:ln>
          <a:effectLst/>
        </p:spPr>
        <p:txBody>
          <a:bodyPr wrap="none" lIns="91424" tIns="45713" rIns="91424" bIns="45713">
            <a:spAutoFit/>
          </a:bodyPr>
          <a:lstStyle/>
          <a:p>
            <a:pPr rtl="0"/>
            <a:r>
              <a:rPr lang="en-US" sz="2400" b="1">
                <a:solidFill>
                  <a:srgbClr val="FF3300"/>
                </a:solidFill>
              </a:rPr>
              <a:t>Summary of  morphology, cultural characteristics, </a:t>
            </a:r>
          </a:p>
          <a:p>
            <a:pPr rtl="0"/>
            <a:r>
              <a:rPr lang="en-US" sz="2400" b="1">
                <a:solidFill>
                  <a:srgbClr val="FF3300"/>
                </a:solidFill>
              </a:rPr>
              <a:t>and biochemical reactions of </a:t>
            </a:r>
            <a:r>
              <a:rPr lang="en-US" sz="2400" b="1" i="1">
                <a:solidFill>
                  <a:srgbClr val="FF3300"/>
                </a:solidFill>
              </a:rPr>
              <a:t>Enterobacteriaceae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924300" y="333375"/>
            <a:ext cx="2879725"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4" tIns="45713" rIns="91424" bIns="45713"/>
          <a:lstStyle/>
          <a:p>
            <a:pPr marL="342842" indent="-342842" algn="r">
              <a:spcBef>
                <a:spcPct val="20000"/>
              </a:spcBef>
              <a:buClr>
                <a:schemeClr val="hlink"/>
              </a:buClr>
              <a:buSzPct val="90000"/>
              <a:defRPr/>
            </a:pPr>
            <a:r>
              <a:rPr lang="en-US" sz="2400" b="1" dirty="0" err="1">
                <a:effectLst>
                  <a:outerShdw blurRad="38100" dist="38100" dir="2700000" algn="tl">
                    <a:srgbClr val="000000"/>
                  </a:outerShdw>
                </a:effectLst>
              </a:rPr>
              <a:t>Oxidase</a:t>
            </a:r>
            <a:r>
              <a:rPr lang="en-US" sz="2400" b="1" dirty="0">
                <a:effectLst>
                  <a:outerShdw blurRad="38100" dist="38100" dir="2700000" algn="tl">
                    <a:srgbClr val="000000"/>
                  </a:outerShdw>
                </a:effectLst>
              </a:rPr>
              <a:t> Test</a:t>
            </a:r>
          </a:p>
        </p:txBody>
      </p:sp>
      <p:sp>
        <p:nvSpPr>
          <p:cNvPr id="16387" name="Text Box 3"/>
          <p:cNvSpPr txBox="1">
            <a:spLocks noChangeArrowheads="1"/>
          </p:cNvSpPr>
          <p:nvPr/>
        </p:nvSpPr>
        <p:spPr bwMode="auto">
          <a:xfrm>
            <a:off x="6732588" y="901700"/>
            <a:ext cx="1103312" cy="369888"/>
          </a:xfrm>
          <a:prstGeom prst="rect">
            <a:avLst/>
          </a:prstGeom>
          <a:noFill/>
          <a:ln w="9525">
            <a:noFill/>
            <a:miter lim="800000"/>
            <a:headEnd/>
            <a:tailEnd/>
          </a:ln>
          <a:effectLst/>
        </p:spPr>
        <p:txBody>
          <a:bodyPr wrap="none" lIns="91424" tIns="45713" rIns="91424" bIns="45713">
            <a:spAutoFit/>
          </a:bodyPr>
          <a:lstStyle/>
          <a:p>
            <a:pPr algn="l" rtl="0"/>
            <a:r>
              <a:rPr lang="en-US" b="1" dirty="0">
                <a:latin typeface="Tahoma" pitchFamily="34" charset="0"/>
              </a:rPr>
              <a:t>Positive</a:t>
            </a:r>
          </a:p>
        </p:txBody>
      </p:sp>
      <p:sp>
        <p:nvSpPr>
          <p:cNvPr id="16388" name="Text Box 4"/>
          <p:cNvSpPr txBox="1">
            <a:spLocks noChangeArrowheads="1"/>
          </p:cNvSpPr>
          <p:nvPr/>
        </p:nvSpPr>
        <p:spPr bwMode="auto">
          <a:xfrm>
            <a:off x="2124075" y="901700"/>
            <a:ext cx="1220788" cy="369888"/>
          </a:xfrm>
          <a:prstGeom prst="rect">
            <a:avLst/>
          </a:prstGeom>
          <a:noFill/>
          <a:ln w="9525">
            <a:noFill/>
            <a:miter lim="800000"/>
            <a:headEnd/>
            <a:tailEnd/>
          </a:ln>
          <a:effectLst/>
        </p:spPr>
        <p:txBody>
          <a:bodyPr wrap="none" lIns="91424" tIns="45713" rIns="91424" bIns="45713">
            <a:spAutoFit/>
          </a:bodyPr>
          <a:lstStyle/>
          <a:p>
            <a:pPr algn="l" rtl="0"/>
            <a:r>
              <a:rPr lang="en-US" b="1" dirty="0">
                <a:latin typeface="Tahoma" pitchFamily="34" charset="0"/>
              </a:rPr>
              <a:t>Negative</a:t>
            </a:r>
          </a:p>
        </p:txBody>
      </p:sp>
      <p:sp>
        <p:nvSpPr>
          <p:cNvPr id="16389" name="Line 5"/>
          <p:cNvSpPr>
            <a:spLocks noChangeShapeType="1"/>
          </p:cNvSpPr>
          <p:nvPr/>
        </p:nvSpPr>
        <p:spPr bwMode="auto">
          <a:xfrm>
            <a:off x="2627313" y="1268413"/>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390" name="Rectangle 6"/>
          <p:cNvSpPr>
            <a:spLocks noChangeArrowheads="1"/>
          </p:cNvSpPr>
          <p:nvPr/>
        </p:nvSpPr>
        <p:spPr bwMode="auto">
          <a:xfrm>
            <a:off x="6443663" y="1484313"/>
            <a:ext cx="1795462" cy="369887"/>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b="1" dirty="0">
                <a:latin typeface="Tahoma" pitchFamily="34" charset="0"/>
              </a:rPr>
              <a:t>Pseudomonas</a:t>
            </a:r>
          </a:p>
        </p:txBody>
      </p:sp>
      <p:sp>
        <p:nvSpPr>
          <p:cNvPr id="16391" name="Line 7"/>
          <p:cNvSpPr>
            <a:spLocks noChangeShapeType="1"/>
          </p:cNvSpPr>
          <p:nvPr/>
        </p:nvSpPr>
        <p:spPr bwMode="auto">
          <a:xfrm>
            <a:off x="7308850" y="1195388"/>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392" name="Text Box 8"/>
          <p:cNvSpPr txBox="1">
            <a:spLocks noChangeArrowheads="1"/>
          </p:cNvSpPr>
          <p:nvPr/>
        </p:nvSpPr>
        <p:spPr bwMode="auto">
          <a:xfrm>
            <a:off x="1303338" y="1412875"/>
            <a:ext cx="2498725" cy="369888"/>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b="1">
                <a:latin typeface="Tahoma" pitchFamily="34" charset="0"/>
              </a:rPr>
              <a:t> Enterobacteriaceae</a:t>
            </a:r>
          </a:p>
        </p:txBody>
      </p:sp>
      <p:grpSp>
        <p:nvGrpSpPr>
          <p:cNvPr id="2" name="Group 10"/>
          <p:cNvGrpSpPr>
            <a:grpSpLocks/>
          </p:cNvGrpSpPr>
          <p:nvPr/>
        </p:nvGrpSpPr>
        <p:grpSpPr bwMode="auto">
          <a:xfrm>
            <a:off x="2627313" y="692150"/>
            <a:ext cx="4608512" cy="215900"/>
            <a:chOff x="1429" y="568"/>
            <a:chExt cx="3129" cy="186"/>
          </a:xfrm>
        </p:grpSpPr>
        <p:sp>
          <p:nvSpPr>
            <p:cNvPr id="206926" name="Line 11"/>
            <p:cNvSpPr>
              <a:spLocks noChangeShapeType="1"/>
            </p:cNvSpPr>
            <p:nvPr/>
          </p:nvSpPr>
          <p:spPr bwMode="auto">
            <a:xfrm rot="180767" flipV="1">
              <a:off x="1429" y="572"/>
              <a:ext cx="3128" cy="181"/>
            </a:xfrm>
            <a:prstGeom prst="line">
              <a:avLst/>
            </a:prstGeom>
            <a:noFill/>
            <a:ln w="28575">
              <a:solidFill>
                <a:schemeClr val="tx1"/>
              </a:solidFill>
              <a:round/>
              <a:headEnd/>
              <a:tailEnd/>
            </a:ln>
            <a:effectLst/>
          </p:spPr>
          <p:txBody>
            <a:bodyPr/>
            <a:lstStyle/>
            <a:p>
              <a:endParaRPr lang="ar-IQ"/>
            </a:p>
          </p:txBody>
        </p:sp>
        <p:sp>
          <p:nvSpPr>
            <p:cNvPr id="206927" name="Line 12"/>
            <p:cNvSpPr>
              <a:spLocks noChangeShapeType="1"/>
            </p:cNvSpPr>
            <p:nvPr/>
          </p:nvSpPr>
          <p:spPr bwMode="auto">
            <a:xfrm rot="180767">
              <a:off x="4558" y="663"/>
              <a:ext cx="0" cy="91"/>
            </a:xfrm>
            <a:prstGeom prst="line">
              <a:avLst/>
            </a:prstGeom>
            <a:noFill/>
            <a:ln w="28575">
              <a:solidFill>
                <a:schemeClr val="tx1"/>
              </a:solidFill>
              <a:round/>
              <a:headEnd/>
              <a:tailEnd type="triangle" w="med" len="med"/>
            </a:ln>
            <a:effectLst/>
          </p:spPr>
          <p:txBody>
            <a:bodyPr/>
            <a:lstStyle/>
            <a:p>
              <a:endParaRPr lang="ar-IQ"/>
            </a:p>
          </p:txBody>
        </p:sp>
        <p:sp>
          <p:nvSpPr>
            <p:cNvPr id="206928" name="Line 13"/>
            <p:cNvSpPr>
              <a:spLocks noChangeShapeType="1"/>
            </p:cNvSpPr>
            <p:nvPr/>
          </p:nvSpPr>
          <p:spPr bwMode="auto">
            <a:xfrm rot="180767">
              <a:off x="1429" y="663"/>
              <a:ext cx="0" cy="91"/>
            </a:xfrm>
            <a:prstGeom prst="line">
              <a:avLst/>
            </a:prstGeom>
            <a:noFill/>
            <a:ln w="28575">
              <a:solidFill>
                <a:schemeClr val="tx1"/>
              </a:solidFill>
              <a:round/>
              <a:headEnd/>
              <a:tailEnd type="triangle" w="med" len="med"/>
            </a:ln>
            <a:effectLst/>
          </p:spPr>
          <p:txBody>
            <a:bodyPr/>
            <a:lstStyle/>
            <a:p>
              <a:endParaRPr lang="ar-IQ"/>
            </a:p>
          </p:txBody>
        </p:sp>
        <p:sp>
          <p:nvSpPr>
            <p:cNvPr id="206929" name="Line 14"/>
            <p:cNvSpPr>
              <a:spLocks noChangeShapeType="1"/>
            </p:cNvSpPr>
            <p:nvPr/>
          </p:nvSpPr>
          <p:spPr bwMode="auto">
            <a:xfrm rot="180767" flipV="1">
              <a:off x="2974" y="568"/>
              <a:ext cx="0" cy="91"/>
            </a:xfrm>
            <a:prstGeom prst="line">
              <a:avLst/>
            </a:prstGeom>
            <a:noFill/>
            <a:ln w="28575">
              <a:solidFill>
                <a:schemeClr val="tx1"/>
              </a:solidFill>
              <a:round/>
              <a:headEnd/>
              <a:tailEnd/>
            </a:ln>
            <a:effectLst/>
          </p:spPr>
          <p:txBody>
            <a:bodyPr/>
            <a:lstStyle/>
            <a:p>
              <a:endParaRPr lang="ar-IQ"/>
            </a:p>
          </p:txBody>
        </p:sp>
      </p:grpSp>
      <p:sp>
        <p:nvSpPr>
          <p:cNvPr id="206858" name="WordArt 15"/>
          <p:cNvSpPr>
            <a:spLocks noChangeArrowheads="1" noChangeShapeType="1" noTextEdit="1"/>
          </p:cNvSpPr>
          <p:nvPr/>
        </p:nvSpPr>
        <p:spPr bwMode="auto">
          <a:xfrm>
            <a:off x="107950" y="0"/>
            <a:ext cx="4535488" cy="333375"/>
          </a:xfrm>
          <a:prstGeom prst="rect">
            <a:avLst/>
          </a:prstGeom>
        </p:spPr>
        <p:txBody>
          <a:bodyPr wrap="none" fromWordArt="1">
            <a:prstTxWarp prst="textPlain">
              <a:avLst>
                <a:gd name="adj" fmla="val 50000"/>
              </a:avLst>
            </a:prstTxWarp>
          </a:bodyPr>
          <a:lstStyle/>
          <a:p>
            <a:pPr rtl="0"/>
            <a:r>
              <a:rPr lang="en-US" sz="3600" kern="10">
                <a:ln w="12700">
                  <a:solidFill>
                    <a:srgbClr val="FF3300"/>
                  </a:solidFill>
                  <a:round/>
                  <a:headEnd/>
                  <a:tailEnd/>
                </a:ln>
                <a:effectLst>
                  <a:outerShdw dist="35921" dir="2700000" sy="50000" kx="2115830" algn="bl" rotWithShape="0">
                    <a:srgbClr val="C0C0C0">
                      <a:alpha val="79999"/>
                    </a:srgbClr>
                  </a:outerShdw>
                </a:effectLst>
                <a:latin typeface="Arial Black"/>
              </a:rPr>
              <a:t>Identification of Gram's -ve rods</a:t>
            </a:r>
            <a:endParaRPr lang="ar-IQ" sz="3600" kern="10">
              <a:ln w="12700">
                <a:solidFill>
                  <a:srgbClr val="FF3300"/>
                </a:solidFill>
                <a:round/>
                <a:headEnd/>
                <a:tailEnd/>
              </a:ln>
              <a:effectLst>
                <a:outerShdw dist="35921" dir="2700000" sy="50000" kx="2115830" algn="bl" rotWithShape="0">
                  <a:srgbClr val="C0C0C0">
                    <a:alpha val="79999"/>
                  </a:srgbClr>
                </a:outerShdw>
              </a:effectLst>
              <a:latin typeface="Arial Black"/>
            </a:endParaRPr>
          </a:p>
        </p:txBody>
      </p:sp>
      <p:sp>
        <p:nvSpPr>
          <p:cNvPr id="16400" name="Text Box 16"/>
          <p:cNvSpPr txBox="1">
            <a:spLocks noChangeArrowheads="1"/>
          </p:cNvSpPr>
          <p:nvPr/>
        </p:nvSpPr>
        <p:spPr bwMode="auto">
          <a:xfrm>
            <a:off x="5795963" y="2401888"/>
            <a:ext cx="3305175" cy="677862"/>
          </a:xfrm>
          <a:prstGeom prst="rect">
            <a:avLst/>
          </a:prstGeom>
          <a:noFill/>
          <a:ln w="9525">
            <a:noFill/>
            <a:miter lim="800000"/>
            <a:headEnd/>
            <a:tailEnd/>
          </a:ln>
          <a:effectLst/>
        </p:spPr>
        <p:txBody>
          <a:bodyPr wrap="none" lIns="91424" tIns="45713" rIns="91424" bIns="45713">
            <a:spAutoFit/>
          </a:bodyPr>
          <a:lstStyle/>
          <a:p>
            <a:pPr algn="l" rtl="0">
              <a:buClr>
                <a:srgbClr val="CC0000"/>
              </a:buClr>
              <a:buFont typeface="Wingdings" pitchFamily="2" charset="2"/>
              <a:buChar char="ü"/>
            </a:pPr>
            <a:r>
              <a:rPr lang="en-US" dirty="0">
                <a:latin typeface="Tahoma" pitchFamily="34" charset="0"/>
              </a:rPr>
              <a:t> </a:t>
            </a:r>
            <a:r>
              <a:rPr lang="en-US" sz="2000" dirty="0">
                <a:latin typeface="Tahoma" pitchFamily="34" charset="0"/>
              </a:rPr>
              <a:t>Nitrate test:</a:t>
            </a:r>
            <a:r>
              <a:rPr lang="en-US" dirty="0">
                <a:latin typeface="Tahoma" pitchFamily="34" charset="0"/>
              </a:rPr>
              <a:t> +</a:t>
            </a:r>
            <a:r>
              <a:rPr lang="en-US" dirty="0" err="1">
                <a:latin typeface="Tahoma" pitchFamily="34" charset="0"/>
              </a:rPr>
              <a:t>ve</a:t>
            </a:r>
            <a:r>
              <a:rPr lang="en-US" dirty="0">
                <a:latin typeface="Tahoma" pitchFamily="34" charset="0"/>
              </a:rPr>
              <a:t> further </a:t>
            </a:r>
          </a:p>
          <a:p>
            <a:pPr algn="l" rtl="0">
              <a:buClr>
                <a:srgbClr val="CC0000"/>
              </a:buClr>
              <a:buFont typeface="Wingdings" pitchFamily="2" charset="2"/>
              <a:buNone/>
            </a:pPr>
            <a:r>
              <a:rPr lang="en-US" dirty="0">
                <a:latin typeface="Tahoma" pitchFamily="34" charset="0"/>
              </a:rPr>
              <a:t>                      reduction to N</a:t>
            </a:r>
            <a:r>
              <a:rPr lang="en-US" baseline="-25000" dirty="0">
                <a:latin typeface="Tahoma" pitchFamily="34" charset="0"/>
              </a:rPr>
              <a:t>2</a:t>
            </a:r>
            <a:endParaRPr lang="en-US" dirty="0">
              <a:latin typeface="Tahoma" pitchFamily="34" charset="0"/>
            </a:endParaRPr>
          </a:p>
        </p:txBody>
      </p:sp>
      <p:sp>
        <p:nvSpPr>
          <p:cNvPr id="16401" name="Text Box 17"/>
          <p:cNvSpPr txBox="1">
            <a:spLocks noChangeArrowheads="1"/>
          </p:cNvSpPr>
          <p:nvPr/>
        </p:nvSpPr>
        <p:spPr bwMode="auto">
          <a:xfrm>
            <a:off x="5867400" y="3068638"/>
            <a:ext cx="3492500" cy="954087"/>
          </a:xfrm>
          <a:prstGeom prst="rect">
            <a:avLst/>
          </a:prstGeom>
          <a:noFill/>
          <a:ln w="9525">
            <a:noFill/>
            <a:miter lim="800000"/>
            <a:headEnd/>
            <a:tailEnd/>
          </a:ln>
          <a:effectLst/>
        </p:spPr>
        <p:txBody>
          <a:bodyPr wrap="none" lIns="91424" tIns="45713" rIns="91424" bIns="45713">
            <a:spAutoFit/>
          </a:bodyPr>
          <a:lstStyle/>
          <a:p>
            <a:pPr algn="l" rtl="0">
              <a:buClr>
                <a:srgbClr val="CC0000"/>
              </a:buClr>
              <a:buFont typeface="Wingdings" pitchFamily="2" charset="2"/>
              <a:buChar char="ü"/>
            </a:pPr>
            <a:r>
              <a:rPr lang="en-US" dirty="0">
                <a:latin typeface="Tahoma" pitchFamily="34" charset="0"/>
              </a:rPr>
              <a:t> </a:t>
            </a:r>
            <a:r>
              <a:rPr lang="en-US" sz="2000" dirty="0">
                <a:latin typeface="Tahoma" pitchFamily="34" charset="0"/>
              </a:rPr>
              <a:t>Growth on </a:t>
            </a:r>
            <a:r>
              <a:rPr lang="en-US" sz="2000" dirty="0" err="1">
                <a:latin typeface="Tahoma" pitchFamily="34" charset="0"/>
              </a:rPr>
              <a:t>cetrimide</a:t>
            </a:r>
            <a:r>
              <a:rPr lang="en-US" sz="2000" dirty="0">
                <a:latin typeface="Tahoma" pitchFamily="34" charset="0"/>
              </a:rPr>
              <a:t> agar:</a:t>
            </a:r>
            <a:r>
              <a:rPr lang="en-US" dirty="0">
                <a:latin typeface="Tahoma" pitchFamily="34" charset="0"/>
              </a:rPr>
              <a:t> </a:t>
            </a:r>
          </a:p>
          <a:p>
            <a:pPr algn="l" rtl="0">
              <a:buClr>
                <a:srgbClr val="CC0000"/>
              </a:buClr>
              <a:buFont typeface="Wingdings" pitchFamily="2" charset="2"/>
              <a:buNone/>
            </a:pPr>
            <a:r>
              <a:rPr lang="en-US" dirty="0">
                <a:latin typeface="Tahoma" pitchFamily="34" charset="0"/>
              </a:rPr>
              <a:t>     Pale colonies with green </a:t>
            </a:r>
          </a:p>
          <a:p>
            <a:pPr algn="l" rtl="0">
              <a:buClr>
                <a:srgbClr val="CC0000"/>
              </a:buClr>
              <a:buFont typeface="Wingdings" pitchFamily="2" charset="2"/>
              <a:buNone/>
            </a:pPr>
            <a:r>
              <a:rPr lang="en-US" dirty="0">
                <a:latin typeface="Tahoma" pitchFamily="34" charset="0"/>
              </a:rPr>
              <a:t>     pigmentation</a:t>
            </a:r>
          </a:p>
        </p:txBody>
      </p:sp>
      <p:sp>
        <p:nvSpPr>
          <p:cNvPr id="16402" name="Line 18"/>
          <p:cNvSpPr>
            <a:spLocks noChangeShapeType="1"/>
          </p:cNvSpPr>
          <p:nvPr/>
        </p:nvSpPr>
        <p:spPr bwMode="auto">
          <a:xfrm>
            <a:off x="7308850" y="1779588"/>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03" name="Line 19"/>
          <p:cNvSpPr>
            <a:spLocks noChangeShapeType="1"/>
          </p:cNvSpPr>
          <p:nvPr/>
        </p:nvSpPr>
        <p:spPr bwMode="auto">
          <a:xfrm>
            <a:off x="2627313" y="1773238"/>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04" name="Text Box 20"/>
          <p:cNvSpPr txBox="1">
            <a:spLocks noChangeArrowheads="1"/>
          </p:cNvSpPr>
          <p:nvPr/>
        </p:nvSpPr>
        <p:spPr bwMode="auto">
          <a:xfrm>
            <a:off x="1612900" y="1916113"/>
            <a:ext cx="2006600" cy="646112"/>
          </a:xfrm>
          <a:prstGeom prst="rect">
            <a:avLst/>
          </a:prstGeom>
          <a:noFill/>
          <a:ln w="9525">
            <a:noFill/>
            <a:miter lim="800000"/>
            <a:headEnd/>
            <a:tailEnd/>
          </a:ln>
          <a:effectLst/>
        </p:spPr>
        <p:txBody>
          <a:bodyPr wrap="none" lIns="91424" tIns="45713" rIns="91424" bIns="45713">
            <a:spAutoFit/>
          </a:bodyPr>
          <a:lstStyle/>
          <a:p>
            <a:pPr rtl="0"/>
            <a:r>
              <a:rPr lang="en-US">
                <a:latin typeface="Tahoma" pitchFamily="34" charset="0"/>
              </a:rPr>
              <a:t>MacConkey’s agar</a:t>
            </a:r>
          </a:p>
          <a:p>
            <a:pPr rtl="0"/>
            <a:r>
              <a:rPr lang="en-US">
                <a:latin typeface="Tahoma" pitchFamily="34" charset="0"/>
              </a:rPr>
              <a:t>&amp; TSI</a:t>
            </a:r>
          </a:p>
        </p:txBody>
      </p:sp>
      <p:grpSp>
        <p:nvGrpSpPr>
          <p:cNvPr id="3" name="Group 21"/>
          <p:cNvGrpSpPr>
            <a:grpSpLocks/>
          </p:cNvGrpSpPr>
          <p:nvPr/>
        </p:nvGrpSpPr>
        <p:grpSpPr bwMode="auto">
          <a:xfrm>
            <a:off x="971550" y="2492375"/>
            <a:ext cx="3600450" cy="288925"/>
            <a:chOff x="612" y="1570"/>
            <a:chExt cx="2268" cy="182"/>
          </a:xfrm>
        </p:grpSpPr>
        <p:sp>
          <p:nvSpPr>
            <p:cNvPr id="206922" name="Line 22"/>
            <p:cNvSpPr>
              <a:spLocks noChangeShapeType="1"/>
            </p:cNvSpPr>
            <p:nvPr/>
          </p:nvSpPr>
          <p:spPr bwMode="auto">
            <a:xfrm flipV="1">
              <a:off x="612" y="1661"/>
              <a:ext cx="2268" cy="0"/>
            </a:xfrm>
            <a:prstGeom prst="line">
              <a:avLst/>
            </a:prstGeom>
            <a:noFill/>
            <a:ln w="28575">
              <a:solidFill>
                <a:schemeClr val="tx1"/>
              </a:solidFill>
              <a:round/>
              <a:headEnd/>
              <a:tailEnd/>
            </a:ln>
            <a:effectLst/>
          </p:spPr>
          <p:txBody>
            <a:bodyPr/>
            <a:lstStyle/>
            <a:p>
              <a:endParaRPr lang="ar-IQ"/>
            </a:p>
          </p:txBody>
        </p:sp>
        <p:sp>
          <p:nvSpPr>
            <p:cNvPr id="206923" name="Line 23"/>
            <p:cNvSpPr>
              <a:spLocks noChangeShapeType="1"/>
            </p:cNvSpPr>
            <p:nvPr/>
          </p:nvSpPr>
          <p:spPr bwMode="auto">
            <a:xfrm>
              <a:off x="2880" y="1661"/>
              <a:ext cx="0" cy="91"/>
            </a:xfrm>
            <a:prstGeom prst="line">
              <a:avLst/>
            </a:prstGeom>
            <a:noFill/>
            <a:ln w="28575">
              <a:solidFill>
                <a:schemeClr val="tx1"/>
              </a:solidFill>
              <a:round/>
              <a:headEnd/>
              <a:tailEnd type="triangle" w="med" len="med"/>
            </a:ln>
            <a:effectLst/>
          </p:spPr>
          <p:txBody>
            <a:bodyPr/>
            <a:lstStyle/>
            <a:p>
              <a:endParaRPr lang="ar-IQ"/>
            </a:p>
          </p:txBody>
        </p:sp>
        <p:sp>
          <p:nvSpPr>
            <p:cNvPr id="206924" name="Line 24"/>
            <p:cNvSpPr>
              <a:spLocks noChangeShapeType="1"/>
            </p:cNvSpPr>
            <p:nvPr/>
          </p:nvSpPr>
          <p:spPr bwMode="auto">
            <a:xfrm>
              <a:off x="612" y="1661"/>
              <a:ext cx="0" cy="91"/>
            </a:xfrm>
            <a:prstGeom prst="line">
              <a:avLst/>
            </a:prstGeom>
            <a:noFill/>
            <a:ln w="28575">
              <a:solidFill>
                <a:schemeClr val="tx1"/>
              </a:solidFill>
              <a:round/>
              <a:headEnd/>
              <a:tailEnd type="triangle" w="med" len="med"/>
            </a:ln>
            <a:effectLst/>
          </p:spPr>
          <p:txBody>
            <a:bodyPr/>
            <a:lstStyle/>
            <a:p>
              <a:endParaRPr lang="ar-IQ"/>
            </a:p>
          </p:txBody>
        </p:sp>
        <p:sp>
          <p:nvSpPr>
            <p:cNvPr id="206925" name="Line 25"/>
            <p:cNvSpPr>
              <a:spLocks noChangeShapeType="1"/>
            </p:cNvSpPr>
            <p:nvPr/>
          </p:nvSpPr>
          <p:spPr bwMode="auto">
            <a:xfrm flipV="1">
              <a:off x="1655" y="1570"/>
              <a:ext cx="0" cy="91"/>
            </a:xfrm>
            <a:prstGeom prst="line">
              <a:avLst/>
            </a:prstGeom>
            <a:noFill/>
            <a:ln w="28575">
              <a:solidFill>
                <a:schemeClr val="tx1"/>
              </a:solidFill>
              <a:round/>
              <a:headEnd/>
              <a:tailEnd/>
            </a:ln>
            <a:effectLst/>
          </p:spPr>
          <p:txBody>
            <a:bodyPr/>
            <a:lstStyle/>
            <a:p>
              <a:endParaRPr lang="ar-IQ"/>
            </a:p>
          </p:txBody>
        </p:sp>
      </p:grpSp>
      <p:sp>
        <p:nvSpPr>
          <p:cNvPr id="16410" name="Text Box 26"/>
          <p:cNvSpPr txBox="1">
            <a:spLocks noChangeArrowheads="1"/>
          </p:cNvSpPr>
          <p:nvPr/>
        </p:nvSpPr>
        <p:spPr bwMode="auto">
          <a:xfrm>
            <a:off x="0" y="3332163"/>
            <a:ext cx="2520950" cy="406400"/>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sz="2000" b="1">
                <a:latin typeface="Tahoma" pitchFamily="34" charset="0"/>
              </a:rPr>
              <a:t>Lactose fermenter</a:t>
            </a:r>
          </a:p>
        </p:txBody>
      </p:sp>
      <p:sp>
        <p:nvSpPr>
          <p:cNvPr id="16411" name="Text Box 27"/>
          <p:cNvSpPr txBox="1">
            <a:spLocks noChangeArrowheads="1"/>
          </p:cNvSpPr>
          <p:nvPr/>
        </p:nvSpPr>
        <p:spPr bwMode="auto">
          <a:xfrm>
            <a:off x="-14288" y="2708275"/>
            <a:ext cx="3211513" cy="646113"/>
          </a:xfrm>
          <a:prstGeom prst="rect">
            <a:avLst/>
          </a:prstGeom>
          <a:noFill/>
          <a:ln w="9525">
            <a:noFill/>
            <a:miter lim="800000"/>
            <a:headEnd/>
            <a:tailEnd/>
          </a:ln>
          <a:effectLst/>
        </p:spPr>
        <p:txBody>
          <a:bodyPr wrap="none" lIns="91424" tIns="45713" rIns="91424" bIns="45713">
            <a:spAutoFit/>
          </a:bodyPr>
          <a:lstStyle/>
          <a:p>
            <a:pPr algn="l" rtl="0"/>
            <a:r>
              <a:rPr lang="en-US" dirty="0">
                <a:latin typeface="Tahoma" pitchFamily="34" charset="0"/>
              </a:rPr>
              <a:t>Pink colonies on </a:t>
            </a:r>
            <a:r>
              <a:rPr lang="en-US" dirty="0" err="1">
                <a:latin typeface="Tahoma" pitchFamily="34" charset="0"/>
              </a:rPr>
              <a:t>MacConkey</a:t>
            </a:r>
            <a:endParaRPr lang="en-US" sz="1400" dirty="0">
              <a:latin typeface="Tahoma" pitchFamily="34" charset="0"/>
            </a:endParaRPr>
          </a:p>
          <a:p>
            <a:pPr algn="l" rtl="0"/>
            <a:r>
              <a:rPr lang="en-US" dirty="0">
                <a:latin typeface="Tahoma" pitchFamily="34" charset="0"/>
              </a:rPr>
              <a:t>&amp; acidic butt and slant on TSI</a:t>
            </a:r>
          </a:p>
        </p:txBody>
      </p:sp>
      <p:sp>
        <p:nvSpPr>
          <p:cNvPr id="16412" name="Text Box 28"/>
          <p:cNvSpPr txBox="1">
            <a:spLocks noChangeArrowheads="1"/>
          </p:cNvSpPr>
          <p:nvPr/>
        </p:nvSpPr>
        <p:spPr bwMode="auto">
          <a:xfrm>
            <a:off x="2771775" y="2708275"/>
            <a:ext cx="3529013" cy="646113"/>
          </a:xfrm>
          <a:prstGeom prst="rect">
            <a:avLst/>
          </a:prstGeom>
          <a:noFill/>
          <a:ln w="9525">
            <a:noFill/>
            <a:miter lim="800000"/>
            <a:headEnd/>
            <a:tailEnd/>
          </a:ln>
          <a:effectLst/>
        </p:spPr>
        <p:txBody>
          <a:bodyPr wrap="none" lIns="91424" tIns="45713" rIns="91424" bIns="45713">
            <a:spAutoFit/>
          </a:bodyPr>
          <a:lstStyle/>
          <a:p>
            <a:pPr algn="l" rtl="0"/>
            <a:r>
              <a:rPr lang="en-US" dirty="0">
                <a:latin typeface="Tahoma" pitchFamily="34" charset="0"/>
              </a:rPr>
              <a:t> colorless colonies on </a:t>
            </a:r>
            <a:r>
              <a:rPr lang="en-US" dirty="0" err="1">
                <a:latin typeface="Tahoma" pitchFamily="34" charset="0"/>
              </a:rPr>
              <a:t>MacConkey</a:t>
            </a:r>
            <a:endParaRPr lang="en-US" sz="1400" dirty="0">
              <a:latin typeface="Tahoma" pitchFamily="34" charset="0"/>
            </a:endParaRPr>
          </a:p>
          <a:p>
            <a:pPr algn="l" rtl="0"/>
            <a:r>
              <a:rPr lang="en-US" dirty="0">
                <a:latin typeface="Tahoma" pitchFamily="34" charset="0"/>
              </a:rPr>
              <a:t>&amp; acidic butt alkaline slant </a:t>
            </a:r>
            <a:r>
              <a:rPr lang="en-US" dirty="0" err="1">
                <a:latin typeface="Tahoma" pitchFamily="34" charset="0"/>
              </a:rPr>
              <a:t>onTSI</a:t>
            </a:r>
            <a:endParaRPr lang="en-US" dirty="0">
              <a:latin typeface="Tahoma" pitchFamily="34" charset="0"/>
            </a:endParaRPr>
          </a:p>
        </p:txBody>
      </p:sp>
      <p:sp>
        <p:nvSpPr>
          <p:cNvPr id="16413" name="Line 29"/>
          <p:cNvSpPr>
            <a:spLocks noChangeShapeType="1"/>
          </p:cNvSpPr>
          <p:nvPr/>
        </p:nvSpPr>
        <p:spPr bwMode="auto">
          <a:xfrm>
            <a:off x="971550" y="3213100"/>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14" name="Line 30"/>
          <p:cNvSpPr>
            <a:spLocks noChangeShapeType="1"/>
          </p:cNvSpPr>
          <p:nvPr/>
        </p:nvSpPr>
        <p:spPr bwMode="auto">
          <a:xfrm>
            <a:off x="4572000" y="3213100"/>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15" name="Text Box 31"/>
          <p:cNvSpPr txBox="1">
            <a:spLocks noChangeArrowheads="1"/>
          </p:cNvSpPr>
          <p:nvPr/>
        </p:nvSpPr>
        <p:spPr bwMode="auto">
          <a:xfrm>
            <a:off x="2843213" y="3319463"/>
            <a:ext cx="3111500" cy="406400"/>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sz="2000" b="1">
                <a:latin typeface="Tahoma" pitchFamily="34" charset="0"/>
              </a:rPr>
              <a:t>Lactose non-fermenter</a:t>
            </a:r>
          </a:p>
        </p:txBody>
      </p:sp>
      <p:sp>
        <p:nvSpPr>
          <p:cNvPr id="16416" name="Line 32"/>
          <p:cNvSpPr>
            <a:spLocks noChangeShapeType="1"/>
          </p:cNvSpPr>
          <p:nvPr/>
        </p:nvSpPr>
        <p:spPr bwMode="auto">
          <a:xfrm>
            <a:off x="971550" y="3716338"/>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17" name="Text Box 33"/>
          <p:cNvSpPr txBox="1">
            <a:spLocks noChangeArrowheads="1"/>
          </p:cNvSpPr>
          <p:nvPr/>
        </p:nvSpPr>
        <p:spPr bwMode="auto">
          <a:xfrm>
            <a:off x="414338" y="3860800"/>
            <a:ext cx="1209675" cy="646113"/>
          </a:xfrm>
          <a:prstGeom prst="rect">
            <a:avLst/>
          </a:prstGeom>
          <a:noFill/>
          <a:ln w="9525">
            <a:noFill/>
            <a:miter lim="800000"/>
            <a:headEnd/>
            <a:tailEnd/>
          </a:ln>
          <a:effectLst/>
        </p:spPr>
        <p:txBody>
          <a:bodyPr wrap="none" lIns="91424" tIns="45713" rIns="91424" bIns="45713">
            <a:spAutoFit/>
          </a:bodyPr>
          <a:lstStyle/>
          <a:p>
            <a:pPr rtl="0"/>
            <a:r>
              <a:rPr lang="en-US">
                <a:latin typeface="Tahoma" pitchFamily="34" charset="0"/>
              </a:rPr>
              <a:t>IMV</a:t>
            </a:r>
            <a:r>
              <a:rPr lang="en-US" baseline="-25000">
                <a:latin typeface="Tahoma" pitchFamily="34" charset="0"/>
              </a:rPr>
              <a:t>i</a:t>
            </a:r>
            <a:r>
              <a:rPr lang="en-US">
                <a:latin typeface="Tahoma" pitchFamily="34" charset="0"/>
              </a:rPr>
              <a:t>C test</a:t>
            </a:r>
          </a:p>
          <a:p>
            <a:pPr rtl="0"/>
            <a:r>
              <a:rPr lang="en-US">
                <a:latin typeface="Tahoma" pitchFamily="34" charset="0"/>
              </a:rPr>
              <a:t>&amp; EMB</a:t>
            </a:r>
          </a:p>
        </p:txBody>
      </p:sp>
      <p:grpSp>
        <p:nvGrpSpPr>
          <p:cNvPr id="4" name="Group 34"/>
          <p:cNvGrpSpPr>
            <a:grpSpLocks/>
          </p:cNvGrpSpPr>
          <p:nvPr/>
        </p:nvGrpSpPr>
        <p:grpSpPr bwMode="auto">
          <a:xfrm>
            <a:off x="1692275" y="5732463"/>
            <a:ext cx="2087563" cy="576262"/>
            <a:chOff x="158" y="2795"/>
            <a:chExt cx="1180" cy="181"/>
          </a:xfrm>
        </p:grpSpPr>
        <p:sp>
          <p:nvSpPr>
            <p:cNvPr id="206918" name="Line 35"/>
            <p:cNvSpPr>
              <a:spLocks noChangeShapeType="1"/>
            </p:cNvSpPr>
            <p:nvPr/>
          </p:nvSpPr>
          <p:spPr bwMode="auto">
            <a:xfrm>
              <a:off x="158" y="2886"/>
              <a:ext cx="1179" cy="11"/>
            </a:xfrm>
            <a:prstGeom prst="line">
              <a:avLst/>
            </a:prstGeom>
            <a:noFill/>
            <a:ln w="28575">
              <a:solidFill>
                <a:schemeClr val="tx1"/>
              </a:solidFill>
              <a:round/>
              <a:headEnd/>
              <a:tailEnd/>
            </a:ln>
            <a:effectLst/>
          </p:spPr>
          <p:txBody>
            <a:bodyPr/>
            <a:lstStyle/>
            <a:p>
              <a:endParaRPr lang="ar-IQ"/>
            </a:p>
          </p:txBody>
        </p:sp>
        <p:sp>
          <p:nvSpPr>
            <p:cNvPr id="206919" name="Line 36"/>
            <p:cNvSpPr>
              <a:spLocks noChangeShapeType="1"/>
            </p:cNvSpPr>
            <p:nvPr/>
          </p:nvSpPr>
          <p:spPr bwMode="auto">
            <a:xfrm>
              <a:off x="1338" y="2907"/>
              <a:ext cx="0" cy="69"/>
            </a:xfrm>
            <a:prstGeom prst="line">
              <a:avLst/>
            </a:prstGeom>
            <a:noFill/>
            <a:ln w="28575">
              <a:solidFill>
                <a:schemeClr val="tx1"/>
              </a:solidFill>
              <a:round/>
              <a:headEnd/>
              <a:tailEnd type="triangle" w="med" len="med"/>
            </a:ln>
            <a:effectLst/>
          </p:spPr>
          <p:txBody>
            <a:bodyPr/>
            <a:lstStyle/>
            <a:p>
              <a:endParaRPr lang="ar-IQ"/>
            </a:p>
          </p:txBody>
        </p:sp>
        <p:sp>
          <p:nvSpPr>
            <p:cNvPr id="206920" name="Line 37"/>
            <p:cNvSpPr>
              <a:spLocks noChangeShapeType="1"/>
            </p:cNvSpPr>
            <p:nvPr/>
          </p:nvSpPr>
          <p:spPr bwMode="auto">
            <a:xfrm>
              <a:off x="158" y="2886"/>
              <a:ext cx="0" cy="69"/>
            </a:xfrm>
            <a:prstGeom prst="line">
              <a:avLst/>
            </a:prstGeom>
            <a:noFill/>
            <a:ln w="28575">
              <a:solidFill>
                <a:schemeClr val="tx1"/>
              </a:solidFill>
              <a:round/>
              <a:headEnd/>
              <a:tailEnd type="triangle" w="med" len="med"/>
            </a:ln>
            <a:effectLst/>
          </p:spPr>
          <p:txBody>
            <a:bodyPr/>
            <a:lstStyle/>
            <a:p>
              <a:endParaRPr lang="ar-IQ"/>
            </a:p>
          </p:txBody>
        </p:sp>
        <p:sp>
          <p:nvSpPr>
            <p:cNvPr id="206921" name="Line 38"/>
            <p:cNvSpPr>
              <a:spLocks noChangeShapeType="1"/>
            </p:cNvSpPr>
            <p:nvPr/>
          </p:nvSpPr>
          <p:spPr bwMode="auto">
            <a:xfrm flipV="1">
              <a:off x="612" y="2795"/>
              <a:ext cx="0" cy="91"/>
            </a:xfrm>
            <a:prstGeom prst="line">
              <a:avLst/>
            </a:prstGeom>
            <a:noFill/>
            <a:ln w="28575">
              <a:solidFill>
                <a:schemeClr val="tx1"/>
              </a:solidFill>
              <a:round/>
              <a:headEnd/>
              <a:tailEnd/>
            </a:ln>
            <a:effectLst/>
          </p:spPr>
          <p:txBody>
            <a:bodyPr/>
            <a:lstStyle/>
            <a:p>
              <a:endParaRPr lang="ar-IQ"/>
            </a:p>
          </p:txBody>
        </p:sp>
      </p:grpSp>
      <p:sp>
        <p:nvSpPr>
          <p:cNvPr id="16423" name="Text Box 39"/>
          <p:cNvSpPr txBox="1">
            <a:spLocks noChangeArrowheads="1"/>
          </p:cNvSpPr>
          <p:nvPr/>
        </p:nvSpPr>
        <p:spPr bwMode="auto">
          <a:xfrm>
            <a:off x="-19050" y="4724400"/>
            <a:ext cx="1711325" cy="1754188"/>
          </a:xfrm>
          <a:prstGeom prst="rect">
            <a:avLst/>
          </a:prstGeom>
          <a:noFill/>
          <a:ln w="9525">
            <a:noFill/>
            <a:miter lim="800000"/>
            <a:headEnd/>
            <a:tailEnd/>
          </a:ln>
          <a:effectLst/>
        </p:spPr>
        <p:txBody>
          <a:bodyPr lIns="91424" tIns="45713" rIns="91424" bIns="45713">
            <a:spAutoFit/>
          </a:bodyPr>
          <a:lstStyle/>
          <a:p>
            <a:pPr algn="l" rtl="0"/>
            <a:r>
              <a:rPr lang="en-US">
                <a:latin typeface="Tahoma" pitchFamily="34" charset="0"/>
              </a:rPr>
              <a:t>IMV</a:t>
            </a:r>
            <a:r>
              <a:rPr lang="en-US" baseline="-25000">
                <a:latin typeface="Tahoma" pitchFamily="34" charset="0"/>
              </a:rPr>
              <a:t>i</a:t>
            </a:r>
            <a:r>
              <a:rPr lang="en-US">
                <a:latin typeface="Tahoma" pitchFamily="34" charset="0"/>
              </a:rPr>
              <a:t>C</a:t>
            </a:r>
          </a:p>
          <a:p>
            <a:pPr algn="l" rtl="0"/>
            <a:r>
              <a:rPr lang="en-US">
                <a:latin typeface="Tahoma" pitchFamily="34" charset="0"/>
              </a:rPr>
              <a:t>++ - -</a:t>
            </a:r>
          </a:p>
          <a:p>
            <a:pPr algn="l" rtl="0"/>
            <a:r>
              <a:rPr lang="en-US">
                <a:latin typeface="Tahoma" pitchFamily="34" charset="0"/>
              </a:rPr>
              <a:t>&amp; black colonies with metalic shines on EMB</a:t>
            </a:r>
          </a:p>
        </p:txBody>
      </p:sp>
      <p:sp>
        <p:nvSpPr>
          <p:cNvPr id="16424" name="Line 40"/>
          <p:cNvSpPr>
            <a:spLocks noChangeShapeType="1"/>
          </p:cNvSpPr>
          <p:nvPr/>
        </p:nvSpPr>
        <p:spPr bwMode="auto">
          <a:xfrm>
            <a:off x="611188" y="6021388"/>
            <a:ext cx="0" cy="360362"/>
          </a:xfrm>
          <a:prstGeom prst="line">
            <a:avLst/>
          </a:prstGeom>
          <a:noFill/>
          <a:ln w="76200">
            <a:solidFill>
              <a:srgbClr val="FF3300"/>
            </a:solidFill>
            <a:round/>
            <a:headEnd/>
            <a:tailEnd type="triangle" w="med" len="med"/>
          </a:ln>
          <a:effectLst/>
        </p:spPr>
        <p:txBody>
          <a:bodyPr lIns="91424" tIns="45713" rIns="91424" bIns="45713"/>
          <a:lstStyle/>
          <a:p>
            <a:endParaRPr lang="ar-IQ"/>
          </a:p>
        </p:txBody>
      </p:sp>
      <p:sp>
        <p:nvSpPr>
          <p:cNvPr id="16425" name="Text Box 41"/>
          <p:cNvSpPr txBox="1">
            <a:spLocks noChangeArrowheads="1"/>
          </p:cNvSpPr>
          <p:nvPr/>
        </p:nvSpPr>
        <p:spPr bwMode="auto">
          <a:xfrm>
            <a:off x="179388" y="6302375"/>
            <a:ext cx="868362" cy="369888"/>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b="1" i="1">
                <a:latin typeface="Tahoma" pitchFamily="34" charset="0"/>
              </a:rPr>
              <a:t> E.coli</a:t>
            </a:r>
          </a:p>
        </p:txBody>
      </p:sp>
      <p:sp>
        <p:nvSpPr>
          <p:cNvPr id="16426" name="Text Box 42"/>
          <p:cNvSpPr txBox="1">
            <a:spLocks noChangeArrowheads="1"/>
          </p:cNvSpPr>
          <p:nvPr/>
        </p:nvSpPr>
        <p:spPr bwMode="auto">
          <a:xfrm>
            <a:off x="1547813" y="4724400"/>
            <a:ext cx="1711325" cy="646113"/>
          </a:xfrm>
          <a:prstGeom prst="rect">
            <a:avLst/>
          </a:prstGeom>
          <a:noFill/>
          <a:ln w="9525">
            <a:noFill/>
            <a:miter lim="800000"/>
            <a:headEnd/>
            <a:tailEnd/>
          </a:ln>
          <a:effectLst/>
        </p:spPr>
        <p:txBody>
          <a:bodyPr lIns="91424" tIns="45713" rIns="91424" bIns="45713">
            <a:spAutoFit/>
          </a:bodyPr>
          <a:lstStyle/>
          <a:p>
            <a:pPr rtl="0"/>
            <a:r>
              <a:rPr lang="en-US">
                <a:latin typeface="Tahoma" pitchFamily="34" charset="0"/>
              </a:rPr>
              <a:t>IMV</a:t>
            </a:r>
            <a:r>
              <a:rPr lang="en-US" baseline="-25000">
                <a:latin typeface="Tahoma" pitchFamily="34" charset="0"/>
              </a:rPr>
              <a:t>i</a:t>
            </a:r>
            <a:r>
              <a:rPr lang="en-US">
                <a:latin typeface="Tahoma" pitchFamily="34" charset="0"/>
              </a:rPr>
              <a:t>C</a:t>
            </a:r>
          </a:p>
          <a:p>
            <a:pPr rtl="0"/>
            <a:r>
              <a:rPr lang="en-US">
                <a:latin typeface="Tahoma" pitchFamily="34" charset="0"/>
              </a:rPr>
              <a:t>- - ++</a:t>
            </a:r>
          </a:p>
        </p:txBody>
      </p:sp>
      <p:sp>
        <p:nvSpPr>
          <p:cNvPr id="16428" name="Text Box 44"/>
          <p:cNvSpPr txBox="1">
            <a:spLocks noChangeArrowheads="1"/>
          </p:cNvSpPr>
          <p:nvPr/>
        </p:nvSpPr>
        <p:spPr bwMode="auto">
          <a:xfrm>
            <a:off x="1042988" y="6597650"/>
            <a:ext cx="1366837" cy="369888"/>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b="1" i="1">
                <a:latin typeface="Tahoma" pitchFamily="34" charset="0"/>
              </a:rPr>
              <a:t> Klebsiella</a:t>
            </a:r>
          </a:p>
        </p:txBody>
      </p:sp>
      <p:grpSp>
        <p:nvGrpSpPr>
          <p:cNvPr id="5" name="Group 45"/>
          <p:cNvGrpSpPr>
            <a:grpSpLocks/>
          </p:cNvGrpSpPr>
          <p:nvPr/>
        </p:nvGrpSpPr>
        <p:grpSpPr bwMode="auto">
          <a:xfrm>
            <a:off x="3778250" y="3644900"/>
            <a:ext cx="2089150" cy="287338"/>
            <a:chOff x="158" y="2795"/>
            <a:chExt cx="1180" cy="181"/>
          </a:xfrm>
        </p:grpSpPr>
        <p:sp>
          <p:nvSpPr>
            <p:cNvPr id="206914" name="Line 46"/>
            <p:cNvSpPr>
              <a:spLocks noChangeShapeType="1"/>
            </p:cNvSpPr>
            <p:nvPr/>
          </p:nvSpPr>
          <p:spPr bwMode="auto">
            <a:xfrm>
              <a:off x="158" y="2886"/>
              <a:ext cx="1179" cy="11"/>
            </a:xfrm>
            <a:prstGeom prst="line">
              <a:avLst/>
            </a:prstGeom>
            <a:noFill/>
            <a:ln w="28575">
              <a:solidFill>
                <a:schemeClr val="tx1"/>
              </a:solidFill>
              <a:round/>
              <a:headEnd/>
              <a:tailEnd/>
            </a:ln>
            <a:effectLst/>
          </p:spPr>
          <p:txBody>
            <a:bodyPr/>
            <a:lstStyle/>
            <a:p>
              <a:endParaRPr lang="ar-IQ"/>
            </a:p>
          </p:txBody>
        </p:sp>
        <p:sp>
          <p:nvSpPr>
            <p:cNvPr id="206915" name="Line 47"/>
            <p:cNvSpPr>
              <a:spLocks noChangeShapeType="1"/>
            </p:cNvSpPr>
            <p:nvPr/>
          </p:nvSpPr>
          <p:spPr bwMode="auto">
            <a:xfrm>
              <a:off x="1338" y="2907"/>
              <a:ext cx="0" cy="69"/>
            </a:xfrm>
            <a:prstGeom prst="line">
              <a:avLst/>
            </a:prstGeom>
            <a:noFill/>
            <a:ln w="28575">
              <a:solidFill>
                <a:schemeClr val="tx1"/>
              </a:solidFill>
              <a:round/>
              <a:headEnd/>
              <a:tailEnd type="triangle" w="med" len="med"/>
            </a:ln>
            <a:effectLst/>
          </p:spPr>
          <p:txBody>
            <a:bodyPr/>
            <a:lstStyle/>
            <a:p>
              <a:endParaRPr lang="ar-IQ"/>
            </a:p>
          </p:txBody>
        </p:sp>
        <p:sp>
          <p:nvSpPr>
            <p:cNvPr id="206916" name="Line 48"/>
            <p:cNvSpPr>
              <a:spLocks noChangeShapeType="1"/>
            </p:cNvSpPr>
            <p:nvPr/>
          </p:nvSpPr>
          <p:spPr bwMode="auto">
            <a:xfrm>
              <a:off x="158" y="2886"/>
              <a:ext cx="0" cy="69"/>
            </a:xfrm>
            <a:prstGeom prst="line">
              <a:avLst/>
            </a:prstGeom>
            <a:noFill/>
            <a:ln w="28575">
              <a:solidFill>
                <a:schemeClr val="tx1"/>
              </a:solidFill>
              <a:round/>
              <a:headEnd/>
              <a:tailEnd type="triangle" w="med" len="med"/>
            </a:ln>
            <a:effectLst/>
          </p:spPr>
          <p:txBody>
            <a:bodyPr/>
            <a:lstStyle/>
            <a:p>
              <a:endParaRPr lang="ar-IQ"/>
            </a:p>
          </p:txBody>
        </p:sp>
        <p:sp>
          <p:nvSpPr>
            <p:cNvPr id="206917" name="Line 49"/>
            <p:cNvSpPr>
              <a:spLocks noChangeShapeType="1"/>
            </p:cNvSpPr>
            <p:nvPr/>
          </p:nvSpPr>
          <p:spPr bwMode="auto">
            <a:xfrm flipV="1">
              <a:off x="612" y="2795"/>
              <a:ext cx="0" cy="91"/>
            </a:xfrm>
            <a:prstGeom prst="line">
              <a:avLst/>
            </a:prstGeom>
            <a:noFill/>
            <a:ln w="28575">
              <a:solidFill>
                <a:schemeClr val="tx1"/>
              </a:solidFill>
              <a:round/>
              <a:headEnd/>
              <a:tailEnd/>
            </a:ln>
            <a:effectLst/>
          </p:spPr>
          <p:txBody>
            <a:bodyPr/>
            <a:lstStyle/>
            <a:p>
              <a:endParaRPr lang="ar-IQ"/>
            </a:p>
          </p:txBody>
        </p:sp>
      </p:grpSp>
      <p:sp>
        <p:nvSpPr>
          <p:cNvPr id="16434" name="Text Box 50"/>
          <p:cNvSpPr txBox="1">
            <a:spLocks noChangeArrowheads="1"/>
          </p:cNvSpPr>
          <p:nvPr/>
        </p:nvSpPr>
        <p:spPr bwMode="auto">
          <a:xfrm>
            <a:off x="2651125" y="3932238"/>
            <a:ext cx="2193925" cy="646112"/>
          </a:xfrm>
          <a:prstGeom prst="rect">
            <a:avLst/>
          </a:prstGeom>
          <a:noFill/>
          <a:ln w="9525">
            <a:noFill/>
            <a:miter lim="800000"/>
            <a:headEnd/>
            <a:tailEnd/>
          </a:ln>
          <a:effectLst/>
        </p:spPr>
        <p:txBody>
          <a:bodyPr wrap="none" lIns="91424" tIns="45713" rIns="91424" bIns="45713">
            <a:spAutoFit/>
          </a:bodyPr>
          <a:lstStyle/>
          <a:p>
            <a:pPr rtl="0"/>
            <a:r>
              <a:rPr lang="en-US" dirty="0">
                <a:latin typeface="Tahoma" pitchFamily="34" charset="0"/>
              </a:rPr>
              <a:t>No H</a:t>
            </a:r>
            <a:r>
              <a:rPr lang="en-US" baseline="-25000" dirty="0">
                <a:latin typeface="Tahoma" pitchFamily="34" charset="0"/>
              </a:rPr>
              <a:t>2</a:t>
            </a:r>
            <a:r>
              <a:rPr lang="en-US" dirty="0">
                <a:latin typeface="Tahoma" pitchFamily="34" charset="0"/>
              </a:rPr>
              <a:t>S production</a:t>
            </a:r>
          </a:p>
          <a:p>
            <a:pPr rtl="0"/>
            <a:r>
              <a:rPr lang="en-US" dirty="0">
                <a:latin typeface="Tahoma" pitchFamily="34" charset="0"/>
              </a:rPr>
              <a:t>(no blacking in TSI)</a:t>
            </a:r>
          </a:p>
        </p:txBody>
      </p:sp>
      <p:sp>
        <p:nvSpPr>
          <p:cNvPr id="16435" name="Text Box 51"/>
          <p:cNvSpPr txBox="1">
            <a:spLocks noChangeArrowheads="1"/>
          </p:cNvSpPr>
          <p:nvPr/>
        </p:nvSpPr>
        <p:spPr bwMode="auto">
          <a:xfrm>
            <a:off x="5030788" y="3932238"/>
            <a:ext cx="1868487" cy="646112"/>
          </a:xfrm>
          <a:prstGeom prst="rect">
            <a:avLst/>
          </a:prstGeom>
          <a:noFill/>
          <a:ln w="9525">
            <a:noFill/>
            <a:miter lim="800000"/>
            <a:headEnd/>
            <a:tailEnd/>
          </a:ln>
          <a:effectLst/>
        </p:spPr>
        <p:txBody>
          <a:bodyPr wrap="none" lIns="91424" tIns="45713" rIns="91424" bIns="45713">
            <a:spAutoFit/>
          </a:bodyPr>
          <a:lstStyle/>
          <a:p>
            <a:pPr rtl="0"/>
            <a:r>
              <a:rPr lang="en-US" dirty="0">
                <a:latin typeface="Tahoma" pitchFamily="34" charset="0"/>
              </a:rPr>
              <a:t>H</a:t>
            </a:r>
            <a:r>
              <a:rPr lang="en-US" baseline="-25000" dirty="0">
                <a:latin typeface="Tahoma" pitchFamily="34" charset="0"/>
              </a:rPr>
              <a:t>2</a:t>
            </a:r>
            <a:r>
              <a:rPr lang="en-US" dirty="0">
                <a:latin typeface="Tahoma" pitchFamily="34" charset="0"/>
              </a:rPr>
              <a:t>S production</a:t>
            </a:r>
          </a:p>
          <a:p>
            <a:pPr rtl="0"/>
            <a:r>
              <a:rPr lang="en-US" dirty="0">
                <a:latin typeface="Tahoma" pitchFamily="34" charset="0"/>
              </a:rPr>
              <a:t>(blacking in TSI)</a:t>
            </a:r>
          </a:p>
        </p:txBody>
      </p:sp>
      <p:sp>
        <p:nvSpPr>
          <p:cNvPr id="16436" name="Line 52"/>
          <p:cNvSpPr>
            <a:spLocks noChangeShapeType="1"/>
          </p:cNvSpPr>
          <p:nvPr/>
        </p:nvSpPr>
        <p:spPr bwMode="auto">
          <a:xfrm>
            <a:off x="4067175" y="4583113"/>
            <a:ext cx="0" cy="285750"/>
          </a:xfrm>
          <a:prstGeom prst="line">
            <a:avLst/>
          </a:prstGeom>
          <a:noFill/>
          <a:ln w="76200">
            <a:solidFill>
              <a:srgbClr val="FF3300"/>
            </a:solidFill>
            <a:round/>
            <a:headEnd/>
            <a:tailEnd type="triangle" w="med" len="med"/>
          </a:ln>
          <a:effectLst/>
        </p:spPr>
        <p:txBody>
          <a:bodyPr lIns="91424" tIns="45713" rIns="91424" bIns="45713"/>
          <a:lstStyle/>
          <a:p>
            <a:endParaRPr lang="ar-IQ"/>
          </a:p>
        </p:txBody>
      </p:sp>
      <p:sp>
        <p:nvSpPr>
          <p:cNvPr id="16437" name="Text Box 53"/>
          <p:cNvSpPr txBox="1">
            <a:spLocks noChangeArrowheads="1"/>
          </p:cNvSpPr>
          <p:nvPr/>
        </p:nvSpPr>
        <p:spPr bwMode="auto">
          <a:xfrm>
            <a:off x="3348038" y="4868863"/>
            <a:ext cx="1282700" cy="406400"/>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sz="2000" b="1" i="1" dirty="0">
                <a:latin typeface="Tahoma" pitchFamily="34" charset="0"/>
              </a:rPr>
              <a:t> </a:t>
            </a:r>
            <a:r>
              <a:rPr lang="en-US" sz="2000" b="1" i="1" dirty="0" err="1">
                <a:latin typeface="Tahoma" pitchFamily="34" charset="0"/>
              </a:rPr>
              <a:t>Shigella</a:t>
            </a:r>
            <a:endParaRPr lang="en-US" sz="2000" b="1" i="1" dirty="0">
              <a:latin typeface="Tahoma" pitchFamily="34" charset="0"/>
            </a:endParaRPr>
          </a:p>
        </p:txBody>
      </p:sp>
      <p:sp>
        <p:nvSpPr>
          <p:cNvPr id="16438" name="Line 54"/>
          <p:cNvSpPr>
            <a:spLocks noChangeShapeType="1"/>
          </p:cNvSpPr>
          <p:nvPr/>
        </p:nvSpPr>
        <p:spPr bwMode="auto">
          <a:xfrm>
            <a:off x="5940425" y="4506913"/>
            <a:ext cx="0" cy="215900"/>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39" name="Text Box 55"/>
          <p:cNvSpPr txBox="1">
            <a:spLocks noChangeArrowheads="1"/>
          </p:cNvSpPr>
          <p:nvPr/>
        </p:nvSpPr>
        <p:spPr bwMode="auto">
          <a:xfrm>
            <a:off x="4995863" y="4646613"/>
            <a:ext cx="2039937" cy="369887"/>
          </a:xfrm>
          <a:prstGeom prst="rect">
            <a:avLst/>
          </a:prstGeom>
          <a:noFill/>
          <a:ln w="9525">
            <a:noFill/>
            <a:miter lim="800000"/>
            <a:headEnd/>
            <a:tailEnd/>
          </a:ln>
          <a:effectLst/>
        </p:spPr>
        <p:txBody>
          <a:bodyPr wrap="none" lIns="91424" tIns="45713" rIns="91424" bIns="45713">
            <a:spAutoFit/>
          </a:bodyPr>
          <a:lstStyle/>
          <a:p>
            <a:pPr rtl="0"/>
            <a:r>
              <a:rPr lang="en-US" dirty="0" err="1">
                <a:latin typeface="Tahoma" pitchFamily="34" charset="0"/>
              </a:rPr>
              <a:t>Urease</a:t>
            </a:r>
            <a:r>
              <a:rPr lang="en-US" dirty="0">
                <a:latin typeface="Tahoma" pitchFamily="34" charset="0"/>
              </a:rPr>
              <a:t> production</a:t>
            </a:r>
          </a:p>
        </p:txBody>
      </p:sp>
      <p:grpSp>
        <p:nvGrpSpPr>
          <p:cNvPr id="6" name="Group 56"/>
          <p:cNvGrpSpPr>
            <a:grpSpLocks/>
          </p:cNvGrpSpPr>
          <p:nvPr/>
        </p:nvGrpSpPr>
        <p:grpSpPr bwMode="auto">
          <a:xfrm>
            <a:off x="5219700" y="5084763"/>
            <a:ext cx="2089150" cy="287337"/>
            <a:chOff x="158" y="2795"/>
            <a:chExt cx="1180" cy="181"/>
          </a:xfrm>
        </p:grpSpPr>
        <p:sp>
          <p:nvSpPr>
            <p:cNvPr id="206910" name="Line 57"/>
            <p:cNvSpPr>
              <a:spLocks noChangeShapeType="1"/>
            </p:cNvSpPr>
            <p:nvPr/>
          </p:nvSpPr>
          <p:spPr bwMode="auto">
            <a:xfrm>
              <a:off x="158" y="2886"/>
              <a:ext cx="1179" cy="11"/>
            </a:xfrm>
            <a:prstGeom prst="line">
              <a:avLst/>
            </a:prstGeom>
            <a:noFill/>
            <a:ln w="28575">
              <a:solidFill>
                <a:schemeClr val="tx1"/>
              </a:solidFill>
              <a:round/>
              <a:headEnd/>
              <a:tailEnd/>
            </a:ln>
            <a:effectLst/>
          </p:spPr>
          <p:txBody>
            <a:bodyPr/>
            <a:lstStyle/>
            <a:p>
              <a:endParaRPr lang="ar-IQ"/>
            </a:p>
          </p:txBody>
        </p:sp>
        <p:sp>
          <p:nvSpPr>
            <p:cNvPr id="206911" name="Line 58"/>
            <p:cNvSpPr>
              <a:spLocks noChangeShapeType="1"/>
            </p:cNvSpPr>
            <p:nvPr/>
          </p:nvSpPr>
          <p:spPr bwMode="auto">
            <a:xfrm>
              <a:off x="1338" y="2907"/>
              <a:ext cx="0" cy="69"/>
            </a:xfrm>
            <a:prstGeom prst="line">
              <a:avLst/>
            </a:prstGeom>
            <a:noFill/>
            <a:ln w="28575">
              <a:solidFill>
                <a:schemeClr val="tx1"/>
              </a:solidFill>
              <a:round/>
              <a:headEnd/>
              <a:tailEnd type="triangle" w="med" len="med"/>
            </a:ln>
            <a:effectLst/>
          </p:spPr>
          <p:txBody>
            <a:bodyPr/>
            <a:lstStyle/>
            <a:p>
              <a:endParaRPr lang="ar-IQ"/>
            </a:p>
          </p:txBody>
        </p:sp>
        <p:sp>
          <p:nvSpPr>
            <p:cNvPr id="206912" name="Line 59"/>
            <p:cNvSpPr>
              <a:spLocks noChangeShapeType="1"/>
            </p:cNvSpPr>
            <p:nvPr/>
          </p:nvSpPr>
          <p:spPr bwMode="auto">
            <a:xfrm>
              <a:off x="158" y="2886"/>
              <a:ext cx="0" cy="69"/>
            </a:xfrm>
            <a:prstGeom prst="line">
              <a:avLst/>
            </a:prstGeom>
            <a:noFill/>
            <a:ln w="28575">
              <a:solidFill>
                <a:schemeClr val="tx1"/>
              </a:solidFill>
              <a:round/>
              <a:headEnd/>
              <a:tailEnd type="triangle" w="med" len="med"/>
            </a:ln>
            <a:effectLst/>
          </p:spPr>
          <p:txBody>
            <a:bodyPr/>
            <a:lstStyle/>
            <a:p>
              <a:endParaRPr lang="ar-IQ"/>
            </a:p>
          </p:txBody>
        </p:sp>
        <p:sp>
          <p:nvSpPr>
            <p:cNvPr id="206913" name="Line 60"/>
            <p:cNvSpPr>
              <a:spLocks noChangeShapeType="1"/>
            </p:cNvSpPr>
            <p:nvPr/>
          </p:nvSpPr>
          <p:spPr bwMode="auto">
            <a:xfrm flipV="1">
              <a:off x="612" y="2795"/>
              <a:ext cx="0" cy="91"/>
            </a:xfrm>
            <a:prstGeom prst="line">
              <a:avLst/>
            </a:prstGeom>
            <a:noFill/>
            <a:ln w="28575">
              <a:solidFill>
                <a:schemeClr val="tx1"/>
              </a:solidFill>
              <a:round/>
              <a:headEnd/>
              <a:tailEnd/>
            </a:ln>
            <a:effectLst/>
          </p:spPr>
          <p:txBody>
            <a:bodyPr/>
            <a:lstStyle/>
            <a:p>
              <a:endParaRPr lang="ar-IQ"/>
            </a:p>
          </p:txBody>
        </p:sp>
      </p:grpSp>
      <p:sp>
        <p:nvSpPr>
          <p:cNvPr id="16445" name="Text Box 61"/>
          <p:cNvSpPr txBox="1">
            <a:spLocks noChangeArrowheads="1"/>
          </p:cNvSpPr>
          <p:nvPr/>
        </p:nvSpPr>
        <p:spPr bwMode="auto">
          <a:xfrm>
            <a:off x="4932363" y="5229225"/>
            <a:ext cx="588962" cy="369888"/>
          </a:xfrm>
          <a:prstGeom prst="rect">
            <a:avLst/>
          </a:prstGeom>
          <a:noFill/>
          <a:ln w="9525">
            <a:noFill/>
            <a:miter lim="800000"/>
            <a:headEnd/>
            <a:tailEnd/>
          </a:ln>
          <a:effectLst/>
        </p:spPr>
        <p:txBody>
          <a:bodyPr wrap="none" lIns="91424" tIns="45713" rIns="91424" bIns="45713">
            <a:spAutoFit/>
          </a:bodyPr>
          <a:lstStyle/>
          <a:p>
            <a:pPr algn="l" rtl="0"/>
            <a:r>
              <a:rPr lang="en-US">
                <a:latin typeface="Tahoma" pitchFamily="34" charset="0"/>
              </a:rPr>
              <a:t>+ve</a:t>
            </a:r>
          </a:p>
        </p:txBody>
      </p:sp>
      <p:sp>
        <p:nvSpPr>
          <p:cNvPr id="16446" name="Line 62"/>
          <p:cNvSpPr>
            <a:spLocks noChangeShapeType="1"/>
          </p:cNvSpPr>
          <p:nvPr/>
        </p:nvSpPr>
        <p:spPr bwMode="auto">
          <a:xfrm>
            <a:off x="5219700" y="5734050"/>
            <a:ext cx="0" cy="503238"/>
          </a:xfrm>
          <a:prstGeom prst="line">
            <a:avLst/>
          </a:prstGeom>
          <a:noFill/>
          <a:ln w="76200">
            <a:solidFill>
              <a:srgbClr val="FF3300"/>
            </a:solidFill>
            <a:round/>
            <a:headEnd/>
            <a:tailEnd type="triangle" w="med" len="med"/>
          </a:ln>
          <a:effectLst/>
        </p:spPr>
        <p:txBody>
          <a:bodyPr lIns="91424" tIns="45713" rIns="91424" bIns="45713"/>
          <a:lstStyle/>
          <a:p>
            <a:endParaRPr lang="ar-IQ"/>
          </a:p>
        </p:txBody>
      </p:sp>
      <p:sp>
        <p:nvSpPr>
          <p:cNvPr id="16447" name="Text Box 63"/>
          <p:cNvSpPr txBox="1">
            <a:spLocks noChangeArrowheads="1"/>
          </p:cNvSpPr>
          <p:nvPr/>
        </p:nvSpPr>
        <p:spPr bwMode="auto">
          <a:xfrm>
            <a:off x="4721225" y="6237288"/>
            <a:ext cx="1146175" cy="369887"/>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b="1" i="1">
                <a:latin typeface="Tahoma" pitchFamily="34" charset="0"/>
              </a:rPr>
              <a:t> Proteus</a:t>
            </a:r>
          </a:p>
        </p:txBody>
      </p:sp>
      <p:sp>
        <p:nvSpPr>
          <p:cNvPr id="16448" name="Text Box 64"/>
          <p:cNvSpPr txBox="1">
            <a:spLocks noChangeArrowheads="1"/>
          </p:cNvSpPr>
          <p:nvPr/>
        </p:nvSpPr>
        <p:spPr bwMode="auto">
          <a:xfrm>
            <a:off x="7019925" y="5294313"/>
            <a:ext cx="498475" cy="369887"/>
          </a:xfrm>
          <a:prstGeom prst="rect">
            <a:avLst/>
          </a:prstGeom>
          <a:noFill/>
          <a:ln w="9525">
            <a:noFill/>
            <a:miter lim="800000"/>
            <a:headEnd/>
            <a:tailEnd/>
          </a:ln>
          <a:effectLst/>
        </p:spPr>
        <p:txBody>
          <a:bodyPr wrap="none" lIns="91424" tIns="45713" rIns="91424" bIns="45713">
            <a:spAutoFit/>
          </a:bodyPr>
          <a:lstStyle/>
          <a:p>
            <a:pPr algn="l" rtl="0"/>
            <a:r>
              <a:rPr lang="en-US">
                <a:latin typeface="Tahoma" pitchFamily="34" charset="0"/>
              </a:rPr>
              <a:t>-ve</a:t>
            </a:r>
          </a:p>
        </p:txBody>
      </p:sp>
      <p:sp>
        <p:nvSpPr>
          <p:cNvPr id="16449" name="Line 65"/>
          <p:cNvSpPr>
            <a:spLocks noChangeShapeType="1"/>
          </p:cNvSpPr>
          <p:nvPr/>
        </p:nvSpPr>
        <p:spPr bwMode="auto">
          <a:xfrm>
            <a:off x="7308850" y="5659438"/>
            <a:ext cx="0" cy="144462"/>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50" name="Text Box 66"/>
          <p:cNvSpPr txBox="1">
            <a:spLocks noChangeArrowheads="1"/>
          </p:cNvSpPr>
          <p:nvPr/>
        </p:nvSpPr>
        <p:spPr bwMode="auto">
          <a:xfrm>
            <a:off x="6804025" y="5726113"/>
            <a:ext cx="1042988" cy="369887"/>
          </a:xfrm>
          <a:prstGeom prst="rect">
            <a:avLst/>
          </a:prstGeom>
          <a:noFill/>
          <a:ln w="9525">
            <a:noFill/>
            <a:miter lim="800000"/>
            <a:headEnd/>
            <a:tailEnd/>
          </a:ln>
          <a:effectLst/>
        </p:spPr>
        <p:txBody>
          <a:bodyPr lIns="91424" tIns="45713" rIns="91424" bIns="45713">
            <a:spAutoFit/>
          </a:bodyPr>
          <a:lstStyle/>
          <a:p>
            <a:pPr algn="l" rtl="0"/>
            <a:r>
              <a:rPr lang="en-US">
                <a:latin typeface="Tahoma" pitchFamily="34" charset="0"/>
              </a:rPr>
              <a:t>SS agar</a:t>
            </a:r>
          </a:p>
        </p:txBody>
      </p:sp>
      <p:sp>
        <p:nvSpPr>
          <p:cNvPr id="16451" name="Line 67"/>
          <p:cNvSpPr>
            <a:spLocks noChangeShapeType="1"/>
          </p:cNvSpPr>
          <p:nvPr/>
        </p:nvSpPr>
        <p:spPr bwMode="auto">
          <a:xfrm>
            <a:off x="7235825" y="6092825"/>
            <a:ext cx="0" cy="144463"/>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52" name="Text Box 68"/>
          <p:cNvSpPr txBox="1">
            <a:spLocks noChangeArrowheads="1"/>
          </p:cNvSpPr>
          <p:nvPr/>
        </p:nvSpPr>
        <p:spPr bwMode="auto">
          <a:xfrm>
            <a:off x="6092825" y="6192838"/>
            <a:ext cx="3016250" cy="304800"/>
          </a:xfrm>
          <a:prstGeom prst="rect">
            <a:avLst/>
          </a:prstGeom>
          <a:noFill/>
          <a:ln w="9525">
            <a:noFill/>
            <a:miter lim="800000"/>
            <a:headEnd/>
            <a:tailEnd/>
          </a:ln>
          <a:effectLst/>
        </p:spPr>
        <p:txBody>
          <a:bodyPr wrap="none" lIns="91424" tIns="45713" rIns="91424" bIns="45713">
            <a:spAutoFit/>
          </a:bodyPr>
          <a:lstStyle/>
          <a:p>
            <a:pPr algn="l" rtl="0"/>
            <a:r>
              <a:rPr lang="en-US" sz="1400">
                <a:latin typeface="Tahoma" pitchFamily="34" charset="0"/>
              </a:rPr>
              <a:t>colorless colonies with black centers</a:t>
            </a:r>
          </a:p>
        </p:txBody>
      </p:sp>
      <p:sp>
        <p:nvSpPr>
          <p:cNvPr id="16453" name="Line 69"/>
          <p:cNvSpPr>
            <a:spLocks noChangeShapeType="1"/>
          </p:cNvSpPr>
          <p:nvPr/>
        </p:nvSpPr>
        <p:spPr bwMode="auto">
          <a:xfrm>
            <a:off x="7235825" y="6453188"/>
            <a:ext cx="0" cy="144462"/>
          </a:xfrm>
          <a:prstGeom prst="line">
            <a:avLst/>
          </a:prstGeom>
          <a:noFill/>
          <a:ln w="28575">
            <a:solidFill>
              <a:schemeClr val="tx1"/>
            </a:solidFill>
            <a:round/>
            <a:headEnd/>
            <a:tailEnd type="triangle" w="med" len="med"/>
          </a:ln>
          <a:effectLst/>
        </p:spPr>
        <p:txBody>
          <a:bodyPr lIns="91424" tIns="45713" rIns="91424" bIns="45713"/>
          <a:lstStyle/>
          <a:p>
            <a:endParaRPr lang="ar-IQ"/>
          </a:p>
        </p:txBody>
      </p:sp>
      <p:sp>
        <p:nvSpPr>
          <p:cNvPr id="16454" name="Text Box 70"/>
          <p:cNvSpPr txBox="1">
            <a:spLocks noChangeArrowheads="1"/>
          </p:cNvSpPr>
          <p:nvPr/>
        </p:nvSpPr>
        <p:spPr bwMode="auto">
          <a:xfrm>
            <a:off x="6513513" y="6518275"/>
            <a:ext cx="1527175" cy="369888"/>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b="1" i="1">
                <a:latin typeface="Tahoma" pitchFamily="34" charset="0"/>
              </a:rPr>
              <a:t> Salmonella</a:t>
            </a:r>
          </a:p>
        </p:txBody>
      </p:sp>
      <p:sp>
        <p:nvSpPr>
          <p:cNvPr id="16455" name="Text Box 71"/>
          <p:cNvSpPr txBox="1">
            <a:spLocks noChangeArrowheads="1"/>
          </p:cNvSpPr>
          <p:nvPr/>
        </p:nvSpPr>
        <p:spPr bwMode="auto">
          <a:xfrm>
            <a:off x="6011863" y="2211388"/>
            <a:ext cx="2149475" cy="400050"/>
          </a:xfrm>
          <a:prstGeom prst="rect">
            <a:avLst/>
          </a:prstGeom>
          <a:noFill/>
          <a:ln w="9525">
            <a:noFill/>
            <a:miter lim="800000"/>
            <a:headEnd/>
            <a:tailEnd/>
          </a:ln>
          <a:effectLst/>
        </p:spPr>
        <p:txBody>
          <a:bodyPr wrap="none" lIns="91424" tIns="45713" rIns="91424" bIns="45713">
            <a:spAutoFit/>
          </a:bodyPr>
          <a:lstStyle/>
          <a:p>
            <a:pPr algn="l" rtl="0">
              <a:buClr>
                <a:srgbClr val="CC0000"/>
              </a:buClr>
              <a:buFont typeface="Wingdings" pitchFamily="2" charset="2"/>
              <a:buChar char="ü"/>
            </a:pPr>
            <a:r>
              <a:rPr lang="en-US" sz="2000" dirty="0">
                <a:latin typeface="Tahoma" pitchFamily="34" charset="0"/>
              </a:rPr>
              <a:t> O/F test: O</a:t>
            </a:r>
            <a:r>
              <a:rPr lang="en-US" sz="2000" baseline="30000" dirty="0">
                <a:latin typeface="Tahoma" pitchFamily="34" charset="0"/>
              </a:rPr>
              <a:t>+</a:t>
            </a:r>
            <a:r>
              <a:rPr lang="en-US" sz="2000" dirty="0">
                <a:latin typeface="Tahoma" pitchFamily="34" charset="0"/>
              </a:rPr>
              <a:t>/F</a:t>
            </a:r>
            <a:r>
              <a:rPr lang="en-US" sz="2000" baseline="30000" dirty="0">
                <a:latin typeface="Tahoma" pitchFamily="34" charset="0"/>
              </a:rPr>
              <a:t>-</a:t>
            </a:r>
            <a:endParaRPr lang="en-US" sz="2000" dirty="0">
              <a:latin typeface="Tahoma" pitchFamily="34" charset="0"/>
            </a:endParaRPr>
          </a:p>
        </p:txBody>
      </p:sp>
      <p:grpSp>
        <p:nvGrpSpPr>
          <p:cNvPr id="7" name="Group 72"/>
          <p:cNvGrpSpPr>
            <a:grpSpLocks/>
          </p:cNvGrpSpPr>
          <p:nvPr/>
        </p:nvGrpSpPr>
        <p:grpSpPr bwMode="auto">
          <a:xfrm>
            <a:off x="466725" y="4652963"/>
            <a:ext cx="2089150" cy="287337"/>
            <a:chOff x="158" y="2795"/>
            <a:chExt cx="1180" cy="181"/>
          </a:xfrm>
        </p:grpSpPr>
        <p:sp>
          <p:nvSpPr>
            <p:cNvPr id="206906" name="Line 73"/>
            <p:cNvSpPr>
              <a:spLocks noChangeShapeType="1"/>
            </p:cNvSpPr>
            <p:nvPr/>
          </p:nvSpPr>
          <p:spPr bwMode="auto">
            <a:xfrm>
              <a:off x="158" y="2886"/>
              <a:ext cx="1179" cy="11"/>
            </a:xfrm>
            <a:prstGeom prst="line">
              <a:avLst/>
            </a:prstGeom>
            <a:noFill/>
            <a:ln w="28575">
              <a:solidFill>
                <a:schemeClr val="tx1"/>
              </a:solidFill>
              <a:round/>
              <a:headEnd/>
              <a:tailEnd/>
            </a:ln>
            <a:effectLst/>
          </p:spPr>
          <p:txBody>
            <a:bodyPr/>
            <a:lstStyle/>
            <a:p>
              <a:endParaRPr lang="ar-IQ"/>
            </a:p>
          </p:txBody>
        </p:sp>
        <p:sp>
          <p:nvSpPr>
            <p:cNvPr id="206907" name="Line 74"/>
            <p:cNvSpPr>
              <a:spLocks noChangeShapeType="1"/>
            </p:cNvSpPr>
            <p:nvPr/>
          </p:nvSpPr>
          <p:spPr bwMode="auto">
            <a:xfrm>
              <a:off x="1338" y="2907"/>
              <a:ext cx="0" cy="69"/>
            </a:xfrm>
            <a:prstGeom prst="line">
              <a:avLst/>
            </a:prstGeom>
            <a:noFill/>
            <a:ln w="28575">
              <a:solidFill>
                <a:schemeClr val="tx1"/>
              </a:solidFill>
              <a:round/>
              <a:headEnd/>
              <a:tailEnd type="triangle" w="med" len="med"/>
            </a:ln>
            <a:effectLst/>
          </p:spPr>
          <p:txBody>
            <a:bodyPr/>
            <a:lstStyle/>
            <a:p>
              <a:endParaRPr lang="ar-IQ"/>
            </a:p>
          </p:txBody>
        </p:sp>
        <p:sp>
          <p:nvSpPr>
            <p:cNvPr id="206908" name="Line 75"/>
            <p:cNvSpPr>
              <a:spLocks noChangeShapeType="1"/>
            </p:cNvSpPr>
            <p:nvPr/>
          </p:nvSpPr>
          <p:spPr bwMode="auto">
            <a:xfrm>
              <a:off x="158" y="2886"/>
              <a:ext cx="0" cy="69"/>
            </a:xfrm>
            <a:prstGeom prst="line">
              <a:avLst/>
            </a:prstGeom>
            <a:noFill/>
            <a:ln w="28575">
              <a:solidFill>
                <a:schemeClr val="tx1"/>
              </a:solidFill>
              <a:round/>
              <a:headEnd/>
              <a:tailEnd type="triangle" w="med" len="med"/>
            </a:ln>
            <a:effectLst/>
          </p:spPr>
          <p:txBody>
            <a:bodyPr/>
            <a:lstStyle/>
            <a:p>
              <a:endParaRPr lang="ar-IQ"/>
            </a:p>
          </p:txBody>
        </p:sp>
        <p:sp>
          <p:nvSpPr>
            <p:cNvPr id="206909" name="Line 76"/>
            <p:cNvSpPr>
              <a:spLocks noChangeShapeType="1"/>
            </p:cNvSpPr>
            <p:nvPr/>
          </p:nvSpPr>
          <p:spPr bwMode="auto">
            <a:xfrm flipV="1">
              <a:off x="612" y="2795"/>
              <a:ext cx="0" cy="91"/>
            </a:xfrm>
            <a:prstGeom prst="line">
              <a:avLst/>
            </a:prstGeom>
            <a:noFill/>
            <a:ln w="28575">
              <a:solidFill>
                <a:schemeClr val="tx1"/>
              </a:solidFill>
              <a:round/>
              <a:headEnd/>
              <a:tailEnd/>
            </a:ln>
            <a:effectLst/>
          </p:spPr>
          <p:txBody>
            <a:bodyPr/>
            <a:lstStyle/>
            <a:p>
              <a:endParaRPr lang="ar-IQ"/>
            </a:p>
          </p:txBody>
        </p:sp>
      </p:grpSp>
      <p:sp>
        <p:nvSpPr>
          <p:cNvPr id="16462" name="Line 78"/>
          <p:cNvSpPr>
            <a:spLocks noChangeShapeType="1"/>
          </p:cNvSpPr>
          <p:nvPr/>
        </p:nvSpPr>
        <p:spPr bwMode="auto">
          <a:xfrm>
            <a:off x="2484438" y="5229225"/>
            <a:ext cx="0" cy="360363"/>
          </a:xfrm>
          <a:prstGeom prst="line">
            <a:avLst/>
          </a:prstGeom>
          <a:noFill/>
          <a:ln w="76200">
            <a:solidFill>
              <a:srgbClr val="FF3300"/>
            </a:solidFill>
            <a:round/>
            <a:headEnd/>
            <a:tailEnd type="triangle" w="med" len="med"/>
          </a:ln>
          <a:effectLst/>
        </p:spPr>
        <p:txBody>
          <a:bodyPr lIns="91424" tIns="45713" rIns="91424" bIns="45713"/>
          <a:lstStyle/>
          <a:p>
            <a:endParaRPr lang="ar-IQ"/>
          </a:p>
        </p:txBody>
      </p:sp>
      <p:sp>
        <p:nvSpPr>
          <p:cNvPr id="16463" name="Text Box 79"/>
          <p:cNvSpPr txBox="1">
            <a:spLocks noChangeArrowheads="1"/>
          </p:cNvSpPr>
          <p:nvPr/>
        </p:nvSpPr>
        <p:spPr bwMode="auto">
          <a:xfrm>
            <a:off x="2067263" y="5438775"/>
            <a:ext cx="920412" cy="369318"/>
          </a:xfrm>
          <a:prstGeom prst="rect">
            <a:avLst/>
          </a:prstGeom>
          <a:noFill/>
          <a:ln w="9525">
            <a:noFill/>
            <a:miter lim="800000"/>
            <a:headEnd/>
            <a:tailEnd/>
          </a:ln>
          <a:effectLst/>
        </p:spPr>
        <p:txBody>
          <a:bodyPr wrap="none" lIns="91424" tIns="45713" rIns="91424" bIns="45713">
            <a:spAutoFit/>
          </a:bodyPr>
          <a:lstStyle/>
          <a:p>
            <a:pPr algn="r"/>
            <a:r>
              <a:rPr lang="en-US" dirty="0"/>
              <a:t>Motility</a:t>
            </a:r>
          </a:p>
        </p:txBody>
      </p:sp>
      <p:sp>
        <p:nvSpPr>
          <p:cNvPr id="16464" name="Text Box 80"/>
          <p:cNvSpPr txBox="1">
            <a:spLocks noChangeArrowheads="1"/>
          </p:cNvSpPr>
          <p:nvPr/>
        </p:nvSpPr>
        <p:spPr bwMode="auto">
          <a:xfrm>
            <a:off x="1127125" y="6092825"/>
            <a:ext cx="1223963" cy="369888"/>
          </a:xfrm>
          <a:prstGeom prst="rect">
            <a:avLst/>
          </a:prstGeom>
          <a:noFill/>
          <a:ln w="9525">
            <a:noFill/>
            <a:miter lim="800000"/>
            <a:headEnd/>
            <a:tailEnd/>
          </a:ln>
          <a:effectLst/>
        </p:spPr>
        <p:txBody>
          <a:bodyPr wrap="none" lIns="91424" tIns="45713" rIns="91424" bIns="45713">
            <a:spAutoFit/>
          </a:bodyPr>
          <a:lstStyle/>
          <a:p>
            <a:pPr algn="l" rtl="0"/>
            <a:r>
              <a:rPr lang="en-US"/>
              <a:t>Not motile</a:t>
            </a:r>
          </a:p>
        </p:txBody>
      </p:sp>
      <p:sp>
        <p:nvSpPr>
          <p:cNvPr id="16465" name="Line 81"/>
          <p:cNvSpPr>
            <a:spLocks noChangeShapeType="1"/>
          </p:cNvSpPr>
          <p:nvPr/>
        </p:nvSpPr>
        <p:spPr bwMode="auto">
          <a:xfrm>
            <a:off x="1692275" y="6381750"/>
            <a:ext cx="0" cy="333375"/>
          </a:xfrm>
          <a:prstGeom prst="line">
            <a:avLst/>
          </a:prstGeom>
          <a:noFill/>
          <a:ln w="76200">
            <a:solidFill>
              <a:srgbClr val="FF3300"/>
            </a:solidFill>
            <a:round/>
            <a:headEnd/>
            <a:tailEnd type="triangle" w="med" len="med"/>
          </a:ln>
          <a:effectLst/>
        </p:spPr>
        <p:txBody>
          <a:bodyPr lIns="91424" tIns="45713" rIns="91424" bIns="45713"/>
          <a:lstStyle/>
          <a:p>
            <a:endParaRPr lang="ar-IQ"/>
          </a:p>
        </p:txBody>
      </p:sp>
      <p:sp>
        <p:nvSpPr>
          <p:cNvPr id="16466" name="Text Box 82"/>
          <p:cNvSpPr txBox="1">
            <a:spLocks noChangeArrowheads="1"/>
          </p:cNvSpPr>
          <p:nvPr/>
        </p:nvSpPr>
        <p:spPr bwMode="auto">
          <a:xfrm>
            <a:off x="3346450" y="6165850"/>
            <a:ext cx="800100" cy="369888"/>
          </a:xfrm>
          <a:prstGeom prst="rect">
            <a:avLst/>
          </a:prstGeom>
          <a:noFill/>
          <a:ln w="9525">
            <a:noFill/>
            <a:miter lim="800000"/>
            <a:headEnd/>
            <a:tailEnd/>
          </a:ln>
          <a:effectLst/>
        </p:spPr>
        <p:txBody>
          <a:bodyPr wrap="none" lIns="91424" tIns="45713" rIns="91424" bIns="45713">
            <a:spAutoFit/>
          </a:bodyPr>
          <a:lstStyle/>
          <a:p>
            <a:pPr algn="l" rtl="0"/>
            <a:r>
              <a:rPr lang="en-US"/>
              <a:t>Motile</a:t>
            </a:r>
          </a:p>
        </p:txBody>
      </p:sp>
      <p:sp>
        <p:nvSpPr>
          <p:cNvPr id="16467" name="Line 83"/>
          <p:cNvSpPr>
            <a:spLocks noChangeShapeType="1"/>
          </p:cNvSpPr>
          <p:nvPr/>
        </p:nvSpPr>
        <p:spPr bwMode="auto">
          <a:xfrm>
            <a:off x="3779838" y="6453188"/>
            <a:ext cx="0" cy="333375"/>
          </a:xfrm>
          <a:prstGeom prst="line">
            <a:avLst/>
          </a:prstGeom>
          <a:noFill/>
          <a:ln w="76200">
            <a:solidFill>
              <a:srgbClr val="FF3300"/>
            </a:solidFill>
            <a:round/>
            <a:headEnd/>
            <a:tailEnd type="triangle" w="med" len="med"/>
          </a:ln>
          <a:effectLst/>
        </p:spPr>
        <p:txBody>
          <a:bodyPr lIns="91424" tIns="45713" rIns="91424" bIns="45713"/>
          <a:lstStyle/>
          <a:p>
            <a:endParaRPr lang="ar-IQ"/>
          </a:p>
        </p:txBody>
      </p:sp>
      <p:sp>
        <p:nvSpPr>
          <p:cNvPr id="16468" name="Text Box 84"/>
          <p:cNvSpPr txBox="1">
            <a:spLocks noChangeArrowheads="1"/>
          </p:cNvSpPr>
          <p:nvPr/>
        </p:nvSpPr>
        <p:spPr bwMode="auto">
          <a:xfrm>
            <a:off x="2843213" y="6597650"/>
            <a:ext cx="1757362" cy="369888"/>
          </a:xfrm>
          <a:prstGeom prst="rect">
            <a:avLst/>
          </a:prstGeom>
          <a:noFill/>
          <a:ln w="9525">
            <a:solidFill>
              <a:srgbClr val="FF3300"/>
            </a:solidFill>
            <a:miter lim="800000"/>
            <a:headEnd/>
            <a:tailEnd/>
          </a:ln>
          <a:effectLst/>
        </p:spPr>
        <p:txBody>
          <a:bodyPr wrap="none" lIns="91424" tIns="45713" rIns="91424" bIns="45713">
            <a:spAutoFit/>
          </a:bodyPr>
          <a:lstStyle/>
          <a:p>
            <a:pPr algn="l" rtl="0"/>
            <a:r>
              <a:rPr lang="en-US" b="1" i="1">
                <a:latin typeface="Tahoma" pitchFamily="34" charset="0"/>
              </a:rPr>
              <a:t> Enterobacter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6386"/>
                                        </p:tgtEl>
                                        <p:attrNameLst>
                                          <p:attrName>style.visibility</p:attrName>
                                        </p:attrNameLst>
                                      </p:cBhvr>
                                      <p:to>
                                        <p:strVal val="visible"/>
                                      </p:to>
                                    </p:set>
                                    <p:anim by="(-#ppt_w*2)" calcmode="lin" valueType="num">
                                      <p:cBhvr rctx="PPT">
                                        <p:cTn id="7" dur="500" autoRev="1" fill="hold">
                                          <p:stCondLst>
                                            <p:cond delay="0"/>
                                          </p:stCondLst>
                                        </p:cTn>
                                        <p:tgtEl>
                                          <p:spTgt spid="16386"/>
                                        </p:tgtEl>
                                        <p:attrNameLst>
                                          <p:attrName>ppt_w</p:attrName>
                                        </p:attrNameLst>
                                      </p:cBhvr>
                                    </p:anim>
                                    <p:anim by="(#ppt_w*0.50)" calcmode="lin" valueType="num">
                                      <p:cBhvr>
                                        <p:cTn id="8" dur="500" decel="50000" autoRev="1" fill="hold">
                                          <p:stCondLst>
                                            <p:cond delay="0"/>
                                          </p:stCondLst>
                                        </p:cTn>
                                        <p:tgtEl>
                                          <p:spTgt spid="16386"/>
                                        </p:tgtEl>
                                        <p:attrNameLst>
                                          <p:attrName>ppt_x</p:attrName>
                                        </p:attrNameLst>
                                      </p:cBhvr>
                                    </p:anim>
                                    <p:anim from="(-#ppt_h/2)" to="(#ppt_y)" calcmode="lin" valueType="num">
                                      <p:cBhvr>
                                        <p:cTn id="9" dur="1000" fill="hold">
                                          <p:stCondLst>
                                            <p:cond delay="0"/>
                                          </p:stCondLst>
                                        </p:cTn>
                                        <p:tgtEl>
                                          <p:spTgt spid="16386"/>
                                        </p:tgtEl>
                                        <p:attrNameLst>
                                          <p:attrName>ppt_y</p:attrName>
                                        </p:attrNameLst>
                                      </p:cBhvr>
                                    </p:anim>
                                    <p:animRot by="21600000">
                                      <p:cBhvr>
                                        <p:cTn id="10" dur="1000" fill="hold">
                                          <p:stCondLst>
                                            <p:cond delay="0"/>
                                          </p:stCondLst>
                                        </p:cTn>
                                        <p:tgtEl>
                                          <p:spTgt spid="16386"/>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12"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strips(downLeft)">
                                      <p:cBhvr>
                                        <p:cTn id="15" dur="500"/>
                                        <p:tgtEl>
                                          <p:spTgt spid="2"/>
                                        </p:tgtEl>
                                      </p:cBhvr>
                                    </p:animEffect>
                                  </p:childTnLst>
                                </p:cTn>
                              </p:par>
                            </p:childTnLst>
                          </p:cTn>
                        </p:par>
                        <p:par>
                          <p:cTn id="16" fill="hold" nodeType="afterGroup">
                            <p:stCondLst>
                              <p:cond delay="500"/>
                            </p:stCondLst>
                            <p:childTnLst>
                              <p:par>
                                <p:cTn id="17" presetID="5" presetClass="entr" presetSubtype="10" fill="hold" grpId="0" nodeType="afterEffect">
                                  <p:stCondLst>
                                    <p:cond delay="0"/>
                                  </p:stCondLst>
                                  <p:childTnLst>
                                    <p:set>
                                      <p:cBhvr>
                                        <p:cTn id="18" dur="1" fill="hold">
                                          <p:stCondLst>
                                            <p:cond delay="0"/>
                                          </p:stCondLst>
                                        </p:cTn>
                                        <p:tgtEl>
                                          <p:spTgt spid="16387"/>
                                        </p:tgtEl>
                                        <p:attrNameLst>
                                          <p:attrName>style.visibility</p:attrName>
                                        </p:attrNameLst>
                                      </p:cBhvr>
                                      <p:to>
                                        <p:strVal val="visible"/>
                                      </p:to>
                                    </p:set>
                                    <p:animEffect transition="in" filter="checkerboard(across)">
                                      <p:cBhvr>
                                        <p:cTn id="19" dur="500"/>
                                        <p:tgtEl>
                                          <p:spTgt spid="1638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7" presetClass="entr" presetSubtype="10" fill="hold" grpId="0" nodeType="clickEffect">
                                  <p:stCondLst>
                                    <p:cond delay="0"/>
                                  </p:stCondLst>
                                  <p:childTnLst>
                                    <p:set>
                                      <p:cBhvr>
                                        <p:cTn id="23" dur="1" fill="hold">
                                          <p:stCondLst>
                                            <p:cond delay="0"/>
                                          </p:stCondLst>
                                        </p:cTn>
                                        <p:tgtEl>
                                          <p:spTgt spid="16391"/>
                                        </p:tgtEl>
                                        <p:attrNameLst>
                                          <p:attrName>style.visibility</p:attrName>
                                        </p:attrNameLst>
                                      </p:cBhvr>
                                      <p:to>
                                        <p:strVal val="visible"/>
                                      </p:to>
                                    </p:set>
                                    <p:anim calcmode="lin" valueType="num">
                                      <p:cBhvr>
                                        <p:cTn id="24" dur="500" fill="hold"/>
                                        <p:tgtEl>
                                          <p:spTgt spid="16391"/>
                                        </p:tgtEl>
                                        <p:attrNameLst>
                                          <p:attrName>ppt_w</p:attrName>
                                        </p:attrNameLst>
                                      </p:cBhvr>
                                      <p:tavLst>
                                        <p:tav tm="0">
                                          <p:val>
                                            <p:fltVal val="0"/>
                                          </p:val>
                                        </p:tav>
                                        <p:tav tm="100000">
                                          <p:val>
                                            <p:strVal val="#ppt_w"/>
                                          </p:val>
                                        </p:tav>
                                      </p:tavLst>
                                    </p:anim>
                                    <p:anim calcmode="lin" valueType="num">
                                      <p:cBhvr>
                                        <p:cTn id="25" dur="500" fill="hold"/>
                                        <p:tgtEl>
                                          <p:spTgt spid="16391"/>
                                        </p:tgtEl>
                                        <p:attrNameLst>
                                          <p:attrName>ppt_h</p:attrName>
                                        </p:attrNameLst>
                                      </p:cBhvr>
                                      <p:tavLst>
                                        <p:tav tm="0">
                                          <p:val>
                                            <p:strVal val="#ppt_h"/>
                                          </p:val>
                                        </p:tav>
                                        <p:tav tm="100000">
                                          <p:val>
                                            <p:strVal val="#ppt_h"/>
                                          </p:val>
                                        </p:tav>
                                      </p:tavLst>
                                    </p:anim>
                                  </p:childTnLst>
                                </p:cTn>
                              </p:par>
                            </p:childTnLst>
                          </p:cTn>
                        </p:par>
                        <p:par>
                          <p:cTn id="26" fill="hold" nodeType="afterGroup">
                            <p:stCondLst>
                              <p:cond delay="500"/>
                            </p:stCondLst>
                            <p:childTnLst>
                              <p:par>
                                <p:cTn id="27" presetID="5" presetClass="entr" presetSubtype="10" fill="hold" grpId="0" nodeType="afterEffect">
                                  <p:stCondLst>
                                    <p:cond delay="0"/>
                                  </p:stCondLst>
                                  <p:childTnLst>
                                    <p:set>
                                      <p:cBhvr>
                                        <p:cTn id="28" dur="1" fill="hold">
                                          <p:stCondLst>
                                            <p:cond delay="0"/>
                                          </p:stCondLst>
                                        </p:cTn>
                                        <p:tgtEl>
                                          <p:spTgt spid="16390"/>
                                        </p:tgtEl>
                                        <p:attrNameLst>
                                          <p:attrName>style.visibility</p:attrName>
                                        </p:attrNameLst>
                                      </p:cBhvr>
                                      <p:to>
                                        <p:strVal val="visible"/>
                                      </p:to>
                                    </p:set>
                                    <p:animEffect transition="in" filter="checkerboard(across)">
                                      <p:cBhvr>
                                        <p:cTn id="29" dur="500"/>
                                        <p:tgtEl>
                                          <p:spTgt spid="1639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7" presetClass="entr" presetSubtype="10" fill="hold" grpId="0" nodeType="clickEffect">
                                  <p:stCondLst>
                                    <p:cond delay="0"/>
                                  </p:stCondLst>
                                  <p:childTnLst>
                                    <p:set>
                                      <p:cBhvr>
                                        <p:cTn id="33" dur="1" fill="hold">
                                          <p:stCondLst>
                                            <p:cond delay="0"/>
                                          </p:stCondLst>
                                        </p:cTn>
                                        <p:tgtEl>
                                          <p:spTgt spid="16389"/>
                                        </p:tgtEl>
                                        <p:attrNameLst>
                                          <p:attrName>style.visibility</p:attrName>
                                        </p:attrNameLst>
                                      </p:cBhvr>
                                      <p:to>
                                        <p:strVal val="visible"/>
                                      </p:to>
                                    </p:set>
                                    <p:anim calcmode="lin" valueType="num">
                                      <p:cBhvr>
                                        <p:cTn id="34" dur="500" fill="hold"/>
                                        <p:tgtEl>
                                          <p:spTgt spid="16389"/>
                                        </p:tgtEl>
                                        <p:attrNameLst>
                                          <p:attrName>ppt_w</p:attrName>
                                        </p:attrNameLst>
                                      </p:cBhvr>
                                      <p:tavLst>
                                        <p:tav tm="0">
                                          <p:val>
                                            <p:fltVal val="0"/>
                                          </p:val>
                                        </p:tav>
                                        <p:tav tm="100000">
                                          <p:val>
                                            <p:strVal val="#ppt_w"/>
                                          </p:val>
                                        </p:tav>
                                      </p:tavLst>
                                    </p:anim>
                                    <p:anim calcmode="lin" valueType="num">
                                      <p:cBhvr>
                                        <p:cTn id="35" dur="500" fill="hold"/>
                                        <p:tgtEl>
                                          <p:spTgt spid="16389"/>
                                        </p:tgtEl>
                                        <p:attrNameLst>
                                          <p:attrName>ppt_h</p:attrName>
                                        </p:attrNameLst>
                                      </p:cBhvr>
                                      <p:tavLst>
                                        <p:tav tm="0">
                                          <p:val>
                                            <p:strVal val="#ppt_h"/>
                                          </p:val>
                                        </p:tav>
                                        <p:tav tm="100000">
                                          <p:val>
                                            <p:strVal val="#ppt_h"/>
                                          </p:val>
                                        </p:tav>
                                      </p:tavLst>
                                    </p:anim>
                                  </p:childTnLst>
                                </p:cTn>
                              </p:par>
                            </p:childTnLst>
                          </p:cTn>
                        </p:par>
                        <p:par>
                          <p:cTn id="36" fill="hold" nodeType="afterGroup">
                            <p:stCondLst>
                              <p:cond delay="500"/>
                            </p:stCondLst>
                            <p:childTnLst>
                              <p:par>
                                <p:cTn id="37" presetID="5" presetClass="entr" presetSubtype="10" fill="hold" grpId="0" nodeType="afterEffect">
                                  <p:stCondLst>
                                    <p:cond delay="0"/>
                                  </p:stCondLst>
                                  <p:childTnLst>
                                    <p:set>
                                      <p:cBhvr>
                                        <p:cTn id="38" dur="1" fill="hold">
                                          <p:stCondLst>
                                            <p:cond delay="0"/>
                                          </p:stCondLst>
                                        </p:cTn>
                                        <p:tgtEl>
                                          <p:spTgt spid="16388"/>
                                        </p:tgtEl>
                                        <p:attrNameLst>
                                          <p:attrName>style.visibility</p:attrName>
                                        </p:attrNameLst>
                                      </p:cBhvr>
                                      <p:to>
                                        <p:strVal val="visible"/>
                                      </p:to>
                                    </p:set>
                                    <p:animEffect transition="in" filter="checkerboard(across)">
                                      <p:cBhvr>
                                        <p:cTn id="39" dur="500"/>
                                        <p:tgtEl>
                                          <p:spTgt spid="16388"/>
                                        </p:tgtEl>
                                      </p:cBhvr>
                                    </p:animEffect>
                                  </p:childTnLst>
                                </p:cTn>
                              </p:par>
                            </p:childTnLst>
                          </p:cTn>
                        </p:par>
                        <p:par>
                          <p:cTn id="40" fill="hold" nodeType="afterGroup">
                            <p:stCondLst>
                              <p:cond delay="1000"/>
                            </p:stCondLst>
                            <p:childTnLst>
                              <p:par>
                                <p:cTn id="41" presetID="5" presetClass="entr" presetSubtype="10" fill="hold" grpId="0" nodeType="afterEffect">
                                  <p:stCondLst>
                                    <p:cond delay="0"/>
                                  </p:stCondLst>
                                  <p:childTnLst>
                                    <p:set>
                                      <p:cBhvr>
                                        <p:cTn id="42" dur="1" fill="hold">
                                          <p:stCondLst>
                                            <p:cond delay="0"/>
                                          </p:stCondLst>
                                        </p:cTn>
                                        <p:tgtEl>
                                          <p:spTgt spid="16392"/>
                                        </p:tgtEl>
                                        <p:attrNameLst>
                                          <p:attrName>style.visibility</p:attrName>
                                        </p:attrNameLst>
                                      </p:cBhvr>
                                      <p:to>
                                        <p:strVal val="visible"/>
                                      </p:to>
                                    </p:set>
                                    <p:animEffect transition="in" filter="checkerboard(across)">
                                      <p:cBhvr>
                                        <p:cTn id="43" dur="500"/>
                                        <p:tgtEl>
                                          <p:spTgt spid="1639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7" presetClass="entr" presetSubtype="10" fill="hold" grpId="0" nodeType="clickEffect">
                                  <p:stCondLst>
                                    <p:cond delay="0"/>
                                  </p:stCondLst>
                                  <p:childTnLst>
                                    <p:set>
                                      <p:cBhvr>
                                        <p:cTn id="47" dur="1" fill="hold">
                                          <p:stCondLst>
                                            <p:cond delay="0"/>
                                          </p:stCondLst>
                                        </p:cTn>
                                        <p:tgtEl>
                                          <p:spTgt spid="16402"/>
                                        </p:tgtEl>
                                        <p:attrNameLst>
                                          <p:attrName>style.visibility</p:attrName>
                                        </p:attrNameLst>
                                      </p:cBhvr>
                                      <p:to>
                                        <p:strVal val="visible"/>
                                      </p:to>
                                    </p:set>
                                    <p:anim calcmode="lin" valueType="num">
                                      <p:cBhvr>
                                        <p:cTn id="48" dur="500" fill="hold"/>
                                        <p:tgtEl>
                                          <p:spTgt spid="16402"/>
                                        </p:tgtEl>
                                        <p:attrNameLst>
                                          <p:attrName>ppt_w</p:attrName>
                                        </p:attrNameLst>
                                      </p:cBhvr>
                                      <p:tavLst>
                                        <p:tav tm="0">
                                          <p:val>
                                            <p:fltVal val="0"/>
                                          </p:val>
                                        </p:tav>
                                        <p:tav tm="100000">
                                          <p:val>
                                            <p:strVal val="#ppt_w"/>
                                          </p:val>
                                        </p:tav>
                                      </p:tavLst>
                                    </p:anim>
                                    <p:anim calcmode="lin" valueType="num">
                                      <p:cBhvr>
                                        <p:cTn id="49" dur="500" fill="hold"/>
                                        <p:tgtEl>
                                          <p:spTgt spid="16402"/>
                                        </p:tgtEl>
                                        <p:attrNameLst>
                                          <p:attrName>ppt_h</p:attrName>
                                        </p:attrNameLst>
                                      </p:cBhvr>
                                      <p:tavLst>
                                        <p:tav tm="0">
                                          <p:val>
                                            <p:strVal val="#ppt_h"/>
                                          </p:val>
                                        </p:tav>
                                        <p:tav tm="100000">
                                          <p:val>
                                            <p:strVal val="#ppt_h"/>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18" presetClass="entr" presetSubtype="12" fill="hold" grpId="0" nodeType="clickEffect">
                                  <p:stCondLst>
                                    <p:cond delay="0"/>
                                  </p:stCondLst>
                                  <p:childTnLst>
                                    <p:set>
                                      <p:cBhvr>
                                        <p:cTn id="53" dur="1" fill="hold">
                                          <p:stCondLst>
                                            <p:cond delay="0"/>
                                          </p:stCondLst>
                                        </p:cTn>
                                        <p:tgtEl>
                                          <p:spTgt spid="16400"/>
                                        </p:tgtEl>
                                        <p:attrNameLst>
                                          <p:attrName>style.visibility</p:attrName>
                                        </p:attrNameLst>
                                      </p:cBhvr>
                                      <p:to>
                                        <p:strVal val="visible"/>
                                      </p:to>
                                    </p:set>
                                    <p:animEffect transition="in" filter="strips(downLeft)">
                                      <p:cBhvr>
                                        <p:cTn id="54" dur="500"/>
                                        <p:tgtEl>
                                          <p:spTgt spid="1640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8" presetClass="entr" presetSubtype="12" fill="hold" grpId="0" nodeType="clickEffect">
                                  <p:stCondLst>
                                    <p:cond delay="0"/>
                                  </p:stCondLst>
                                  <p:childTnLst>
                                    <p:set>
                                      <p:cBhvr>
                                        <p:cTn id="58" dur="1" fill="hold">
                                          <p:stCondLst>
                                            <p:cond delay="0"/>
                                          </p:stCondLst>
                                        </p:cTn>
                                        <p:tgtEl>
                                          <p:spTgt spid="16401"/>
                                        </p:tgtEl>
                                        <p:attrNameLst>
                                          <p:attrName>style.visibility</p:attrName>
                                        </p:attrNameLst>
                                      </p:cBhvr>
                                      <p:to>
                                        <p:strVal val="visible"/>
                                      </p:to>
                                    </p:set>
                                    <p:animEffect transition="in" filter="strips(downLeft)">
                                      <p:cBhvr>
                                        <p:cTn id="59" dur="500"/>
                                        <p:tgtEl>
                                          <p:spTgt spid="16401"/>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7" presetClass="entr" presetSubtype="10" fill="hold" grpId="0" nodeType="clickEffect">
                                  <p:stCondLst>
                                    <p:cond delay="0"/>
                                  </p:stCondLst>
                                  <p:childTnLst>
                                    <p:set>
                                      <p:cBhvr>
                                        <p:cTn id="63" dur="1" fill="hold">
                                          <p:stCondLst>
                                            <p:cond delay="0"/>
                                          </p:stCondLst>
                                        </p:cTn>
                                        <p:tgtEl>
                                          <p:spTgt spid="16403"/>
                                        </p:tgtEl>
                                        <p:attrNameLst>
                                          <p:attrName>style.visibility</p:attrName>
                                        </p:attrNameLst>
                                      </p:cBhvr>
                                      <p:to>
                                        <p:strVal val="visible"/>
                                      </p:to>
                                    </p:set>
                                    <p:anim calcmode="lin" valueType="num">
                                      <p:cBhvr>
                                        <p:cTn id="64" dur="500" fill="hold"/>
                                        <p:tgtEl>
                                          <p:spTgt spid="16403"/>
                                        </p:tgtEl>
                                        <p:attrNameLst>
                                          <p:attrName>ppt_w</p:attrName>
                                        </p:attrNameLst>
                                      </p:cBhvr>
                                      <p:tavLst>
                                        <p:tav tm="0">
                                          <p:val>
                                            <p:fltVal val="0"/>
                                          </p:val>
                                        </p:tav>
                                        <p:tav tm="100000">
                                          <p:val>
                                            <p:strVal val="#ppt_w"/>
                                          </p:val>
                                        </p:tav>
                                      </p:tavLst>
                                    </p:anim>
                                    <p:anim calcmode="lin" valueType="num">
                                      <p:cBhvr>
                                        <p:cTn id="65" dur="500" fill="hold"/>
                                        <p:tgtEl>
                                          <p:spTgt spid="16403"/>
                                        </p:tgtEl>
                                        <p:attrNameLst>
                                          <p:attrName>ppt_h</p:attrName>
                                        </p:attrNameLst>
                                      </p:cBhvr>
                                      <p:tavLst>
                                        <p:tav tm="0">
                                          <p:val>
                                            <p:strVal val="#ppt_h"/>
                                          </p:val>
                                        </p:tav>
                                        <p:tav tm="100000">
                                          <p:val>
                                            <p:strVal val="#ppt_h"/>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5" presetClass="entr" presetSubtype="10" fill="hold" grpId="0" nodeType="clickEffect">
                                  <p:stCondLst>
                                    <p:cond delay="0"/>
                                  </p:stCondLst>
                                  <p:childTnLst>
                                    <p:set>
                                      <p:cBhvr>
                                        <p:cTn id="69" dur="1" fill="hold">
                                          <p:stCondLst>
                                            <p:cond delay="0"/>
                                          </p:stCondLst>
                                        </p:cTn>
                                        <p:tgtEl>
                                          <p:spTgt spid="16404"/>
                                        </p:tgtEl>
                                        <p:attrNameLst>
                                          <p:attrName>style.visibility</p:attrName>
                                        </p:attrNameLst>
                                      </p:cBhvr>
                                      <p:to>
                                        <p:strVal val="visible"/>
                                      </p:to>
                                    </p:set>
                                    <p:animEffect transition="in" filter="checkerboard(across)">
                                      <p:cBhvr>
                                        <p:cTn id="70" dur="500"/>
                                        <p:tgtEl>
                                          <p:spTgt spid="16404"/>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8" presetClass="entr" presetSubtype="12" fill="hold" nodeType="clickEffect">
                                  <p:stCondLst>
                                    <p:cond delay="0"/>
                                  </p:stCondLst>
                                  <p:childTnLst>
                                    <p:set>
                                      <p:cBhvr>
                                        <p:cTn id="74" dur="1" fill="hold">
                                          <p:stCondLst>
                                            <p:cond delay="0"/>
                                          </p:stCondLst>
                                        </p:cTn>
                                        <p:tgtEl>
                                          <p:spTgt spid="3"/>
                                        </p:tgtEl>
                                        <p:attrNameLst>
                                          <p:attrName>style.visibility</p:attrName>
                                        </p:attrNameLst>
                                      </p:cBhvr>
                                      <p:to>
                                        <p:strVal val="visible"/>
                                      </p:to>
                                    </p:set>
                                    <p:animEffect transition="in" filter="strips(downLeft)">
                                      <p:cBhvr>
                                        <p:cTn id="75" dur="500"/>
                                        <p:tgtEl>
                                          <p:spTgt spid="3"/>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5" presetClass="entr" presetSubtype="10" fill="hold" grpId="0" nodeType="clickEffect">
                                  <p:stCondLst>
                                    <p:cond delay="0"/>
                                  </p:stCondLst>
                                  <p:childTnLst>
                                    <p:set>
                                      <p:cBhvr>
                                        <p:cTn id="79" dur="1" fill="hold">
                                          <p:stCondLst>
                                            <p:cond delay="0"/>
                                          </p:stCondLst>
                                        </p:cTn>
                                        <p:tgtEl>
                                          <p:spTgt spid="16411"/>
                                        </p:tgtEl>
                                        <p:attrNameLst>
                                          <p:attrName>style.visibility</p:attrName>
                                        </p:attrNameLst>
                                      </p:cBhvr>
                                      <p:to>
                                        <p:strVal val="visible"/>
                                      </p:to>
                                    </p:set>
                                    <p:animEffect transition="in" filter="checkerboard(across)">
                                      <p:cBhvr>
                                        <p:cTn id="80" dur="500"/>
                                        <p:tgtEl>
                                          <p:spTgt spid="16411"/>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7" presetClass="entr" presetSubtype="10" fill="hold" grpId="0" nodeType="clickEffect">
                                  <p:stCondLst>
                                    <p:cond delay="0"/>
                                  </p:stCondLst>
                                  <p:childTnLst>
                                    <p:set>
                                      <p:cBhvr>
                                        <p:cTn id="84" dur="1" fill="hold">
                                          <p:stCondLst>
                                            <p:cond delay="0"/>
                                          </p:stCondLst>
                                        </p:cTn>
                                        <p:tgtEl>
                                          <p:spTgt spid="16413"/>
                                        </p:tgtEl>
                                        <p:attrNameLst>
                                          <p:attrName>style.visibility</p:attrName>
                                        </p:attrNameLst>
                                      </p:cBhvr>
                                      <p:to>
                                        <p:strVal val="visible"/>
                                      </p:to>
                                    </p:set>
                                    <p:anim calcmode="lin" valueType="num">
                                      <p:cBhvr>
                                        <p:cTn id="85" dur="500" fill="hold"/>
                                        <p:tgtEl>
                                          <p:spTgt spid="16413"/>
                                        </p:tgtEl>
                                        <p:attrNameLst>
                                          <p:attrName>ppt_w</p:attrName>
                                        </p:attrNameLst>
                                      </p:cBhvr>
                                      <p:tavLst>
                                        <p:tav tm="0">
                                          <p:val>
                                            <p:fltVal val="0"/>
                                          </p:val>
                                        </p:tav>
                                        <p:tav tm="100000">
                                          <p:val>
                                            <p:strVal val="#ppt_w"/>
                                          </p:val>
                                        </p:tav>
                                      </p:tavLst>
                                    </p:anim>
                                    <p:anim calcmode="lin" valueType="num">
                                      <p:cBhvr>
                                        <p:cTn id="86" dur="500" fill="hold"/>
                                        <p:tgtEl>
                                          <p:spTgt spid="16413"/>
                                        </p:tgtEl>
                                        <p:attrNameLst>
                                          <p:attrName>ppt_h</p:attrName>
                                        </p:attrNameLst>
                                      </p:cBhvr>
                                      <p:tavLst>
                                        <p:tav tm="0">
                                          <p:val>
                                            <p:strVal val="#ppt_h"/>
                                          </p:val>
                                        </p:tav>
                                        <p:tav tm="100000">
                                          <p:val>
                                            <p:strVal val="#ppt_h"/>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3" presetClass="entr" presetSubtype="16" fill="hold" grpId="0" nodeType="clickEffect">
                                  <p:stCondLst>
                                    <p:cond delay="0"/>
                                  </p:stCondLst>
                                  <p:childTnLst>
                                    <p:set>
                                      <p:cBhvr>
                                        <p:cTn id="90" dur="1" fill="hold">
                                          <p:stCondLst>
                                            <p:cond delay="0"/>
                                          </p:stCondLst>
                                        </p:cTn>
                                        <p:tgtEl>
                                          <p:spTgt spid="16410"/>
                                        </p:tgtEl>
                                        <p:attrNameLst>
                                          <p:attrName>style.visibility</p:attrName>
                                        </p:attrNameLst>
                                      </p:cBhvr>
                                      <p:to>
                                        <p:strVal val="visible"/>
                                      </p:to>
                                    </p:set>
                                    <p:anim calcmode="lin" valueType="num">
                                      <p:cBhvr>
                                        <p:cTn id="91" dur="500" fill="hold"/>
                                        <p:tgtEl>
                                          <p:spTgt spid="16410"/>
                                        </p:tgtEl>
                                        <p:attrNameLst>
                                          <p:attrName>ppt_w</p:attrName>
                                        </p:attrNameLst>
                                      </p:cBhvr>
                                      <p:tavLst>
                                        <p:tav tm="0">
                                          <p:val>
                                            <p:fltVal val="0"/>
                                          </p:val>
                                        </p:tav>
                                        <p:tav tm="100000">
                                          <p:val>
                                            <p:strVal val="#ppt_w"/>
                                          </p:val>
                                        </p:tav>
                                      </p:tavLst>
                                    </p:anim>
                                    <p:anim calcmode="lin" valueType="num">
                                      <p:cBhvr>
                                        <p:cTn id="92" dur="500" fill="hold"/>
                                        <p:tgtEl>
                                          <p:spTgt spid="16410"/>
                                        </p:tgtEl>
                                        <p:attrNameLst>
                                          <p:attrName>ppt_h</p:attrName>
                                        </p:attrNameLst>
                                      </p:cBhvr>
                                      <p:tavLst>
                                        <p:tav tm="0">
                                          <p:val>
                                            <p:fltVal val="0"/>
                                          </p:val>
                                        </p:tav>
                                        <p:tav tm="100000">
                                          <p:val>
                                            <p:strVal val="#ppt_h"/>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5" presetClass="entr" presetSubtype="10" fill="hold" grpId="0" nodeType="clickEffect">
                                  <p:stCondLst>
                                    <p:cond delay="0"/>
                                  </p:stCondLst>
                                  <p:childTnLst>
                                    <p:set>
                                      <p:cBhvr>
                                        <p:cTn id="96" dur="1" fill="hold">
                                          <p:stCondLst>
                                            <p:cond delay="0"/>
                                          </p:stCondLst>
                                        </p:cTn>
                                        <p:tgtEl>
                                          <p:spTgt spid="16412"/>
                                        </p:tgtEl>
                                        <p:attrNameLst>
                                          <p:attrName>style.visibility</p:attrName>
                                        </p:attrNameLst>
                                      </p:cBhvr>
                                      <p:to>
                                        <p:strVal val="visible"/>
                                      </p:to>
                                    </p:set>
                                    <p:animEffect transition="in" filter="checkerboard(across)">
                                      <p:cBhvr>
                                        <p:cTn id="97" dur="500"/>
                                        <p:tgtEl>
                                          <p:spTgt spid="16412"/>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7" presetClass="entr" presetSubtype="10" fill="hold" grpId="0" nodeType="clickEffect">
                                  <p:stCondLst>
                                    <p:cond delay="0"/>
                                  </p:stCondLst>
                                  <p:childTnLst>
                                    <p:set>
                                      <p:cBhvr>
                                        <p:cTn id="101" dur="1" fill="hold">
                                          <p:stCondLst>
                                            <p:cond delay="0"/>
                                          </p:stCondLst>
                                        </p:cTn>
                                        <p:tgtEl>
                                          <p:spTgt spid="16414"/>
                                        </p:tgtEl>
                                        <p:attrNameLst>
                                          <p:attrName>style.visibility</p:attrName>
                                        </p:attrNameLst>
                                      </p:cBhvr>
                                      <p:to>
                                        <p:strVal val="visible"/>
                                      </p:to>
                                    </p:set>
                                    <p:anim calcmode="lin" valueType="num">
                                      <p:cBhvr>
                                        <p:cTn id="102" dur="500" fill="hold"/>
                                        <p:tgtEl>
                                          <p:spTgt spid="16414"/>
                                        </p:tgtEl>
                                        <p:attrNameLst>
                                          <p:attrName>ppt_w</p:attrName>
                                        </p:attrNameLst>
                                      </p:cBhvr>
                                      <p:tavLst>
                                        <p:tav tm="0">
                                          <p:val>
                                            <p:fltVal val="0"/>
                                          </p:val>
                                        </p:tav>
                                        <p:tav tm="100000">
                                          <p:val>
                                            <p:strVal val="#ppt_w"/>
                                          </p:val>
                                        </p:tav>
                                      </p:tavLst>
                                    </p:anim>
                                    <p:anim calcmode="lin" valueType="num">
                                      <p:cBhvr>
                                        <p:cTn id="103" dur="500" fill="hold"/>
                                        <p:tgtEl>
                                          <p:spTgt spid="16414"/>
                                        </p:tgtEl>
                                        <p:attrNameLst>
                                          <p:attrName>ppt_h</p:attrName>
                                        </p:attrNameLst>
                                      </p:cBhvr>
                                      <p:tavLst>
                                        <p:tav tm="0">
                                          <p:val>
                                            <p:strVal val="#ppt_h"/>
                                          </p:val>
                                        </p:tav>
                                        <p:tav tm="100000">
                                          <p:val>
                                            <p:strVal val="#ppt_h"/>
                                          </p:val>
                                        </p:tav>
                                      </p:tavLst>
                                    </p:anim>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3" presetClass="entr" presetSubtype="16" fill="hold" grpId="0" nodeType="clickEffect">
                                  <p:stCondLst>
                                    <p:cond delay="0"/>
                                  </p:stCondLst>
                                  <p:childTnLst>
                                    <p:set>
                                      <p:cBhvr>
                                        <p:cTn id="107" dur="1" fill="hold">
                                          <p:stCondLst>
                                            <p:cond delay="0"/>
                                          </p:stCondLst>
                                        </p:cTn>
                                        <p:tgtEl>
                                          <p:spTgt spid="16415"/>
                                        </p:tgtEl>
                                        <p:attrNameLst>
                                          <p:attrName>style.visibility</p:attrName>
                                        </p:attrNameLst>
                                      </p:cBhvr>
                                      <p:to>
                                        <p:strVal val="visible"/>
                                      </p:to>
                                    </p:set>
                                    <p:anim calcmode="lin" valueType="num">
                                      <p:cBhvr>
                                        <p:cTn id="108" dur="500" fill="hold"/>
                                        <p:tgtEl>
                                          <p:spTgt spid="16415"/>
                                        </p:tgtEl>
                                        <p:attrNameLst>
                                          <p:attrName>ppt_w</p:attrName>
                                        </p:attrNameLst>
                                      </p:cBhvr>
                                      <p:tavLst>
                                        <p:tav tm="0">
                                          <p:val>
                                            <p:fltVal val="0"/>
                                          </p:val>
                                        </p:tav>
                                        <p:tav tm="100000">
                                          <p:val>
                                            <p:strVal val="#ppt_w"/>
                                          </p:val>
                                        </p:tav>
                                      </p:tavLst>
                                    </p:anim>
                                    <p:anim calcmode="lin" valueType="num">
                                      <p:cBhvr>
                                        <p:cTn id="109" dur="500" fill="hold"/>
                                        <p:tgtEl>
                                          <p:spTgt spid="16415"/>
                                        </p:tgtEl>
                                        <p:attrNameLst>
                                          <p:attrName>ppt_h</p:attrName>
                                        </p:attrNameLst>
                                      </p:cBhvr>
                                      <p:tavLst>
                                        <p:tav tm="0">
                                          <p:val>
                                            <p:fltVal val="0"/>
                                          </p:val>
                                        </p:tav>
                                        <p:tav tm="100000">
                                          <p:val>
                                            <p:strVal val="#ppt_h"/>
                                          </p:val>
                                        </p:tav>
                                      </p:tavLst>
                                    </p:anim>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7" presetClass="entr" presetSubtype="10" fill="hold" grpId="0" nodeType="clickEffect">
                                  <p:stCondLst>
                                    <p:cond delay="0"/>
                                  </p:stCondLst>
                                  <p:childTnLst>
                                    <p:set>
                                      <p:cBhvr>
                                        <p:cTn id="113" dur="1" fill="hold">
                                          <p:stCondLst>
                                            <p:cond delay="0"/>
                                          </p:stCondLst>
                                        </p:cTn>
                                        <p:tgtEl>
                                          <p:spTgt spid="16416"/>
                                        </p:tgtEl>
                                        <p:attrNameLst>
                                          <p:attrName>style.visibility</p:attrName>
                                        </p:attrNameLst>
                                      </p:cBhvr>
                                      <p:to>
                                        <p:strVal val="visible"/>
                                      </p:to>
                                    </p:set>
                                    <p:anim calcmode="lin" valueType="num">
                                      <p:cBhvr>
                                        <p:cTn id="114" dur="500" fill="hold"/>
                                        <p:tgtEl>
                                          <p:spTgt spid="16416"/>
                                        </p:tgtEl>
                                        <p:attrNameLst>
                                          <p:attrName>ppt_w</p:attrName>
                                        </p:attrNameLst>
                                      </p:cBhvr>
                                      <p:tavLst>
                                        <p:tav tm="0">
                                          <p:val>
                                            <p:fltVal val="0"/>
                                          </p:val>
                                        </p:tav>
                                        <p:tav tm="100000">
                                          <p:val>
                                            <p:strVal val="#ppt_w"/>
                                          </p:val>
                                        </p:tav>
                                      </p:tavLst>
                                    </p:anim>
                                    <p:anim calcmode="lin" valueType="num">
                                      <p:cBhvr>
                                        <p:cTn id="115" dur="500" fill="hold"/>
                                        <p:tgtEl>
                                          <p:spTgt spid="16416"/>
                                        </p:tgtEl>
                                        <p:attrNameLst>
                                          <p:attrName>ppt_h</p:attrName>
                                        </p:attrNameLst>
                                      </p:cBhvr>
                                      <p:tavLst>
                                        <p:tav tm="0">
                                          <p:val>
                                            <p:strVal val="#ppt_h"/>
                                          </p:val>
                                        </p:tav>
                                        <p:tav tm="100000">
                                          <p:val>
                                            <p:strVal val="#ppt_h"/>
                                          </p:val>
                                        </p:tav>
                                      </p:tavLst>
                                    </p:anim>
                                  </p:childTnLst>
                                </p:cTn>
                              </p:par>
                            </p:childTnLst>
                          </p:cTn>
                        </p:par>
                      </p:childTnLst>
                    </p:cTn>
                  </p:par>
                  <p:par>
                    <p:cTn id="116" fill="hold" nodeType="clickPar">
                      <p:stCondLst>
                        <p:cond delay="indefinite"/>
                      </p:stCondLst>
                      <p:childTnLst>
                        <p:par>
                          <p:cTn id="117" fill="hold" nodeType="withGroup">
                            <p:stCondLst>
                              <p:cond delay="0"/>
                            </p:stCondLst>
                            <p:childTnLst>
                              <p:par>
                                <p:cTn id="118" presetID="5" presetClass="entr" presetSubtype="10" fill="hold" grpId="0" nodeType="clickEffect">
                                  <p:stCondLst>
                                    <p:cond delay="0"/>
                                  </p:stCondLst>
                                  <p:childTnLst>
                                    <p:set>
                                      <p:cBhvr>
                                        <p:cTn id="119" dur="1" fill="hold">
                                          <p:stCondLst>
                                            <p:cond delay="0"/>
                                          </p:stCondLst>
                                        </p:cTn>
                                        <p:tgtEl>
                                          <p:spTgt spid="16417"/>
                                        </p:tgtEl>
                                        <p:attrNameLst>
                                          <p:attrName>style.visibility</p:attrName>
                                        </p:attrNameLst>
                                      </p:cBhvr>
                                      <p:to>
                                        <p:strVal val="visible"/>
                                      </p:to>
                                    </p:set>
                                    <p:animEffect transition="in" filter="checkerboard(across)">
                                      <p:cBhvr>
                                        <p:cTn id="120" dur="500"/>
                                        <p:tgtEl>
                                          <p:spTgt spid="16417"/>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4" presetClass="entr" presetSubtype="16" fill="hold" nodeType="clickEffect">
                                  <p:stCondLst>
                                    <p:cond delay="0"/>
                                  </p:stCondLst>
                                  <p:childTnLst>
                                    <p:set>
                                      <p:cBhvr>
                                        <p:cTn id="124" dur="1" fill="hold">
                                          <p:stCondLst>
                                            <p:cond delay="0"/>
                                          </p:stCondLst>
                                        </p:cTn>
                                        <p:tgtEl>
                                          <p:spTgt spid="7"/>
                                        </p:tgtEl>
                                        <p:attrNameLst>
                                          <p:attrName>style.visibility</p:attrName>
                                        </p:attrNameLst>
                                      </p:cBhvr>
                                      <p:to>
                                        <p:strVal val="visible"/>
                                      </p:to>
                                    </p:set>
                                    <p:animEffect transition="in" filter="box(in)">
                                      <p:cBhvr>
                                        <p:cTn id="125" dur="500"/>
                                        <p:tgtEl>
                                          <p:spTgt spid="7"/>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5" presetClass="entr" presetSubtype="10" fill="hold" grpId="0" nodeType="clickEffect">
                                  <p:stCondLst>
                                    <p:cond delay="0"/>
                                  </p:stCondLst>
                                  <p:childTnLst>
                                    <p:set>
                                      <p:cBhvr>
                                        <p:cTn id="129" dur="1" fill="hold">
                                          <p:stCondLst>
                                            <p:cond delay="0"/>
                                          </p:stCondLst>
                                        </p:cTn>
                                        <p:tgtEl>
                                          <p:spTgt spid="16423"/>
                                        </p:tgtEl>
                                        <p:attrNameLst>
                                          <p:attrName>style.visibility</p:attrName>
                                        </p:attrNameLst>
                                      </p:cBhvr>
                                      <p:to>
                                        <p:strVal val="visible"/>
                                      </p:to>
                                    </p:set>
                                    <p:animEffect transition="in" filter="checkerboard(across)">
                                      <p:cBhvr>
                                        <p:cTn id="130" dur="500"/>
                                        <p:tgtEl>
                                          <p:spTgt spid="16423"/>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4" presetClass="entr" presetSubtype="16" fill="hold" grpId="0" nodeType="clickEffect">
                                  <p:stCondLst>
                                    <p:cond delay="0"/>
                                  </p:stCondLst>
                                  <p:childTnLst>
                                    <p:set>
                                      <p:cBhvr>
                                        <p:cTn id="134" dur="1" fill="hold">
                                          <p:stCondLst>
                                            <p:cond delay="0"/>
                                          </p:stCondLst>
                                        </p:cTn>
                                        <p:tgtEl>
                                          <p:spTgt spid="16463"/>
                                        </p:tgtEl>
                                        <p:attrNameLst>
                                          <p:attrName>style.visibility</p:attrName>
                                        </p:attrNameLst>
                                      </p:cBhvr>
                                      <p:to>
                                        <p:strVal val="visible"/>
                                      </p:to>
                                    </p:set>
                                    <p:animEffect transition="in" filter="box(in)">
                                      <p:cBhvr>
                                        <p:cTn id="135" dur="500"/>
                                        <p:tgtEl>
                                          <p:spTgt spid="16463"/>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7" presetClass="entr" presetSubtype="10" fill="hold" grpId="0" nodeType="clickEffect">
                                  <p:stCondLst>
                                    <p:cond delay="0"/>
                                  </p:stCondLst>
                                  <p:childTnLst>
                                    <p:set>
                                      <p:cBhvr>
                                        <p:cTn id="139" dur="1" fill="hold">
                                          <p:stCondLst>
                                            <p:cond delay="0"/>
                                          </p:stCondLst>
                                        </p:cTn>
                                        <p:tgtEl>
                                          <p:spTgt spid="16424"/>
                                        </p:tgtEl>
                                        <p:attrNameLst>
                                          <p:attrName>style.visibility</p:attrName>
                                        </p:attrNameLst>
                                      </p:cBhvr>
                                      <p:to>
                                        <p:strVal val="visible"/>
                                      </p:to>
                                    </p:set>
                                    <p:anim calcmode="lin" valueType="num">
                                      <p:cBhvr>
                                        <p:cTn id="140" dur="500" fill="hold"/>
                                        <p:tgtEl>
                                          <p:spTgt spid="16424"/>
                                        </p:tgtEl>
                                        <p:attrNameLst>
                                          <p:attrName>ppt_w</p:attrName>
                                        </p:attrNameLst>
                                      </p:cBhvr>
                                      <p:tavLst>
                                        <p:tav tm="0">
                                          <p:val>
                                            <p:fltVal val="0"/>
                                          </p:val>
                                        </p:tav>
                                        <p:tav tm="100000">
                                          <p:val>
                                            <p:strVal val="#ppt_w"/>
                                          </p:val>
                                        </p:tav>
                                      </p:tavLst>
                                    </p:anim>
                                    <p:anim calcmode="lin" valueType="num">
                                      <p:cBhvr>
                                        <p:cTn id="141" dur="500" fill="hold"/>
                                        <p:tgtEl>
                                          <p:spTgt spid="16424"/>
                                        </p:tgtEl>
                                        <p:attrNameLst>
                                          <p:attrName>ppt_h</p:attrName>
                                        </p:attrNameLst>
                                      </p:cBhvr>
                                      <p:tavLst>
                                        <p:tav tm="0">
                                          <p:val>
                                            <p:strVal val="#ppt_h"/>
                                          </p:val>
                                        </p:tav>
                                        <p:tav tm="100000">
                                          <p:val>
                                            <p:strVal val="#ppt_h"/>
                                          </p:val>
                                        </p:tav>
                                      </p:tavLst>
                                    </p:anim>
                                  </p:childTnLst>
                                </p:cTn>
                              </p:par>
                            </p:childTnLst>
                          </p:cTn>
                        </p:par>
                        <p:par>
                          <p:cTn id="142" fill="hold" nodeType="afterGroup">
                            <p:stCondLst>
                              <p:cond delay="500"/>
                            </p:stCondLst>
                            <p:childTnLst>
                              <p:par>
                                <p:cTn id="143" presetID="5" presetClass="entr" presetSubtype="10" fill="hold" grpId="0" nodeType="afterEffect">
                                  <p:stCondLst>
                                    <p:cond delay="0"/>
                                  </p:stCondLst>
                                  <p:childTnLst>
                                    <p:set>
                                      <p:cBhvr>
                                        <p:cTn id="144" dur="1" fill="hold">
                                          <p:stCondLst>
                                            <p:cond delay="0"/>
                                          </p:stCondLst>
                                        </p:cTn>
                                        <p:tgtEl>
                                          <p:spTgt spid="16425"/>
                                        </p:tgtEl>
                                        <p:attrNameLst>
                                          <p:attrName>style.visibility</p:attrName>
                                        </p:attrNameLst>
                                      </p:cBhvr>
                                      <p:to>
                                        <p:strVal val="visible"/>
                                      </p:to>
                                    </p:set>
                                    <p:animEffect transition="in" filter="checkerboard(across)">
                                      <p:cBhvr>
                                        <p:cTn id="145" dur="500"/>
                                        <p:tgtEl>
                                          <p:spTgt spid="16425"/>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5" presetClass="entr" presetSubtype="10" fill="hold" grpId="0" nodeType="clickEffect">
                                  <p:stCondLst>
                                    <p:cond delay="0"/>
                                  </p:stCondLst>
                                  <p:childTnLst>
                                    <p:set>
                                      <p:cBhvr>
                                        <p:cTn id="149" dur="1" fill="hold">
                                          <p:stCondLst>
                                            <p:cond delay="0"/>
                                          </p:stCondLst>
                                        </p:cTn>
                                        <p:tgtEl>
                                          <p:spTgt spid="16426"/>
                                        </p:tgtEl>
                                        <p:attrNameLst>
                                          <p:attrName>style.visibility</p:attrName>
                                        </p:attrNameLst>
                                      </p:cBhvr>
                                      <p:to>
                                        <p:strVal val="visible"/>
                                      </p:to>
                                    </p:set>
                                    <p:animEffect transition="in" filter="checkerboard(across)">
                                      <p:cBhvr>
                                        <p:cTn id="150" dur="500"/>
                                        <p:tgtEl>
                                          <p:spTgt spid="16426"/>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2" presetClass="entr" presetSubtype="4" fill="hold" grpId="0" nodeType="clickEffect">
                                  <p:stCondLst>
                                    <p:cond delay="0"/>
                                  </p:stCondLst>
                                  <p:childTnLst>
                                    <p:set>
                                      <p:cBhvr>
                                        <p:cTn id="154" dur="1" fill="hold">
                                          <p:stCondLst>
                                            <p:cond delay="0"/>
                                          </p:stCondLst>
                                        </p:cTn>
                                        <p:tgtEl>
                                          <p:spTgt spid="16462"/>
                                        </p:tgtEl>
                                        <p:attrNameLst>
                                          <p:attrName>style.visibility</p:attrName>
                                        </p:attrNameLst>
                                      </p:cBhvr>
                                      <p:to>
                                        <p:strVal val="visible"/>
                                      </p:to>
                                    </p:set>
                                    <p:anim calcmode="lin" valueType="num">
                                      <p:cBhvr additive="base">
                                        <p:cTn id="155" dur="500" fill="hold"/>
                                        <p:tgtEl>
                                          <p:spTgt spid="16462"/>
                                        </p:tgtEl>
                                        <p:attrNameLst>
                                          <p:attrName>ppt_x</p:attrName>
                                        </p:attrNameLst>
                                      </p:cBhvr>
                                      <p:tavLst>
                                        <p:tav tm="0">
                                          <p:val>
                                            <p:strVal val="#ppt_x"/>
                                          </p:val>
                                        </p:tav>
                                        <p:tav tm="100000">
                                          <p:val>
                                            <p:strVal val="#ppt_x"/>
                                          </p:val>
                                        </p:tav>
                                      </p:tavLst>
                                    </p:anim>
                                    <p:anim calcmode="lin" valueType="num">
                                      <p:cBhvr additive="base">
                                        <p:cTn id="156" dur="500" fill="hold"/>
                                        <p:tgtEl>
                                          <p:spTgt spid="16462"/>
                                        </p:tgtEl>
                                        <p:attrNameLst>
                                          <p:attrName>ppt_y</p:attrName>
                                        </p:attrNameLst>
                                      </p:cBhvr>
                                      <p:tavLst>
                                        <p:tav tm="0">
                                          <p:val>
                                            <p:strVal val="1+#ppt_h/2"/>
                                          </p:val>
                                        </p:tav>
                                        <p:tav tm="100000">
                                          <p:val>
                                            <p:strVal val="#ppt_y"/>
                                          </p:val>
                                        </p:tav>
                                      </p:tavLst>
                                    </p:anim>
                                  </p:childTnLst>
                                </p:cTn>
                              </p:par>
                            </p:childTnLst>
                          </p:cTn>
                        </p:par>
                      </p:childTnLst>
                    </p:cTn>
                  </p:par>
                  <p:par>
                    <p:cTn id="157" fill="hold" nodeType="clickPar">
                      <p:stCondLst>
                        <p:cond delay="indefinite"/>
                      </p:stCondLst>
                      <p:childTnLst>
                        <p:par>
                          <p:cTn id="158" fill="hold" nodeType="withGroup">
                            <p:stCondLst>
                              <p:cond delay="0"/>
                            </p:stCondLst>
                            <p:childTnLst>
                              <p:par>
                                <p:cTn id="159" presetID="4" presetClass="entr" presetSubtype="16" fill="hold" nodeType="clickEffect">
                                  <p:stCondLst>
                                    <p:cond delay="0"/>
                                  </p:stCondLst>
                                  <p:childTnLst>
                                    <p:set>
                                      <p:cBhvr>
                                        <p:cTn id="160" dur="1" fill="hold">
                                          <p:stCondLst>
                                            <p:cond delay="0"/>
                                          </p:stCondLst>
                                        </p:cTn>
                                        <p:tgtEl>
                                          <p:spTgt spid="4"/>
                                        </p:tgtEl>
                                        <p:attrNameLst>
                                          <p:attrName>style.visibility</p:attrName>
                                        </p:attrNameLst>
                                      </p:cBhvr>
                                      <p:to>
                                        <p:strVal val="visible"/>
                                      </p:to>
                                    </p:set>
                                    <p:animEffect transition="in" filter="box(in)">
                                      <p:cBhvr>
                                        <p:cTn id="161" dur="500"/>
                                        <p:tgtEl>
                                          <p:spTgt spid="4"/>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4" presetClass="entr" presetSubtype="16" fill="hold" grpId="0" nodeType="clickEffect">
                                  <p:stCondLst>
                                    <p:cond delay="0"/>
                                  </p:stCondLst>
                                  <p:childTnLst>
                                    <p:set>
                                      <p:cBhvr>
                                        <p:cTn id="165" dur="1" fill="hold">
                                          <p:stCondLst>
                                            <p:cond delay="0"/>
                                          </p:stCondLst>
                                        </p:cTn>
                                        <p:tgtEl>
                                          <p:spTgt spid="16464"/>
                                        </p:tgtEl>
                                        <p:attrNameLst>
                                          <p:attrName>style.visibility</p:attrName>
                                        </p:attrNameLst>
                                      </p:cBhvr>
                                      <p:to>
                                        <p:strVal val="visible"/>
                                      </p:to>
                                    </p:set>
                                    <p:animEffect transition="in" filter="box(in)">
                                      <p:cBhvr>
                                        <p:cTn id="166" dur="500"/>
                                        <p:tgtEl>
                                          <p:spTgt spid="16464"/>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8" presetClass="entr" presetSubtype="16" fill="hold" grpId="0" nodeType="clickEffect">
                                  <p:stCondLst>
                                    <p:cond delay="0"/>
                                  </p:stCondLst>
                                  <p:childTnLst>
                                    <p:set>
                                      <p:cBhvr>
                                        <p:cTn id="170" dur="1" fill="hold">
                                          <p:stCondLst>
                                            <p:cond delay="0"/>
                                          </p:stCondLst>
                                        </p:cTn>
                                        <p:tgtEl>
                                          <p:spTgt spid="16465"/>
                                        </p:tgtEl>
                                        <p:attrNameLst>
                                          <p:attrName>style.visibility</p:attrName>
                                        </p:attrNameLst>
                                      </p:cBhvr>
                                      <p:to>
                                        <p:strVal val="visible"/>
                                      </p:to>
                                    </p:set>
                                    <p:animEffect transition="in" filter="diamond(in)">
                                      <p:cBhvr>
                                        <p:cTn id="171" dur="2000"/>
                                        <p:tgtEl>
                                          <p:spTgt spid="16465"/>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18" presetClass="entr" presetSubtype="12" fill="hold" nodeType="clickEffect">
                                  <p:stCondLst>
                                    <p:cond delay="0"/>
                                  </p:stCondLst>
                                  <p:childTnLst>
                                    <p:set>
                                      <p:cBhvr>
                                        <p:cTn id="175" dur="1" fill="hold">
                                          <p:stCondLst>
                                            <p:cond delay="0"/>
                                          </p:stCondLst>
                                        </p:cTn>
                                        <p:tgtEl>
                                          <p:spTgt spid="5"/>
                                        </p:tgtEl>
                                        <p:attrNameLst>
                                          <p:attrName>style.visibility</p:attrName>
                                        </p:attrNameLst>
                                      </p:cBhvr>
                                      <p:to>
                                        <p:strVal val="visible"/>
                                      </p:to>
                                    </p:set>
                                    <p:animEffect transition="in" filter="strips(downLeft)">
                                      <p:cBhvr>
                                        <p:cTn id="176" dur="500"/>
                                        <p:tgtEl>
                                          <p:spTgt spid="5"/>
                                        </p:tgtEl>
                                      </p:cBhvr>
                                    </p:animEffect>
                                  </p:childTnLst>
                                </p:cTn>
                              </p:par>
                            </p:childTnLst>
                          </p:cTn>
                        </p:par>
                        <p:par>
                          <p:cTn id="177" fill="hold" nodeType="afterGroup">
                            <p:stCondLst>
                              <p:cond delay="500"/>
                            </p:stCondLst>
                            <p:childTnLst>
                              <p:par>
                                <p:cTn id="178" presetID="5" presetClass="entr" presetSubtype="10" fill="hold" grpId="0" nodeType="afterEffect">
                                  <p:stCondLst>
                                    <p:cond delay="0"/>
                                  </p:stCondLst>
                                  <p:childTnLst>
                                    <p:set>
                                      <p:cBhvr>
                                        <p:cTn id="179" dur="1" fill="hold">
                                          <p:stCondLst>
                                            <p:cond delay="0"/>
                                          </p:stCondLst>
                                        </p:cTn>
                                        <p:tgtEl>
                                          <p:spTgt spid="16428"/>
                                        </p:tgtEl>
                                        <p:attrNameLst>
                                          <p:attrName>style.visibility</p:attrName>
                                        </p:attrNameLst>
                                      </p:cBhvr>
                                      <p:to>
                                        <p:strVal val="visible"/>
                                      </p:to>
                                    </p:set>
                                    <p:animEffect transition="in" filter="checkerboard(across)">
                                      <p:cBhvr>
                                        <p:cTn id="180" dur="500"/>
                                        <p:tgtEl>
                                          <p:spTgt spid="16428"/>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4" presetClass="entr" presetSubtype="16" fill="hold" grpId="0" nodeType="clickEffect">
                                  <p:stCondLst>
                                    <p:cond delay="0"/>
                                  </p:stCondLst>
                                  <p:childTnLst>
                                    <p:set>
                                      <p:cBhvr>
                                        <p:cTn id="184" dur="1" fill="hold">
                                          <p:stCondLst>
                                            <p:cond delay="0"/>
                                          </p:stCondLst>
                                        </p:cTn>
                                        <p:tgtEl>
                                          <p:spTgt spid="16466"/>
                                        </p:tgtEl>
                                        <p:attrNameLst>
                                          <p:attrName>style.visibility</p:attrName>
                                        </p:attrNameLst>
                                      </p:cBhvr>
                                      <p:to>
                                        <p:strVal val="visible"/>
                                      </p:to>
                                    </p:set>
                                    <p:animEffect transition="in" filter="box(in)">
                                      <p:cBhvr>
                                        <p:cTn id="185" dur="500"/>
                                        <p:tgtEl>
                                          <p:spTgt spid="16466"/>
                                        </p:tgtEl>
                                      </p:cBhvr>
                                    </p:animEffect>
                                  </p:childTnLst>
                                </p:cTn>
                              </p:par>
                            </p:childTnLst>
                          </p:cTn>
                        </p:par>
                      </p:childTnLst>
                    </p:cTn>
                  </p:par>
                  <p:par>
                    <p:cTn id="186" fill="hold" nodeType="clickPar">
                      <p:stCondLst>
                        <p:cond delay="indefinite"/>
                      </p:stCondLst>
                      <p:childTnLst>
                        <p:par>
                          <p:cTn id="187" fill="hold" nodeType="withGroup">
                            <p:stCondLst>
                              <p:cond delay="0"/>
                            </p:stCondLst>
                            <p:childTnLst>
                              <p:par>
                                <p:cTn id="188" presetID="4" presetClass="entr" presetSubtype="16" fill="hold" grpId="0" nodeType="clickEffect">
                                  <p:stCondLst>
                                    <p:cond delay="0"/>
                                  </p:stCondLst>
                                  <p:childTnLst>
                                    <p:set>
                                      <p:cBhvr>
                                        <p:cTn id="189" dur="1" fill="hold">
                                          <p:stCondLst>
                                            <p:cond delay="0"/>
                                          </p:stCondLst>
                                        </p:cTn>
                                        <p:tgtEl>
                                          <p:spTgt spid="16467"/>
                                        </p:tgtEl>
                                        <p:attrNameLst>
                                          <p:attrName>style.visibility</p:attrName>
                                        </p:attrNameLst>
                                      </p:cBhvr>
                                      <p:to>
                                        <p:strVal val="visible"/>
                                      </p:to>
                                    </p:set>
                                    <p:animEffect transition="in" filter="box(in)">
                                      <p:cBhvr>
                                        <p:cTn id="190" dur="500"/>
                                        <p:tgtEl>
                                          <p:spTgt spid="16467"/>
                                        </p:tgtEl>
                                      </p:cBhvr>
                                    </p:animEffect>
                                  </p:childTnLst>
                                </p:cTn>
                              </p:par>
                            </p:childTnLst>
                          </p:cTn>
                        </p:par>
                        <p:par>
                          <p:cTn id="191" fill="hold" nodeType="afterGroup">
                            <p:stCondLst>
                              <p:cond delay="500"/>
                            </p:stCondLst>
                            <p:childTnLst>
                              <p:par>
                                <p:cTn id="192" presetID="5" presetClass="entr" presetSubtype="10" fill="hold" grpId="0" nodeType="afterEffect">
                                  <p:stCondLst>
                                    <p:cond delay="0"/>
                                  </p:stCondLst>
                                  <p:childTnLst>
                                    <p:set>
                                      <p:cBhvr>
                                        <p:cTn id="193" dur="1" fill="hold">
                                          <p:stCondLst>
                                            <p:cond delay="0"/>
                                          </p:stCondLst>
                                        </p:cTn>
                                        <p:tgtEl>
                                          <p:spTgt spid="16468"/>
                                        </p:tgtEl>
                                        <p:attrNameLst>
                                          <p:attrName>style.visibility</p:attrName>
                                        </p:attrNameLst>
                                      </p:cBhvr>
                                      <p:to>
                                        <p:strVal val="visible"/>
                                      </p:to>
                                    </p:set>
                                    <p:animEffect transition="in" filter="checkerboard(across)">
                                      <p:cBhvr>
                                        <p:cTn id="194" dur="500"/>
                                        <p:tgtEl>
                                          <p:spTgt spid="16468"/>
                                        </p:tgtEl>
                                      </p:cBhvr>
                                    </p:animEffec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5" presetClass="entr" presetSubtype="10" fill="hold" grpId="0" nodeType="clickEffect">
                                  <p:stCondLst>
                                    <p:cond delay="0"/>
                                  </p:stCondLst>
                                  <p:childTnLst>
                                    <p:set>
                                      <p:cBhvr>
                                        <p:cTn id="198" dur="1" fill="hold">
                                          <p:stCondLst>
                                            <p:cond delay="0"/>
                                          </p:stCondLst>
                                        </p:cTn>
                                        <p:tgtEl>
                                          <p:spTgt spid="16435"/>
                                        </p:tgtEl>
                                        <p:attrNameLst>
                                          <p:attrName>style.visibility</p:attrName>
                                        </p:attrNameLst>
                                      </p:cBhvr>
                                      <p:to>
                                        <p:strVal val="visible"/>
                                      </p:to>
                                    </p:set>
                                    <p:animEffect transition="in" filter="checkerboard(across)">
                                      <p:cBhvr>
                                        <p:cTn id="199" dur="500"/>
                                        <p:tgtEl>
                                          <p:spTgt spid="16435"/>
                                        </p:tgtEl>
                                      </p:cBhvr>
                                    </p:animEffect>
                                  </p:childTnLst>
                                </p:cTn>
                              </p:par>
                            </p:childTnLst>
                          </p:cTn>
                        </p:par>
                      </p:childTnLst>
                    </p:cTn>
                  </p:par>
                  <p:par>
                    <p:cTn id="200" fill="hold" nodeType="clickPar">
                      <p:stCondLst>
                        <p:cond delay="indefinite"/>
                      </p:stCondLst>
                      <p:childTnLst>
                        <p:par>
                          <p:cTn id="201" fill="hold" nodeType="withGroup">
                            <p:stCondLst>
                              <p:cond delay="0"/>
                            </p:stCondLst>
                            <p:childTnLst>
                              <p:par>
                                <p:cTn id="202" presetID="5" presetClass="entr" presetSubtype="10" fill="hold" grpId="0" nodeType="clickEffect">
                                  <p:stCondLst>
                                    <p:cond delay="0"/>
                                  </p:stCondLst>
                                  <p:childTnLst>
                                    <p:set>
                                      <p:cBhvr>
                                        <p:cTn id="203" dur="1" fill="hold">
                                          <p:stCondLst>
                                            <p:cond delay="0"/>
                                          </p:stCondLst>
                                        </p:cTn>
                                        <p:tgtEl>
                                          <p:spTgt spid="16434"/>
                                        </p:tgtEl>
                                        <p:attrNameLst>
                                          <p:attrName>style.visibility</p:attrName>
                                        </p:attrNameLst>
                                      </p:cBhvr>
                                      <p:to>
                                        <p:strVal val="visible"/>
                                      </p:to>
                                    </p:set>
                                    <p:animEffect transition="in" filter="checkerboard(across)">
                                      <p:cBhvr>
                                        <p:cTn id="204" dur="500"/>
                                        <p:tgtEl>
                                          <p:spTgt spid="16434"/>
                                        </p:tgtEl>
                                      </p:cBhvr>
                                    </p:animEffect>
                                  </p:childTnLst>
                                </p:cTn>
                              </p:par>
                            </p:childTnLst>
                          </p:cTn>
                        </p:par>
                      </p:childTnLst>
                    </p:cTn>
                  </p:par>
                  <p:par>
                    <p:cTn id="205" fill="hold" nodeType="clickPar">
                      <p:stCondLst>
                        <p:cond delay="indefinite"/>
                      </p:stCondLst>
                      <p:childTnLst>
                        <p:par>
                          <p:cTn id="206" fill="hold" nodeType="withGroup">
                            <p:stCondLst>
                              <p:cond delay="0"/>
                            </p:stCondLst>
                            <p:childTnLst>
                              <p:par>
                                <p:cTn id="207" presetID="17" presetClass="entr" presetSubtype="10" fill="hold" grpId="0" nodeType="clickEffect">
                                  <p:stCondLst>
                                    <p:cond delay="0"/>
                                  </p:stCondLst>
                                  <p:childTnLst>
                                    <p:set>
                                      <p:cBhvr>
                                        <p:cTn id="208" dur="1" fill="hold">
                                          <p:stCondLst>
                                            <p:cond delay="0"/>
                                          </p:stCondLst>
                                        </p:cTn>
                                        <p:tgtEl>
                                          <p:spTgt spid="16436"/>
                                        </p:tgtEl>
                                        <p:attrNameLst>
                                          <p:attrName>style.visibility</p:attrName>
                                        </p:attrNameLst>
                                      </p:cBhvr>
                                      <p:to>
                                        <p:strVal val="visible"/>
                                      </p:to>
                                    </p:set>
                                    <p:anim calcmode="lin" valueType="num">
                                      <p:cBhvr>
                                        <p:cTn id="209" dur="500" fill="hold"/>
                                        <p:tgtEl>
                                          <p:spTgt spid="16436"/>
                                        </p:tgtEl>
                                        <p:attrNameLst>
                                          <p:attrName>ppt_w</p:attrName>
                                        </p:attrNameLst>
                                      </p:cBhvr>
                                      <p:tavLst>
                                        <p:tav tm="0">
                                          <p:val>
                                            <p:fltVal val="0"/>
                                          </p:val>
                                        </p:tav>
                                        <p:tav tm="100000">
                                          <p:val>
                                            <p:strVal val="#ppt_w"/>
                                          </p:val>
                                        </p:tav>
                                      </p:tavLst>
                                    </p:anim>
                                    <p:anim calcmode="lin" valueType="num">
                                      <p:cBhvr>
                                        <p:cTn id="210" dur="500" fill="hold"/>
                                        <p:tgtEl>
                                          <p:spTgt spid="16436"/>
                                        </p:tgtEl>
                                        <p:attrNameLst>
                                          <p:attrName>ppt_h</p:attrName>
                                        </p:attrNameLst>
                                      </p:cBhvr>
                                      <p:tavLst>
                                        <p:tav tm="0">
                                          <p:val>
                                            <p:strVal val="#ppt_h"/>
                                          </p:val>
                                        </p:tav>
                                        <p:tav tm="100000">
                                          <p:val>
                                            <p:strVal val="#ppt_h"/>
                                          </p:val>
                                        </p:tav>
                                      </p:tavLst>
                                    </p:anim>
                                  </p:childTnLst>
                                </p:cTn>
                              </p:par>
                            </p:childTnLst>
                          </p:cTn>
                        </p:par>
                        <p:par>
                          <p:cTn id="211" fill="hold" nodeType="afterGroup">
                            <p:stCondLst>
                              <p:cond delay="500"/>
                            </p:stCondLst>
                            <p:childTnLst>
                              <p:par>
                                <p:cTn id="212" presetID="5" presetClass="entr" presetSubtype="10" fill="hold" grpId="0" nodeType="afterEffect">
                                  <p:stCondLst>
                                    <p:cond delay="0"/>
                                  </p:stCondLst>
                                  <p:childTnLst>
                                    <p:set>
                                      <p:cBhvr>
                                        <p:cTn id="213" dur="1" fill="hold">
                                          <p:stCondLst>
                                            <p:cond delay="0"/>
                                          </p:stCondLst>
                                        </p:cTn>
                                        <p:tgtEl>
                                          <p:spTgt spid="16437"/>
                                        </p:tgtEl>
                                        <p:attrNameLst>
                                          <p:attrName>style.visibility</p:attrName>
                                        </p:attrNameLst>
                                      </p:cBhvr>
                                      <p:to>
                                        <p:strVal val="visible"/>
                                      </p:to>
                                    </p:set>
                                    <p:animEffect transition="in" filter="checkerboard(across)">
                                      <p:cBhvr>
                                        <p:cTn id="214" dur="500"/>
                                        <p:tgtEl>
                                          <p:spTgt spid="16437"/>
                                        </p:tgtEl>
                                      </p:cBhvr>
                                    </p:animEffect>
                                  </p:childTnLst>
                                </p:cTn>
                              </p:par>
                            </p:childTnLst>
                          </p:cTn>
                        </p:par>
                      </p:childTnLst>
                    </p:cTn>
                  </p:par>
                  <p:par>
                    <p:cTn id="215" fill="hold" nodeType="clickPar">
                      <p:stCondLst>
                        <p:cond delay="indefinite"/>
                      </p:stCondLst>
                      <p:childTnLst>
                        <p:par>
                          <p:cTn id="216" fill="hold" nodeType="withGroup">
                            <p:stCondLst>
                              <p:cond delay="0"/>
                            </p:stCondLst>
                            <p:childTnLst>
                              <p:par>
                                <p:cTn id="217" presetID="17" presetClass="entr" presetSubtype="10" fill="hold" grpId="0" nodeType="clickEffect">
                                  <p:stCondLst>
                                    <p:cond delay="0"/>
                                  </p:stCondLst>
                                  <p:childTnLst>
                                    <p:set>
                                      <p:cBhvr>
                                        <p:cTn id="218" dur="1" fill="hold">
                                          <p:stCondLst>
                                            <p:cond delay="0"/>
                                          </p:stCondLst>
                                        </p:cTn>
                                        <p:tgtEl>
                                          <p:spTgt spid="16438"/>
                                        </p:tgtEl>
                                        <p:attrNameLst>
                                          <p:attrName>style.visibility</p:attrName>
                                        </p:attrNameLst>
                                      </p:cBhvr>
                                      <p:to>
                                        <p:strVal val="visible"/>
                                      </p:to>
                                    </p:set>
                                    <p:anim calcmode="lin" valueType="num">
                                      <p:cBhvr>
                                        <p:cTn id="219" dur="500" fill="hold"/>
                                        <p:tgtEl>
                                          <p:spTgt spid="16438"/>
                                        </p:tgtEl>
                                        <p:attrNameLst>
                                          <p:attrName>ppt_w</p:attrName>
                                        </p:attrNameLst>
                                      </p:cBhvr>
                                      <p:tavLst>
                                        <p:tav tm="0">
                                          <p:val>
                                            <p:fltVal val="0"/>
                                          </p:val>
                                        </p:tav>
                                        <p:tav tm="100000">
                                          <p:val>
                                            <p:strVal val="#ppt_w"/>
                                          </p:val>
                                        </p:tav>
                                      </p:tavLst>
                                    </p:anim>
                                    <p:anim calcmode="lin" valueType="num">
                                      <p:cBhvr>
                                        <p:cTn id="220" dur="500" fill="hold"/>
                                        <p:tgtEl>
                                          <p:spTgt spid="16438"/>
                                        </p:tgtEl>
                                        <p:attrNameLst>
                                          <p:attrName>ppt_h</p:attrName>
                                        </p:attrNameLst>
                                      </p:cBhvr>
                                      <p:tavLst>
                                        <p:tav tm="0">
                                          <p:val>
                                            <p:strVal val="#ppt_h"/>
                                          </p:val>
                                        </p:tav>
                                        <p:tav tm="100000">
                                          <p:val>
                                            <p:strVal val="#ppt_h"/>
                                          </p:val>
                                        </p:tav>
                                      </p:tavLst>
                                    </p:anim>
                                  </p:childTnLst>
                                </p:cTn>
                              </p:par>
                            </p:childTnLst>
                          </p:cTn>
                        </p:par>
                      </p:childTnLst>
                    </p:cTn>
                  </p:par>
                  <p:par>
                    <p:cTn id="221" fill="hold" nodeType="clickPar">
                      <p:stCondLst>
                        <p:cond delay="indefinite"/>
                      </p:stCondLst>
                      <p:childTnLst>
                        <p:par>
                          <p:cTn id="222" fill="hold" nodeType="withGroup">
                            <p:stCondLst>
                              <p:cond delay="0"/>
                            </p:stCondLst>
                            <p:childTnLst>
                              <p:par>
                                <p:cTn id="223" presetID="5" presetClass="entr" presetSubtype="10" fill="hold" grpId="0" nodeType="clickEffect">
                                  <p:stCondLst>
                                    <p:cond delay="0"/>
                                  </p:stCondLst>
                                  <p:childTnLst>
                                    <p:set>
                                      <p:cBhvr>
                                        <p:cTn id="224" dur="1" fill="hold">
                                          <p:stCondLst>
                                            <p:cond delay="0"/>
                                          </p:stCondLst>
                                        </p:cTn>
                                        <p:tgtEl>
                                          <p:spTgt spid="16439"/>
                                        </p:tgtEl>
                                        <p:attrNameLst>
                                          <p:attrName>style.visibility</p:attrName>
                                        </p:attrNameLst>
                                      </p:cBhvr>
                                      <p:to>
                                        <p:strVal val="visible"/>
                                      </p:to>
                                    </p:set>
                                    <p:animEffect transition="in" filter="checkerboard(across)">
                                      <p:cBhvr>
                                        <p:cTn id="225" dur="500"/>
                                        <p:tgtEl>
                                          <p:spTgt spid="16439"/>
                                        </p:tgtEl>
                                      </p:cBhvr>
                                    </p:animEffect>
                                  </p:childTnLst>
                                </p:cTn>
                              </p:par>
                            </p:childTnLst>
                          </p:cTn>
                        </p:par>
                      </p:childTnLst>
                    </p:cTn>
                  </p:par>
                  <p:par>
                    <p:cTn id="226" fill="hold" nodeType="clickPar">
                      <p:stCondLst>
                        <p:cond delay="indefinite"/>
                      </p:stCondLst>
                      <p:childTnLst>
                        <p:par>
                          <p:cTn id="227" fill="hold" nodeType="withGroup">
                            <p:stCondLst>
                              <p:cond delay="0"/>
                            </p:stCondLst>
                            <p:childTnLst>
                              <p:par>
                                <p:cTn id="228" presetID="18" presetClass="entr" presetSubtype="12" fill="hold" nodeType="clickEffect">
                                  <p:stCondLst>
                                    <p:cond delay="0"/>
                                  </p:stCondLst>
                                  <p:childTnLst>
                                    <p:set>
                                      <p:cBhvr>
                                        <p:cTn id="229" dur="1" fill="hold">
                                          <p:stCondLst>
                                            <p:cond delay="0"/>
                                          </p:stCondLst>
                                        </p:cTn>
                                        <p:tgtEl>
                                          <p:spTgt spid="6"/>
                                        </p:tgtEl>
                                        <p:attrNameLst>
                                          <p:attrName>style.visibility</p:attrName>
                                        </p:attrNameLst>
                                      </p:cBhvr>
                                      <p:to>
                                        <p:strVal val="visible"/>
                                      </p:to>
                                    </p:set>
                                    <p:animEffect transition="in" filter="strips(downLeft)">
                                      <p:cBhvr>
                                        <p:cTn id="230" dur="500"/>
                                        <p:tgtEl>
                                          <p:spTgt spid="6"/>
                                        </p:tgtEl>
                                      </p:cBhvr>
                                    </p:animEffect>
                                  </p:childTnLst>
                                </p:cTn>
                              </p:par>
                            </p:childTnLst>
                          </p:cTn>
                        </p:par>
                        <p:par>
                          <p:cTn id="231" fill="hold" nodeType="afterGroup">
                            <p:stCondLst>
                              <p:cond delay="500"/>
                            </p:stCondLst>
                            <p:childTnLst>
                              <p:par>
                                <p:cTn id="232" presetID="5" presetClass="entr" presetSubtype="10" fill="hold" grpId="0" nodeType="afterEffect">
                                  <p:stCondLst>
                                    <p:cond delay="0"/>
                                  </p:stCondLst>
                                  <p:childTnLst>
                                    <p:set>
                                      <p:cBhvr>
                                        <p:cTn id="233" dur="1" fill="hold">
                                          <p:stCondLst>
                                            <p:cond delay="0"/>
                                          </p:stCondLst>
                                        </p:cTn>
                                        <p:tgtEl>
                                          <p:spTgt spid="16445"/>
                                        </p:tgtEl>
                                        <p:attrNameLst>
                                          <p:attrName>style.visibility</p:attrName>
                                        </p:attrNameLst>
                                      </p:cBhvr>
                                      <p:to>
                                        <p:strVal val="visible"/>
                                      </p:to>
                                    </p:set>
                                    <p:animEffect transition="in" filter="checkerboard(across)">
                                      <p:cBhvr>
                                        <p:cTn id="234" dur="500"/>
                                        <p:tgtEl>
                                          <p:spTgt spid="16445"/>
                                        </p:tgtEl>
                                      </p:cBhvr>
                                    </p:animEffect>
                                  </p:childTnLst>
                                </p:cTn>
                              </p:par>
                            </p:childTnLst>
                          </p:cTn>
                        </p:par>
                      </p:childTnLst>
                    </p:cTn>
                  </p:par>
                  <p:par>
                    <p:cTn id="235" fill="hold" nodeType="clickPar">
                      <p:stCondLst>
                        <p:cond delay="indefinite"/>
                      </p:stCondLst>
                      <p:childTnLst>
                        <p:par>
                          <p:cTn id="236" fill="hold" nodeType="withGroup">
                            <p:stCondLst>
                              <p:cond delay="0"/>
                            </p:stCondLst>
                            <p:childTnLst>
                              <p:par>
                                <p:cTn id="237" presetID="17" presetClass="entr" presetSubtype="10" fill="hold" grpId="0" nodeType="clickEffect">
                                  <p:stCondLst>
                                    <p:cond delay="0"/>
                                  </p:stCondLst>
                                  <p:childTnLst>
                                    <p:set>
                                      <p:cBhvr>
                                        <p:cTn id="238" dur="1" fill="hold">
                                          <p:stCondLst>
                                            <p:cond delay="0"/>
                                          </p:stCondLst>
                                        </p:cTn>
                                        <p:tgtEl>
                                          <p:spTgt spid="16446"/>
                                        </p:tgtEl>
                                        <p:attrNameLst>
                                          <p:attrName>style.visibility</p:attrName>
                                        </p:attrNameLst>
                                      </p:cBhvr>
                                      <p:to>
                                        <p:strVal val="visible"/>
                                      </p:to>
                                    </p:set>
                                    <p:anim calcmode="lin" valueType="num">
                                      <p:cBhvr>
                                        <p:cTn id="239" dur="500" fill="hold"/>
                                        <p:tgtEl>
                                          <p:spTgt spid="16446"/>
                                        </p:tgtEl>
                                        <p:attrNameLst>
                                          <p:attrName>ppt_w</p:attrName>
                                        </p:attrNameLst>
                                      </p:cBhvr>
                                      <p:tavLst>
                                        <p:tav tm="0">
                                          <p:val>
                                            <p:fltVal val="0"/>
                                          </p:val>
                                        </p:tav>
                                        <p:tav tm="100000">
                                          <p:val>
                                            <p:strVal val="#ppt_w"/>
                                          </p:val>
                                        </p:tav>
                                      </p:tavLst>
                                    </p:anim>
                                    <p:anim calcmode="lin" valueType="num">
                                      <p:cBhvr>
                                        <p:cTn id="240" dur="500" fill="hold"/>
                                        <p:tgtEl>
                                          <p:spTgt spid="16446"/>
                                        </p:tgtEl>
                                        <p:attrNameLst>
                                          <p:attrName>ppt_h</p:attrName>
                                        </p:attrNameLst>
                                      </p:cBhvr>
                                      <p:tavLst>
                                        <p:tav tm="0">
                                          <p:val>
                                            <p:strVal val="#ppt_h"/>
                                          </p:val>
                                        </p:tav>
                                        <p:tav tm="100000">
                                          <p:val>
                                            <p:strVal val="#ppt_h"/>
                                          </p:val>
                                        </p:tav>
                                      </p:tavLst>
                                    </p:anim>
                                  </p:childTnLst>
                                </p:cTn>
                              </p:par>
                            </p:childTnLst>
                          </p:cTn>
                        </p:par>
                        <p:par>
                          <p:cTn id="241" fill="hold" nodeType="afterGroup">
                            <p:stCondLst>
                              <p:cond delay="500"/>
                            </p:stCondLst>
                            <p:childTnLst>
                              <p:par>
                                <p:cTn id="242" presetID="5" presetClass="entr" presetSubtype="10" fill="hold" grpId="0" nodeType="afterEffect">
                                  <p:stCondLst>
                                    <p:cond delay="0"/>
                                  </p:stCondLst>
                                  <p:childTnLst>
                                    <p:set>
                                      <p:cBhvr>
                                        <p:cTn id="243" dur="1" fill="hold">
                                          <p:stCondLst>
                                            <p:cond delay="0"/>
                                          </p:stCondLst>
                                        </p:cTn>
                                        <p:tgtEl>
                                          <p:spTgt spid="16447"/>
                                        </p:tgtEl>
                                        <p:attrNameLst>
                                          <p:attrName>style.visibility</p:attrName>
                                        </p:attrNameLst>
                                      </p:cBhvr>
                                      <p:to>
                                        <p:strVal val="visible"/>
                                      </p:to>
                                    </p:set>
                                    <p:animEffect transition="in" filter="checkerboard(across)">
                                      <p:cBhvr>
                                        <p:cTn id="244" dur="500"/>
                                        <p:tgtEl>
                                          <p:spTgt spid="16447"/>
                                        </p:tgtEl>
                                      </p:cBhvr>
                                    </p:animEffect>
                                  </p:childTnLst>
                                </p:cTn>
                              </p:par>
                            </p:childTnLst>
                          </p:cTn>
                        </p:par>
                        <p:par>
                          <p:cTn id="245" fill="hold" nodeType="afterGroup">
                            <p:stCondLst>
                              <p:cond delay="1000"/>
                            </p:stCondLst>
                            <p:childTnLst>
                              <p:par>
                                <p:cTn id="246" presetID="5" presetClass="entr" presetSubtype="10" fill="hold" grpId="0" nodeType="afterEffect">
                                  <p:stCondLst>
                                    <p:cond delay="0"/>
                                  </p:stCondLst>
                                  <p:childTnLst>
                                    <p:set>
                                      <p:cBhvr>
                                        <p:cTn id="247" dur="1" fill="hold">
                                          <p:stCondLst>
                                            <p:cond delay="0"/>
                                          </p:stCondLst>
                                        </p:cTn>
                                        <p:tgtEl>
                                          <p:spTgt spid="16448"/>
                                        </p:tgtEl>
                                        <p:attrNameLst>
                                          <p:attrName>style.visibility</p:attrName>
                                        </p:attrNameLst>
                                      </p:cBhvr>
                                      <p:to>
                                        <p:strVal val="visible"/>
                                      </p:to>
                                    </p:set>
                                    <p:animEffect transition="in" filter="checkerboard(across)">
                                      <p:cBhvr>
                                        <p:cTn id="248" dur="500"/>
                                        <p:tgtEl>
                                          <p:spTgt spid="16448"/>
                                        </p:tgtEl>
                                      </p:cBhvr>
                                    </p:animEffect>
                                  </p:childTnLst>
                                </p:cTn>
                              </p:par>
                            </p:childTnLst>
                          </p:cTn>
                        </p:par>
                      </p:childTnLst>
                    </p:cTn>
                  </p:par>
                  <p:par>
                    <p:cTn id="249" fill="hold" nodeType="clickPar">
                      <p:stCondLst>
                        <p:cond delay="indefinite"/>
                      </p:stCondLst>
                      <p:childTnLst>
                        <p:par>
                          <p:cTn id="250" fill="hold" nodeType="withGroup">
                            <p:stCondLst>
                              <p:cond delay="0"/>
                            </p:stCondLst>
                            <p:childTnLst>
                              <p:par>
                                <p:cTn id="251" presetID="17" presetClass="entr" presetSubtype="10" fill="hold" grpId="0" nodeType="clickEffect">
                                  <p:stCondLst>
                                    <p:cond delay="0"/>
                                  </p:stCondLst>
                                  <p:childTnLst>
                                    <p:set>
                                      <p:cBhvr>
                                        <p:cTn id="252" dur="1" fill="hold">
                                          <p:stCondLst>
                                            <p:cond delay="0"/>
                                          </p:stCondLst>
                                        </p:cTn>
                                        <p:tgtEl>
                                          <p:spTgt spid="16449"/>
                                        </p:tgtEl>
                                        <p:attrNameLst>
                                          <p:attrName>style.visibility</p:attrName>
                                        </p:attrNameLst>
                                      </p:cBhvr>
                                      <p:to>
                                        <p:strVal val="visible"/>
                                      </p:to>
                                    </p:set>
                                    <p:anim calcmode="lin" valueType="num">
                                      <p:cBhvr>
                                        <p:cTn id="253" dur="500" fill="hold"/>
                                        <p:tgtEl>
                                          <p:spTgt spid="16449"/>
                                        </p:tgtEl>
                                        <p:attrNameLst>
                                          <p:attrName>ppt_w</p:attrName>
                                        </p:attrNameLst>
                                      </p:cBhvr>
                                      <p:tavLst>
                                        <p:tav tm="0">
                                          <p:val>
                                            <p:fltVal val="0"/>
                                          </p:val>
                                        </p:tav>
                                        <p:tav tm="100000">
                                          <p:val>
                                            <p:strVal val="#ppt_w"/>
                                          </p:val>
                                        </p:tav>
                                      </p:tavLst>
                                    </p:anim>
                                    <p:anim calcmode="lin" valueType="num">
                                      <p:cBhvr>
                                        <p:cTn id="254" dur="500" fill="hold"/>
                                        <p:tgtEl>
                                          <p:spTgt spid="16449"/>
                                        </p:tgtEl>
                                        <p:attrNameLst>
                                          <p:attrName>ppt_h</p:attrName>
                                        </p:attrNameLst>
                                      </p:cBhvr>
                                      <p:tavLst>
                                        <p:tav tm="0">
                                          <p:val>
                                            <p:strVal val="#ppt_h"/>
                                          </p:val>
                                        </p:tav>
                                        <p:tav tm="100000">
                                          <p:val>
                                            <p:strVal val="#ppt_h"/>
                                          </p:val>
                                        </p:tav>
                                      </p:tavLst>
                                    </p:anim>
                                  </p:childTnLst>
                                </p:cTn>
                              </p:par>
                            </p:childTnLst>
                          </p:cTn>
                        </p:par>
                      </p:childTnLst>
                    </p:cTn>
                  </p:par>
                  <p:par>
                    <p:cTn id="255" fill="hold" nodeType="clickPar">
                      <p:stCondLst>
                        <p:cond delay="indefinite"/>
                      </p:stCondLst>
                      <p:childTnLst>
                        <p:par>
                          <p:cTn id="256" fill="hold" nodeType="withGroup">
                            <p:stCondLst>
                              <p:cond delay="0"/>
                            </p:stCondLst>
                            <p:childTnLst>
                              <p:par>
                                <p:cTn id="257" presetID="5" presetClass="entr" presetSubtype="10" fill="hold" grpId="0" nodeType="clickEffect">
                                  <p:stCondLst>
                                    <p:cond delay="0"/>
                                  </p:stCondLst>
                                  <p:childTnLst>
                                    <p:set>
                                      <p:cBhvr>
                                        <p:cTn id="258" dur="1" fill="hold">
                                          <p:stCondLst>
                                            <p:cond delay="0"/>
                                          </p:stCondLst>
                                        </p:cTn>
                                        <p:tgtEl>
                                          <p:spTgt spid="16450"/>
                                        </p:tgtEl>
                                        <p:attrNameLst>
                                          <p:attrName>style.visibility</p:attrName>
                                        </p:attrNameLst>
                                      </p:cBhvr>
                                      <p:to>
                                        <p:strVal val="visible"/>
                                      </p:to>
                                    </p:set>
                                    <p:animEffect transition="in" filter="checkerboard(across)">
                                      <p:cBhvr>
                                        <p:cTn id="259" dur="500"/>
                                        <p:tgtEl>
                                          <p:spTgt spid="16450"/>
                                        </p:tgtEl>
                                      </p:cBhvr>
                                    </p:animEffect>
                                  </p:childTnLst>
                                </p:cTn>
                              </p:par>
                            </p:childTnLst>
                          </p:cTn>
                        </p:par>
                      </p:childTnLst>
                    </p:cTn>
                  </p:par>
                  <p:par>
                    <p:cTn id="260" fill="hold" nodeType="clickPar">
                      <p:stCondLst>
                        <p:cond delay="indefinite"/>
                      </p:stCondLst>
                      <p:childTnLst>
                        <p:par>
                          <p:cTn id="261" fill="hold" nodeType="withGroup">
                            <p:stCondLst>
                              <p:cond delay="0"/>
                            </p:stCondLst>
                            <p:childTnLst>
                              <p:par>
                                <p:cTn id="262" presetID="17" presetClass="entr" presetSubtype="10" fill="hold" grpId="0" nodeType="clickEffect">
                                  <p:stCondLst>
                                    <p:cond delay="0"/>
                                  </p:stCondLst>
                                  <p:childTnLst>
                                    <p:set>
                                      <p:cBhvr>
                                        <p:cTn id="263" dur="1" fill="hold">
                                          <p:stCondLst>
                                            <p:cond delay="0"/>
                                          </p:stCondLst>
                                        </p:cTn>
                                        <p:tgtEl>
                                          <p:spTgt spid="16451"/>
                                        </p:tgtEl>
                                        <p:attrNameLst>
                                          <p:attrName>style.visibility</p:attrName>
                                        </p:attrNameLst>
                                      </p:cBhvr>
                                      <p:to>
                                        <p:strVal val="visible"/>
                                      </p:to>
                                    </p:set>
                                    <p:anim calcmode="lin" valueType="num">
                                      <p:cBhvr>
                                        <p:cTn id="264" dur="500" fill="hold"/>
                                        <p:tgtEl>
                                          <p:spTgt spid="16451"/>
                                        </p:tgtEl>
                                        <p:attrNameLst>
                                          <p:attrName>ppt_w</p:attrName>
                                        </p:attrNameLst>
                                      </p:cBhvr>
                                      <p:tavLst>
                                        <p:tav tm="0">
                                          <p:val>
                                            <p:fltVal val="0"/>
                                          </p:val>
                                        </p:tav>
                                        <p:tav tm="100000">
                                          <p:val>
                                            <p:strVal val="#ppt_w"/>
                                          </p:val>
                                        </p:tav>
                                      </p:tavLst>
                                    </p:anim>
                                    <p:anim calcmode="lin" valueType="num">
                                      <p:cBhvr>
                                        <p:cTn id="265" dur="500" fill="hold"/>
                                        <p:tgtEl>
                                          <p:spTgt spid="16451"/>
                                        </p:tgtEl>
                                        <p:attrNameLst>
                                          <p:attrName>ppt_h</p:attrName>
                                        </p:attrNameLst>
                                      </p:cBhvr>
                                      <p:tavLst>
                                        <p:tav tm="0">
                                          <p:val>
                                            <p:strVal val="#ppt_h"/>
                                          </p:val>
                                        </p:tav>
                                        <p:tav tm="100000">
                                          <p:val>
                                            <p:strVal val="#ppt_h"/>
                                          </p:val>
                                        </p:tav>
                                      </p:tavLst>
                                    </p:anim>
                                  </p:childTnLst>
                                </p:cTn>
                              </p:par>
                            </p:childTnLst>
                          </p:cTn>
                        </p:par>
                      </p:childTnLst>
                    </p:cTn>
                  </p:par>
                  <p:par>
                    <p:cTn id="266" fill="hold" nodeType="clickPar">
                      <p:stCondLst>
                        <p:cond delay="indefinite"/>
                      </p:stCondLst>
                      <p:childTnLst>
                        <p:par>
                          <p:cTn id="267" fill="hold" nodeType="withGroup">
                            <p:stCondLst>
                              <p:cond delay="0"/>
                            </p:stCondLst>
                            <p:childTnLst>
                              <p:par>
                                <p:cTn id="268" presetID="5" presetClass="entr" presetSubtype="10" fill="hold" grpId="0" nodeType="clickEffect">
                                  <p:stCondLst>
                                    <p:cond delay="0"/>
                                  </p:stCondLst>
                                  <p:childTnLst>
                                    <p:set>
                                      <p:cBhvr>
                                        <p:cTn id="269" dur="1" fill="hold">
                                          <p:stCondLst>
                                            <p:cond delay="0"/>
                                          </p:stCondLst>
                                        </p:cTn>
                                        <p:tgtEl>
                                          <p:spTgt spid="16452"/>
                                        </p:tgtEl>
                                        <p:attrNameLst>
                                          <p:attrName>style.visibility</p:attrName>
                                        </p:attrNameLst>
                                      </p:cBhvr>
                                      <p:to>
                                        <p:strVal val="visible"/>
                                      </p:to>
                                    </p:set>
                                    <p:animEffect transition="in" filter="checkerboard(across)">
                                      <p:cBhvr>
                                        <p:cTn id="270" dur="500"/>
                                        <p:tgtEl>
                                          <p:spTgt spid="16452"/>
                                        </p:tgtEl>
                                      </p:cBhvr>
                                    </p:animEffect>
                                  </p:childTnLst>
                                </p:cTn>
                              </p:par>
                            </p:childTnLst>
                          </p:cTn>
                        </p:par>
                      </p:childTnLst>
                    </p:cTn>
                  </p:par>
                  <p:par>
                    <p:cTn id="271" fill="hold" nodeType="clickPar">
                      <p:stCondLst>
                        <p:cond delay="indefinite"/>
                      </p:stCondLst>
                      <p:childTnLst>
                        <p:par>
                          <p:cTn id="272" fill="hold" nodeType="withGroup">
                            <p:stCondLst>
                              <p:cond delay="0"/>
                            </p:stCondLst>
                            <p:childTnLst>
                              <p:par>
                                <p:cTn id="273" presetID="17" presetClass="entr" presetSubtype="10" fill="hold" grpId="0" nodeType="clickEffect">
                                  <p:stCondLst>
                                    <p:cond delay="0"/>
                                  </p:stCondLst>
                                  <p:childTnLst>
                                    <p:set>
                                      <p:cBhvr>
                                        <p:cTn id="274" dur="1" fill="hold">
                                          <p:stCondLst>
                                            <p:cond delay="0"/>
                                          </p:stCondLst>
                                        </p:cTn>
                                        <p:tgtEl>
                                          <p:spTgt spid="16453"/>
                                        </p:tgtEl>
                                        <p:attrNameLst>
                                          <p:attrName>style.visibility</p:attrName>
                                        </p:attrNameLst>
                                      </p:cBhvr>
                                      <p:to>
                                        <p:strVal val="visible"/>
                                      </p:to>
                                    </p:set>
                                    <p:anim calcmode="lin" valueType="num">
                                      <p:cBhvr>
                                        <p:cTn id="275" dur="500" fill="hold"/>
                                        <p:tgtEl>
                                          <p:spTgt spid="16453"/>
                                        </p:tgtEl>
                                        <p:attrNameLst>
                                          <p:attrName>ppt_w</p:attrName>
                                        </p:attrNameLst>
                                      </p:cBhvr>
                                      <p:tavLst>
                                        <p:tav tm="0">
                                          <p:val>
                                            <p:fltVal val="0"/>
                                          </p:val>
                                        </p:tav>
                                        <p:tav tm="100000">
                                          <p:val>
                                            <p:strVal val="#ppt_w"/>
                                          </p:val>
                                        </p:tav>
                                      </p:tavLst>
                                    </p:anim>
                                    <p:anim calcmode="lin" valueType="num">
                                      <p:cBhvr>
                                        <p:cTn id="276" dur="500" fill="hold"/>
                                        <p:tgtEl>
                                          <p:spTgt spid="16453"/>
                                        </p:tgtEl>
                                        <p:attrNameLst>
                                          <p:attrName>ppt_h</p:attrName>
                                        </p:attrNameLst>
                                      </p:cBhvr>
                                      <p:tavLst>
                                        <p:tav tm="0">
                                          <p:val>
                                            <p:strVal val="#ppt_h"/>
                                          </p:val>
                                        </p:tav>
                                        <p:tav tm="100000">
                                          <p:val>
                                            <p:strVal val="#ppt_h"/>
                                          </p:val>
                                        </p:tav>
                                      </p:tavLst>
                                    </p:anim>
                                  </p:childTnLst>
                                </p:cTn>
                              </p:par>
                            </p:childTnLst>
                          </p:cTn>
                        </p:par>
                        <p:par>
                          <p:cTn id="277" fill="hold" nodeType="afterGroup">
                            <p:stCondLst>
                              <p:cond delay="500"/>
                            </p:stCondLst>
                            <p:childTnLst>
                              <p:par>
                                <p:cTn id="278" presetID="5" presetClass="entr" presetSubtype="10" fill="hold" grpId="0" nodeType="afterEffect">
                                  <p:stCondLst>
                                    <p:cond delay="0"/>
                                  </p:stCondLst>
                                  <p:childTnLst>
                                    <p:set>
                                      <p:cBhvr>
                                        <p:cTn id="279" dur="1" fill="hold">
                                          <p:stCondLst>
                                            <p:cond delay="0"/>
                                          </p:stCondLst>
                                        </p:cTn>
                                        <p:tgtEl>
                                          <p:spTgt spid="16454"/>
                                        </p:tgtEl>
                                        <p:attrNameLst>
                                          <p:attrName>style.visibility</p:attrName>
                                        </p:attrNameLst>
                                      </p:cBhvr>
                                      <p:to>
                                        <p:strVal val="visible"/>
                                      </p:to>
                                    </p:set>
                                    <p:animEffect transition="in" filter="checkerboard(across)">
                                      <p:cBhvr>
                                        <p:cTn id="280" dur="500"/>
                                        <p:tgtEl>
                                          <p:spTgt spid="16454"/>
                                        </p:tgtEl>
                                      </p:cBhvr>
                                    </p:animEffect>
                                  </p:childTnLst>
                                </p:cTn>
                              </p:par>
                            </p:childTnLst>
                          </p:cTn>
                        </p:par>
                      </p:childTnLst>
                    </p:cTn>
                  </p:par>
                  <p:par>
                    <p:cTn id="281" fill="hold" nodeType="clickPar">
                      <p:stCondLst>
                        <p:cond delay="indefinite"/>
                      </p:stCondLst>
                      <p:childTnLst>
                        <p:par>
                          <p:cTn id="282" fill="hold" nodeType="withGroup">
                            <p:stCondLst>
                              <p:cond delay="0"/>
                            </p:stCondLst>
                            <p:childTnLst>
                              <p:par>
                                <p:cTn id="283" presetID="18" presetClass="entr" presetSubtype="12" fill="hold" grpId="0" nodeType="clickEffect">
                                  <p:stCondLst>
                                    <p:cond delay="0"/>
                                  </p:stCondLst>
                                  <p:childTnLst>
                                    <p:set>
                                      <p:cBhvr>
                                        <p:cTn id="284" dur="1" fill="hold">
                                          <p:stCondLst>
                                            <p:cond delay="0"/>
                                          </p:stCondLst>
                                        </p:cTn>
                                        <p:tgtEl>
                                          <p:spTgt spid="16455"/>
                                        </p:tgtEl>
                                        <p:attrNameLst>
                                          <p:attrName>style.visibility</p:attrName>
                                        </p:attrNameLst>
                                      </p:cBhvr>
                                      <p:to>
                                        <p:strVal val="visible"/>
                                      </p:to>
                                    </p:set>
                                    <p:animEffect transition="in" filter="strips(downLeft)">
                                      <p:cBhvr>
                                        <p:cTn id="285" dur="500"/>
                                        <p:tgtEl>
                                          <p:spTgt spid="16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p:bldP spid="16388" grpId="0"/>
      <p:bldP spid="16389" grpId="0" animBg="1"/>
      <p:bldP spid="16390" grpId="0" animBg="1"/>
      <p:bldP spid="16391" grpId="0" animBg="1"/>
      <p:bldP spid="16392" grpId="0" animBg="1"/>
      <p:bldP spid="16400" grpId="0"/>
      <p:bldP spid="16401" grpId="0"/>
      <p:bldP spid="16402" grpId="0" animBg="1"/>
      <p:bldP spid="16403" grpId="0" animBg="1"/>
      <p:bldP spid="16404" grpId="0"/>
      <p:bldP spid="16410" grpId="0" animBg="1"/>
      <p:bldP spid="16411" grpId="0"/>
      <p:bldP spid="16412" grpId="0"/>
      <p:bldP spid="16413" grpId="0" animBg="1"/>
      <p:bldP spid="16414" grpId="0" animBg="1"/>
      <p:bldP spid="16415" grpId="0" animBg="1"/>
      <p:bldP spid="16416" grpId="0" animBg="1"/>
      <p:bldP spid="16417" grpId="0"/>
      <p:bldP spid="16423" grpId="0"/>
      <p:bldP spid="16424" grpId="0" animBg="1"/>
      <p:bldP spid="16425" grpId="0" animBg="1"/>
      <p:bldP spid="16426" grpId="0"/>
      <p:bldP spid="16428" grpId="0" animBg="1"/>
      <p:bldP spid="16434" grpId="0"/>
      <p:bldP spid="16435" grpId="0"/>
      <p:bldP spid="16436" grpId="0" animBg="1"/>
      <p:bldP spid="16437" grpId="0" animBg="1"/>
      <p:bldP spid="16438" grpId="0" animBg="1"/>
      <p:bldP spid="16439" grpId="0"/>
      <p:bldP spid="16445" grpId="0"/>
      <p:bldP spid="16446" grpId="0" animBg="1"/>
      <p:bldP spid="16447" grpId="0" animBg="1"/>
      <p:bldP spid="16448" grpId="0"/>
      <p:bldP spid="16449" grpId="0" animBg="1"/>
      <p:bldP spid="16450" grpId="0"/>
      <p:bldP spid="16451" grpId="0" animBg="1"/>
      <p:bldP spid="16452" grpId="0"/>
      <p:bldP spid="16453" grpId="0" animBg="1"/>
      <p:bldP spid="16454" grpId="0" animBg="1"/>
      <p:bldP spid="16455" grpId="0"/>
      <p:bldP spid="16462" grpId="0" animBg="1"/>
      <p:bldP spid="16463" grpId="0"/>
      <p:bldP spid="16464" grpId="0"/>
      <p:bldP spid="16465" grpId="0" animBg="1"/>
      <p:bldP spid="16466" grpId="0"/>
      <p:bldP spid="16467" grpId="0" animBg="1"/>
      <p:bldP spid="1646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defRPr/>
            </a:pPr>
            <a:r>
              <a:rPr lang="en-US" i="1">
                <a:latin typeface="Comic Sans MS" pitchFamily="66" charset="0"/>
              </a:rPr>
              <a:t>Escherichia coli</a:t>
            </a:r>
          </a:p>
        </p:txBody>
      </p:sp>
      <p:sp>
        <p:nvSpPr>
          <p:cNvPr id="46083" name="Rectangle 3"/>
          <p:cNvSpPr>
            <a:spLocks noGrp="1" noChangeArrowheads="1"/>
          </p:cNvSpPr>
          <p:nvPr>
            <p:ph idx="1"/>
          </p:nvPr>
        </p:nvSpPr>
        <p:spPr/>
        <p:txBody>
          <a:bodyPr/>
          <a:lstStyle/>
          <a:p>
            <a:pPr marL="342842" indent="-342842" algn="l" rtl="0">
              <a:defRPr/>
            </a:pPr>
            <a:r>
              <a:rPr lang="en-US" dirty="0">
                <a:latin typeface="Comic Sans MS" pitchFamily="66" charset="0"/>
              </a:rPr>
              <a:t>Most significant species in the genus</a:t>
            </a:r>
          </a:p>
          <a:p>
            <a:pPr marL="342842" indent="-342842" algn="l" rtl="0">
              <a:defRPr/>
            </a:pPr>
            <a:r>
              <a:rPr lang="en-US" dirty="0">
                <a:latin typeface="Comic Sans MS" pitchFamily="66" charset="0"/>
              </a:rPr>
              <a:t>Characteristics</a:t>
            </a:r>
          </a:p>
          <a:p>
            <a:pPr marL="742824" lvl="1" indent="-285702" algn="l" rtl="0">
              <a:defRPr/>
            </a:pPr>
            <a:r>
              <a:rPr lang="en-US" dirty="0">
                <a:latin typeface="Comic Sans MS" pitchFamily="66" charset="0"/>
              </a:rPr>
              <a:t>Dry, pink (lactose positive) colony with surrounding pink area on </a:t>
            </a:r>
            <a:r>
              <a:rPr lang="en-US" dirty="0" err="1">
                <a:latin typeface="Comic Sans MS" pitchFamily="66" charset="0"/>
              </a:rPr>
              <a:t>MacConkey</a:t>
            </a:r>
            <a:endParaRPr lang="en-US" dirty="0">
              <a:latin typeface="Comic Sans MS" pitchFamily="66" charset="0"/>
            </a:endParaRPr>
          </a:p>
          <a:p>
            <a:pPr marL="342842" indent="-342842" algn="l" rtl="0">
              <a:defRPr/>
            </a:pPr>
            <a:endParaRPr lang="en-US" dirty="0">
              <a:latin typeface="Comic Sans MS" pitchFamily="66" charset="0"/>
            </a:endParaRPr>
          </a:p>
        </p:txBody>
      </p:sp>
      <p:pic>
        <p:nvPicPr>
          <p:cNvPr id="208900" name="Picture 1"/>
          <p:cNvPicPr>
            <a:picLocks noChangeAspect="1"/>
          </p:cNvPicPr>
          <p:nvPr/>
        </p:nvPicPr>
        <p:blipFill>
          <a:blip r:embed="rId2" cstate="print"/>
          <a:srcRect/>
          <a:stretch>
            <a:fillRect/>
          </a:stretch>
        </p:blipFill>
        <p:spPr bwMode="auto">
          <a:xfrm>
            <a:off x="5430838" y="4005263"/>
            <a:ext cx="3695700" cy="285273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685800" y="304800"/>
            <a:ext cx="7772400" cy="1219200"/>
          </a:xfrm>
        </p:spPr>
        <p:txBody>
          <a:bodyPr/>
          <a:lstStyle/>
          <a:p>
            <a:pPr eaLnBrk="1" hangingPunct="1"/>
            <a:r>
              <a:rPr lang="en-US" sz="4400" b="1" dirty="0">
                <a:solidFill>
                  <a:srgbClr val="C00000"/>
                </a:solidFill>
              </a:rPr>
              <a:t>media for H</a:t>
            </a:r>
            <a:r>
              <a:rPr lang="en-US" sz="4400" b="1" baseline="-25000" dirty="0">
                <a:solidFill>
                  <a:srgbClr val="C00000"/>
                </a:solidFill>
              </a:rPr>
              <a:t>2</a:t>
            </a:r>
            <a:r>
              <a:rPr lang="en-US" sz="4400" b="1" dirty="0">
                <a:solidFill>
                  <a:srgbClr val="C00000"/>
                </a:solidFill>
              </a:rPr>
              <a:t>S Detection</a:t>
            </a:r>
          </a:p>
        </p:txBody>
      </p:sp>
      <p:sp>
        <p:nvSpPr>
          <p:cNvPr id="33795" name="Rectangle 3"/>
          <p:cNvSpPr>
            <a:spLocks noGrp="1" noChangeArrowheads="1"/>
          </p:cNvSpPr>
          <p:nvPr>
            <p:ph idx="1"/>
          </p:nvPr>
        </p:nvSpPr>
        <p:spPr>
          <a:xfrm>
            <a:off x="611188" y="1341438"/>
            <a:ext cx="7772400" cy="4800600"/>
          </a:xfrm>
        </p:spPr>
        <p:txBody>
          <a:bodyPr/>
          <a:lstStyle/>
          <a:p>
            <a:pPr marL="571500" indent="-571500" defTabSz="414772" eaLnBrk="1" hangingPunct="1">
              <a:lnSpc>
                <a:spcPct val="90000"/>
              </a:lnSpc>
              <a:spcAft>
                <a:spcPts val="1293"/>
              </a:spcAft>
              <a:buFont typeface="Arial" pitchFamily="34" charset="0"/>
              <a:buChar char="•"/>
              <a:defRPr/>
            </a:pPr>
            <a:r>
              <a:rPr lang="en-US" sz="4000" b="1" dirty="0">
                <a:solidFill>
                  <a:schemeClr val="tx1">
                    <a:lumMod val="95000"/>
                    <a:lumOff val="5000"/>
                  </a:schemeClr>
                </a:solidFill>
                <a:ea typeface="+mn-ea"/>
              </a:rPr>
              <a:t>SIM tube (peptonized iron)</a:t>
            </a:r>
          </a:p>
          <a:p>
            <a:pPr marL="571500" indent="-571500" defTabSz="414772" eaLnBrk="1" hangingPunct="1">
              <a:lnSpc>
                <a:spcPct val="90000"/>
              </a:lnSpc>
              <a:spcAft>
                <a:spcPts val="1293"/>
              </a:spcAft>
              <a:buFont typeface="Arial" pitchFamily="34" charset="0"/>
              <a:buChar char="•"/>
              <a:defRPr/>
            </a:pPr>
            <a:r>
              <a:rPr lang="en-US" sz="4000" b="1" dirty="0">
                <a:solidFill>
                  <a:schemeClr val="tx1">
                    <a:lumMod val="95000"/>
                    <a:lumOff val="5000"/>
                  </a:schemeClr>
                </a:solidFill>
                <a:ea typeface="+mn-ea"/>
              </a:rPr>
              <a:t>SS</a:t>
            </a:r>
            <a:r>
              <a:rPr lang="en-US" sz="4000" b="1" baseline="30000" dirty="0">
                <a:solidFill>
                  <a:schemeClr val="tx1">
                    <a:lumMod val="95000"/>
                    <a:lumOff val="5000"/>
                  </a:schemeClr>
                </a:solidFill>
                <a:ea typeface="+mn-ea"/>
              </a:rPr>
              <a:t> </a:t>
            </a:r>
            <a:r>
              <a:rPr lang="en-US" sz="4000" b="1" dirty="0">
                <a:solidFill>
                  <a:schemeClr val="tx1">
                    <a:lumMod val="95000"/>
                    <a:lumOff val="5000"/>
                  </a:schemeClr>
                </a:solidFill>
                <a:ea typeface="+mn-ea"/>
              </a:rPr>
              <a:t>agar (ferric ammonium citrate)</a:t>
            </a:r>
            <a:r>
              <a:rPr lang="en-US" sz="4000" b="1" i="1" dirty="0">
                <a:solidFill>
                  <a:schemeClr val="tx1">
                    <a:lumMod val="95000"/>
                    <a:lumOff val="5000"/>
                  </a:schemeClr>
                </a:solidFill>
                <a:ea typeface="+mn-ea"/>
              </a:rPr>
              <a:t> =Salmonella-</a:t>
            </a:r>
            <a:r>
              <a:rPr lang="en-US" sz="4000" b="1" i="1" dirty="0" err="1">
                <a:solidFill>
                  <a:schemeClr val="tx1">
                    <a:lumMod val="95000"/>
                    <a:lumOff val="5000"/>
                  </a:schemeClr>
                </a:solidFill>
                <a:ea typeface="+mn-ea"/>
              </a:rPr>
              <a:t>Shigella</a:t>
            </a:r>
            <a:r>
              <a:rPr lang="en-US" sz="4000" b="1" i="1" dirty="0">
                <a:solidFill>
                  <a:schemeClr val="tx1">
                    <a:lumMod val="95000"/>
                    <a:lumOff val="5000"/>
                  </a:schemeClr>
                </a:solidFill>
                <a:ea typeface="+mn-ea"/>
              </a:rPr>
              <a:t> agar</a:t>
            </a:r>
            <a:endParaRPr lang="en-US" sz="4000" b="1" dirty="0">
              <a:solidFill>
                <a:schemeClr val="tx1">
                  <a:lumMod val="95000"/>
                  <a:lumOff val="5000"/>
                </a:schemeClr>
              </a:solidFill>
              <a:ea typeface="+mn-ea"/>
            </a:endParaRPr>
          </a:p>
          <a:p>
            <a:pPr marL="571500" indent="-571500" defTabSz="414772" eaLnBrk="1" hangingPunct="1">
              <a:lnSpc>
                <a:spcPct val="90000"/>
              </a:lnSpc>
              <a:spcAft>
                <a:spcPts val="1293"/>
              </a:spcAft>
              <a:buFont typeface="Arial" pitchFamily="34" charset="0"/>
              <a:buChar char="•"/>
              <a:defRPr/>
            </a:pPr>
            <a:r>
              <a:rPr lang="en-US" sz="4000" b="1" dirty="0">
                <a:solidFill>
                  <a:schemeClr val="tx1">
                    <a:lumMod val="95000"/>
                    <a:lumOff val="5000"/>
                  </a:schemeClr>
                </a:solidFill>
                <a:ea typeface="+mn-ea"/>
              </a:rPr>
              <a:t>Triple-sugar-iron agar (ferrous sulfate)</a:t>
            </a:r>
          </a:p>
          <a:p>
            <a:pPr marL="0" indent="0" defTabSz="414772" eaLnBrk="1" hangingPunct="1">
              <a:lnSpc>
                <a:spcPct val="90000"/>
              </a:lnSpc>
              <a:spcAft>
                <a:spcPts val="1293"/>
              </a:spcAft>
              <a:buFont typeface="Times New Roman" pitchFamily="16" charset="0"/>
              <a:buNone/>
              <a:defRPr/>
            </a:pPr>
            <a:endParaRPr lang="en-US" sz="4000" b="1" dirty="0">
              <a:solidFill>
                <a:schemeClr val="bg1"/>
              </a:solidFill>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pPr eaLnBrk="1" hangingPunct="1"/>
            <a:r>
              <a:rPr lang="en-US" b="1" dirty="0">
                <a:solidFill>
                  <a:srgbClr val="C00000"/>
                </a:solidFill>
              </a:rPr>
              <a:t>Triple Sugar Iron (TSI) Agar</a:t>
            </a:r>
          </a:p>
        </p:txBody>
      </p:sp>
      <p:sp>
        <p:nvSpPr>
          <p:cNvPr id="22531" name="Rectangle 3"/>
          <p:cNvSpPr>
            <a:spLocks noGrp="1" noChangeArrowheads="1"/>
          </p:cNvSpPr>
          <p:nvPr>
            <p:ph idx="1"/>
          </p:nvPr>
        </p:nvSpPr>
        <p:spPr>
          <a:xfrm>
            <a:off x="323850" y="1268413"/>
            <a:ext cx="8229600" cy="5329237"/>
          </a:xfrm>
        </p:spPr>
        <p:txBody>
          <a:bodyPr/>
          <a:lstStyle/>
          <a:p>
            <a:pPr eaLnBrk="1" hangingPunct="1">
              <a:lnSpc>
                <a:spcPct val="80000"/>
              </a:lnSpc>
              <a:defRPr/>
            </a:pPr>
            <a:endParaRPr lang="en-US" sz="2400" b="1" dirty="0"/>
          </a:p>
          <a:p>
            <a:pPr eaLnBrk="1" hangingPunct="1">
              <a:lnSpc>
                <a:spcPct val="80000"/>
              </a:lnSpc>
              <a:defRPr/>
            </a:pPr>
            <a:r>
              <a:rPr lang="en-US" sz="2800" b="1" dirty="0"/>
              <a:t>Major ingredients of TSI:</a:t>
            </a:r>
          </a:p>
          <a:p>
            <a:pPr eaLnBrk="1" hangingPunct="1">
              <a:lnSpc>
                <a:spcPct val="80000"/>
              </a:lnSpc>
              <a:defRPr/>
            </a:pPr>
            <a:r>
              <a:rPr lang="en-US" sz="2800" b="1" dirty="0"/>
              <a:t>Carbohydrates:</a:t>
            </a:r>
          </a:p>
          <a:p>
            <a:pPr marL="822960" eaLnBrk="1" hangingPunct="1">
              <a:lnSpc>
                <a:spcPct val="80000"/>
              </a:lnSpc>
              <a:defRPr/>
            </a:pPr>
            <a:r>
              <a:rPr lang="en-US" sz="2800" b="1" dirty="0"/>
              <a:t>Glucose – 0.1%</a:t>
            </a:r>
          </a:p>
          <a:p>
            <a:pPr marL="822960" eaLnBrk="1" hangingPunct="1">
              <a:lnSpc>
                <a:spcPct val="80000"/>
              </a:lnSpc>
              <a:defRPr/>
            </a:pPr>
            <a:r>
              <a:rPr lang="en-US" sz="2800" b="1" dirty="0"/>
              <a:t>Lactose – 1%</a:t>
            </a:r>
          </a:p>
          <a:p>
            <a:pPr marL="822960" eaLnBrk="1" hangingPunct="1">
              <a:lnSpc>
                <a:spcPct val="80000"/>
              </a:lnSpc>
              <a:defRPr/>
            </a:pPr>
            <a:r>
              <a:rPr lang="en-US" sz="2800" b="1" dirty="0"/>
              <a:t>Sucrose – 1% </a:t>
            </a:r>
          </a:p>
          <a:p>
            <a:pPr eaLnBrk="1" hangingPunct="1">
              <a:lnSpc>
                <a:spcPct val="80000"/>
              </a:lnSpc>
              <a:defRPr/>
            </a:pPr>
            <a:r>
              <a:rPr lang="en-US" sz="2400" b="1" dirty="0"/>
              <a:t>Peptone (Nitrogen source)</a:t>
            </a:r>
          </a:p>
          <a:p>
            <a:pPr eaLnBrk="1" hangingPunct="1">
              <a:lnSpc>
                <a:spcPct val="80000"/>
              </a:lnSpc>
              <a:defRPr/>
            </a:pPr>
            <a:r>
              <a:rPr lang="en-US" sz="2800" b="1" dirty="0"/>
              <a:t>Sodium </a:t>
            </a:r>
            <a:r>
              <a:rPr lang="en-US" sz="2800" b="1" dirty="0" err="1"/>
              <a:t>thiosulphate</a:t>
            </a:r>
            <a:r>
              <a:rPr lang="en-US" sz="2800" b="1" dirty="0"/>
              <a:t> (Sulfur source)</a:t>
            </a:r>
          </a:p>
          <a:p>
            <a:pPr eaLnBrk="1" hangingPunct="1">
              <a:lnSpc>
                <a:spcPct val="80000"/>
              </a:lnSpc>
              <a:defRPr/>
            </a:pPr>
            <a:r>
              <a:rPr lang="en-US" sz="2800" b="1" dirty="0"/>
              <a:t>Ferrous sulfate (H2S indicator)</a:t>
            </a:r>
          </a:p>
          <a:p>
            <a:pPr eaLnBrk="1" hangingPunct="1">
              <a:lnSpc>
                <a:spcPct val="80000"/>
              </a:lnSpc>
              <a:defRPr/>
            </a:pPr>
            <a:r>
              <a:rPr lang="en-US" sz="2800" b="1" dirty="0"/>
              <a:t>pH indictor – Phenol red </a:t>
            </a:r>
            <a:r>
              <a:rPr lang="en-US" sz="2400" b="1" dirty="0"/>
              <a:t>,turn into yellow at acidic </a:t>
            </a:r>
            <a:r>
              <a:rPr lang="en-US" sz="2400" b="1" dirty="0" err="1"/>
              <a:t>pH.</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pPr eaLnBrk="1" hangingPunct="1"/>
            <a:r>
              <a:rPr lang="en-US" b="1" dirty="0">
                <a:solidFill>
                  <a:srgbClr val="C00000"/>
                </a:solidFill>
              </a:rPr>
              <a:t>Triple Sugar Iron (TSI) Agar</a:t>
            </a:r>
          </a:p>
        </p:txBody>
      </p:sp>
      <p:sp>
        <p:nvSpPr>
          <p:cNvPr id="188419" name="Content Placeholder 1"/>
          <p:cNvSpPr>
            <a:spLocks noGrp="1"/>
          </p:cNvSpPr>
          <p:nvPr>
            <p:ph idx="1"/>
          </p:nvPr>
        </p:nvSpPr>
        <p:spPr/>
        <p:txBody>
          <a:bodyPr/>
          <a:lstStyle/>
          <a:p>
            <a:pPr algn="l"/>
            <a:r>
              <a:rPr lang="en-US" dirty="0"/>
              <a:t>TSI agar culture:</a:t>
            </a:r>
          </a:p>
          <a:p>
            <a:pPr algn="l"/>
            <a:r>
              <a:rPr lang="en-US" b="1" dirty="0"/>
              <a:t>Butt </a:t>
            </a:r>
            <a:r>
              <a:rPr lang="en-US" dirty="0"/>
              <a:t>– stab inoculation – organisms grow under anaerobic condition – slow growth</a:t>
            </a:r>
          </a:p>
          <a:p>
            <a:pPr algn="l"/>
            <a:r>
              <a:rPr lang="en-US" b="1" dirty="0"/>
              <a:t>Slant</a:t>
            </a:r>
            <a:r>
              <a:rPr lang="en-US" dirty="0"/>
              <a:t> – streak inoculation – aerobic metabolism – rapid growth</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Content Placeholder 2"/>
          <p:cNvSpPr>
            <a:spLocks noGrp="1"/>
          </p:cNvSpPr>
          <p:nvPr>
            <p:ph idx="1"/>
          </p:nvPr>
        </p:nvSpPr>
        <p:spPr>
          <a:xfrm>
            <a:off x="457200" y="188913"/>
            <a:ext cx="8229600" cy="6408737"/>
          </a:xfrm>
        </p:spPr>
        <p:txBody>
          <a:bodyPr/>
          <a:lstStyle/>
          <a:p>
            <a:pPr marL="0" indent="0" algn="l">
              <a:buFontTx/>
              <a:buNone/>
            </a:pPr>
            <a:r>
              <a:rPr lang="en-US" sz="2400" dirty="0"/>
              <a:t>PRINCIPLE:</a:t>
            </a:r>
          </a:p>
          <a:p>
            <a:pPr marL="0" indent="0" algn="ctr">
              <a:buFontTx/>
              <a:buNone/>
            </a:pPr>
            <a:r>
              <a:rPr lang="en-US" sz="2400" b="1" dirty="0"/>
              <a:t>TSI Butt:</a:t>
            </a:r>
          </a:p>
          <a:p>
            <a:pPr marL="0" indent="0" algn="just">
              <a:buFontTx/>
              <a:buNone/>
            </a:pPr>
            <a:r>
              <a:rPr lang="en-US" sz="2400" dirty="0"/>
              <a:t>All fermentative organisms ferment acid from glucose, organisms in the butt region gradually utilize the glucose (only 0.1% available) and produce acids. Since the butt is under anaerobic condition there is no oxidative metabolism takes place. So there is no alkaline end product even after the depletion of glucose.</a:t>
            </a:r>
          </a:p>
          <a:p>
            <a:pPr marL="0" indent="0" algn="ctr">
              <a:buFontTx/>
              <a:buNone/>
            </a:pPr>
            <a:r>
              <a:rPr lang="en-US" sz="2400" b="1" dirty="0"/>
              <a:t>TSI Slant:</a:t>
            </a:r>
          </a:p>
          <a:p>
            <a:pPr marL="0" indent="0" algn="just">
              <a:buFontTx/>
              <a:buNone/>
            </a:pPr>
            <a:r>
              <a:rPr lang="en-US" sz="2400" dirty="0"/>
              <a:t>In slant organism produce acid form glucose; since it is very low in quantity it will get exhausted soon. The next carbon source is lactose; If the organism is lactose </a:t>
            </a:r>
            <a:r>
              <a:rPr lang="en-US" sz="2400" dirty="0" err="1"/>
              <a:t>fermenter</a:t>
            </a:r>
            <a:r>
              <a:rPr lang="en-US" sz="2400" dirty="0"/>
              <a:t> produce acid using lactose, otherwise it will start utilizing peptone (oxidative metabolism) in the medium and produce alkaline end products which will change pH indicator to pink color.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Title 1"/>
          <p:cNvSpPr>
            <a:spLocks noGrp="1"/>
          </p:cNvSpPr>
          <p:nvPr>
            <p:ph type="title"/>
          </p:nvPr>
        </p:nvSpPr>
        <p:spPr>
          <a:xfrm>
            <a:off x="323850" y="188913"/>
            <a:ext cx="8229600" cy="6048375"/>
          </a:xfrm>
        </p:spPr>
        <p:txBody>
          <a:bodyPr/>
          <a:lstStyle/>
          <a:p>
            <a:pPr algn="l">
              <a:lnSpc>
                <a:spcPct val="150000"/>
              </a:lnSpc>
            </a:pPr>
            <a:r>
              <a:rPr lang="en-US" sz="2800" b="1" dirty="0"/>
              <a:t>Mechanism of H2S production:</a:t>
            </a:r>
            <a:br>
              <a:rPr lang="en-US" sz="2800" b="1" dirty="0"/>
            </a:br>
            <a:br>
              <a:rPr lang="en-US" sz="2400" dirty="0"/>
            </a:br>
            <a:r>
              <a:rPr lang="en-US" sz="2400" b="1" dirty="0"/>
              <a:t>1. </a:t>
            </a:r>
            <a:r>
              <a:rPr lang="en-US" sz="2400" b="1" dirty="0" err="1"/>
              <a:t>thiosulfate</a:t>
            </a:r>
            <a:r>
              <a:rPr lang="en-US" sz="2400" b="1" dirty="0"/>
              <a:t> reducing to hydrogen sulfide (H2S) </a:t>
            </a:r>
            <a:br>
              <a:rPr lang="en-US" sz="2400" b="1" dirty="0"/>
            </a:br>
            <a:r>
              <a:rPr lang="en-US" sz="2400" b="1" dirty="0"/>
              <a:t>2. H2S reacts with ferrous sulfate to form ferrous sulfide which is visible as a black precipitate.</a:t>
            </a:r>
            <a:br>
              <a:rPr lang="en-US" sz="2400" dirty="0"/>
            </a:br>
            <a:r>
              <a:rPr lang="en-US" sz="2400" dirty="0"/>
              <a:t> Examples of sulfide-producing bacteria include Salmonella, Proteus, </a:t>
            </a:r>
            <a:r>
              <a:rPr lang="en-US" sz="2400" dirty="0" err="1"/>
              <a:t>Citrobacter</a:t>
            </a:r>
            <a:r>
              <a:rPr lang="en-US" sz="2400" dirty="0"/>
              <a:t> and </a:t>
            </a:r>
            <a:r>
              <a:rPr lang="en-US" sz="2400" dirty="0" err="1"/>
              <a:t>Edwardsiella</a:t>
            </a:r>
            <a:r>
              <a:rPr lang="en-US" sz="2400" dirty="0"/>
              <a:t> species. The blackening of the medium is almost always observed in the butt (bottom) of the medium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Content Placeholder 2"/>
          <p:cNvSpPr>
            <a:spLocks noGrp="1"/>
          </p:cNvSpPr>
          <p:nvPr>
            <p:ph idx="1"/>
          </p:nvPr>
        </p:nvSpPr>
        <p:spPr>
          <a:xfrm>
            <a:off x="539750" y="765175"/>
            <a:ext cx="8229600" cy="4525963"/>
          </a:xfrm>
        </p:spPr>
        <p:txBody>
          <a:bodyPr/>
          <a:lstStyle/>
          <a:p>
            <a:pPr marL="0" indent="0" algn="l">
              <a:buFontTx/>
              <a:buNone/>
            </a:pPr>
            <a:r>
              <a:rPr lang="en-US" sz="2800" dirty="0"/>
              <a:t>Gas production</a:t>
            </a:r>
          </a:p>
          <a:p>
            <a:pPr marL="0" indent="0" algn="just">
              <a:buFontTx/>
              <a:buNone/>
            </a:pPr>
            <a:r>
              <a:rPr lang="en-US" sz="2800" dirty="0"/>
              <a:t>Under anaerobic conditions (as occur toward the bottom of the tube) some bacteria use H+ as an electron acceptor and reduce it to hydrogen gas, and may accumulate as bubbles along the inoculation track, between the agar and the glass, or in the fluid which accumulates at the bottom of the slant. Hydrogen production may lift the agar from the butt of the tube or fracture the agar.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188913"/>
            <a:ext cx="8229600" cy="490537"/>
          </a:xfrm>
        </p:spPr>
        <p:txBody>
          <a:bodyPr>
            <a:normAutofit fontScale="90000"/>
          </a:bodyPr>
          <a:lstStyle/>
          <a:p>
            <a:pPr eaLnBrk="1" hangingPunct="1">
              <a:defRPr/>
            </a:pPr>
            <a:r>
              <a:rPr lang="en-US" sz="3200" b="1" dirty="0">
                <a:solidFill>
                  <a:srgbClr val="C00000"/>
                </a:solidFill>
              </a:rPr>
              <a:t>TSI Reactions of the </a:t>
            </a:r>
            <a:r>
              <a:rPr lang="en-US" sz="3200" b="1" i="1" dirty="0" err="1">
                <a:solidFill>
                  <a:srgbClr val="C00000"/>
                </a:solidFill>
              </a:rPr>
              <a:t>Enterobacteriaceae</a:t>
            </a:r>
            <a:endParaRPr lang="en-US" sz="3200" b="1" dirty="0">
              <a:solidFill>
                <a:srgbClr val="C00000"/>
              </a:solidFill>
            </a:endParaRPr>
          </a:p>
        </p:txBody>
      </p:sp>
      <p:sp>
        <p:nvSpPr>
          <p:cNvPr id="24579" name="Rectangle 3"/>
          <p:cNvSpPr>
            <a:spLocks noGrp="1" noChangeArrowheads="1"/>
          </p:cNvSpPr>
          <p:nvPr>
            <p:ph idx="1"/>
          </p:nvPr>
        </p:nvSpPr>
        <p:spPr>
          <a:xfrm>
            <a:off x="468313" y="836613"/>
            <a:ext cx="8229600" cy="5616575"/>
          </a:xfrm>
        </p:spPr>
        <p:txBody>
          <a:bodyPr/>
          <a:lstStyle/>
          <a:p>
            <a:pPr eaLnBrk="1" hangingPunct="1">
              <a:lnSpc>
                <a:spcPct val="80000"/>
              </a:lnSpc>
              <a:defRPr/>
            </a:pPr>
            <a:r>
              <a:rPr lang="en-US" sz="2400" b="1" dirty="0"/>
              <a:t>A/BUTT, K/slant: </a:t>
            </a:r>
            <a:r>
              <a:rPr lang="en-US" sz="2400" dirty="0"/>
              <a:t>acid butt. due to glucose fermentation , no lactose or sucrose fermentation with alkaline slant due to production of amine’s from protein</a:t>
            </a:r>
          </a:p>
          <a:p>
            <a:pPr marL="0" indent="0" eaLnBrk="1" hangingPunct="1">
              <a:lnSpc>
                <a:spcPct val="80000"/>
              </a:lnSpc>
              <a:buFontTx/>
              <a:buNone/>
              <a:defRPr/>
            </a:pPr>
            <a:endParaRPr lang="en-US" sz="2400" dirty="0"/>
          </a:p>
          <a:p>
            <a:pPr eaLnBrk="1" hangingPunct="1">
              <a:lnSpc>
                <a:spcPct val="80000"/>
              </a:lnSpc>
              <a:defRPr/>
            </a:pPr>
            <a:r>
              <a:rPr lang="en-US" sz="2400" b="1" dirty="0"/>
              <a:t>A/Black deep, k/ slant: </a:t>
            </a:r>
            <a:r>
              <a:rPr lang="en-US" sz="2400" dirty="0"/>
              <a:t>acid deep due to glucose fermentation with H</a:t>
            </a:r>
            <a:r>
              <a:rPr lang="en-US" sz="2400" baseline="-25000" dirty="0"/>
              <a:t>2</a:t>
            </a:r>
            <a:r>
              <a:rPr lang="en-US" sz="2400" dirty="0"/>
              <a:t>S production, no lactose or sucrose fermentation</a:t>
            </a:r>
          </a:p>
          <a:p>
            <a:pPr marL="0" indent="0" eaLnBrk="1" hangingPunct="1">
              <a:lnSpc>
                <a:spcPct val="80000"/>
              </a:lnSpc>
              <a:buFontTx/>
              <a:buNone/>
              <a:defRPr/>
            </a:pPr>
            <a:endParaRPr lang="en-US" sz="2400" dirty="0"/>
          </a:p>
          <a:p>
            <a:pPr eaLnBrk="1" hangingPunct="1">
              <a:lnSpc>
                <a:spcPct val="80000"/>
              </a:lnSpc>
              <a:defRPr/>
            </a:pPr>
            <a:r>
              <a:rPr lang="en-US" sz="2400" b="1" dirty="0"/>
              <a:t>A/A Yellow deep and slant: </a:t>
            </a:r>
            <a:r>
              <a:rPr lang="en-US" sz="2400" dirty="0"/>
              <a:t>acid deep and slant due to glucose as well as lactose and/or sucrose fermentation</a:t>
            </a:r>
          </a:p>
          <a:p>
            <a:pPr marL="0" indent="0" eaLnBrk="1" hangingPunct="1">
              <a:lnSpc>
                <a:spcPct val="80000"/>
              </a:lnSpc>
              <a:buFontTx/>
              <a:buNone/>
              <a:defRPr/>
            </a:pPr>
            <a:endParaRPr lang="en-US" sz="2400" dirty="0"/>
          </a:p>
          <a:p>
            <a:pPr eaLnBrk="1" hangingPunct="1">
              <a:lnSpc>
                <a:spcPct val="80000"/>
              </a:lnSpc>
              <a:defRPr/>
            </a:pPr>
            <a:r>
              <a:rPr lang="en-US" sz="2400" b="1" dirty="0"/>
              <a:t>Black deep and yellow or black slant: </a:t>
            </a:r>
            <a:r>
              <a:rPr lang="en-US" sz="2400" dirty="0"/>
              <a:t>acid deep and slant with glucose and lactose and/or sucrose fermentation with H</a:t>
            </a:r>
            <a:r>
              <a:rPr lang="en-US" sz="2400" baseline="-25000" dirty="0"/>
              <a:t>2</a:t>
            </a:r>
            <a:r>
              <a:rPr lang="en-US" sz="2400" dirty="0"/>
              <a:t>S production</a:t>
            </a:r>
          </a:p>
          <a:p>
            <a:pPr eaLnBrk="1" hangingPunct="1">
              <a:lnSpc>
                <a:spcPct val="80000"/>
              </a:lnSpc>
              <a:buFontTx/>
              <a:buNone/>
              <a:defRPr/>
            </a:pPr>
            <a:endParaRPr lang="en-US" sz="2000" b="1" dirty="0"/>
          </a:p>
          <a:p>
            <a:pPr eaLnBrk="1" hangingPunct="1">
              <a:lnSpc>
                <a:spcPct val="80000"/>
              </a:lnSpc>
              <a:buFontTx/>
              <a:buNone/>
              <a:defRPr/>
            </a:pPr>
            <a:endParaRPr lang="en-US" sz="2000" b="1"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TotalTime>
  <Words>1083</Words>
  <Application>Microsoft Office PowerPoint</Application>
  <PresentationFormat>عرض على الشاشة (4:3)</PresentationFormat>
  <Paragraphs>235</Paragraphs>
  <Slides>23</Slides>
  <Notes>0</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سمة Office</vt:lpstr>
      <vt:lpstr>د. زينة فؤاد صالح</vt:lpstr>
      <vt:lpstr>Hydrogen Sulfide (H2S) </vt:lpstr>
      <vt:lpstr>media for H2S Detection</vt:lpstr>
      <vt:lpstr>Triple Sugar Iron (TSI) Agar</vt:lpstr>
      <vt:lpstr>Triple Sugar Iron (TSI) Agar</vt:lpstr>
      <vt:lpstr>عرض تقديمي في PowerPoint</vt:lpstr>
      <vt:lpstr>Mechanism of H2S production:  1. thiosulfate reducing to hydrogen sulfide (H2S)  2. H2S reacts with ferrous sulfate to form ferrous sulfide which is visible as a black precipitate.  Examples of sulfide-producing bacteria include Salmonella, Proteus, Citrobacter and Edwardsiella species. The blackening of the medium is almost always observed in the butt (bottom) of the medium</vt:lpstr>
      <vt:lpstr>عرض تقديمي في PowerPoint</vt:lpstr>
      <vt:lpstr>TSI Reactions of the Enterobacteriaceae</vt:lpstr>
      <vt:lpstr>TSI Reactions of the Enterobacteriaceae</vt:lpstr>
      <vt:lpstr>A/A + g</vt:lpstr>
      <vt:lpstr>A/A</vt:lpstr>
      <vt:lpstr>A/A + g, H2S</vt:lpstr>
      <vt:lpstr>Alk/A</vt:lpstr>
      <vt:lpstr>Alk/A + g</vt:lpstr>
      <vt:lpstr>Alk/A + g, H2S</vt:lpstr>
      <vt:lpstr>Alk/A + g, H2S (w)</vt:lpstr>
      <vt:lpstr>عرض تقديمي في PowerPoint</vt:lpstr>
      <vt:lpstr>Reaction on TSI</vt:lpstr>
      <vt:lpstr>عرض تقديمي في PowerPoint</vt:lpstr>
      <vt:lpstr>عرض تقديمي في PowerPoint</vt:lpstr>
      <vt:lpstr>عرض تقديمي في PowerPoint</vt:lpstr>
      <vt:lpstr>Escherichia coli</vt:lpstr>
    </vt:vector>
  </TitlesOfParts>
  <Company>OFFICE2007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 زينة فؤاد صالح</dc:title>
  <dc:creator>abumada</dc:creator>
  <cp:lastModifiedBy>mohammad jawad</cp:lastModifiedBy>
  <cp:revision>8</cp:revision>
  <dcterms:created xsi:type="dcterms:W3CDTF">2017-03-12T08:23:57Z</dcterms:created>
  <dcterms:modified xsi:type="dcterms:W3CDTF">2021-05-17T07:05:35Z</dcterms:modified>
</cp:coreProperties>
</file>