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60" r:id="rId5"/>
    <p:sldId id="295" r:id="rId6"/>
    <p:sldId id="261" r:id="rId7"/>
    <p:sldId id="273" r:id="rId8"/>
    <p:sldId id="274" r:id="rId9"/>
    <p:sldId id="275" r:id="rId10"/>
    <p:sldId id="287" r:id="rId11"/>
    <p:sldId id="288" r:id="rId12"/>
    <p:sldId id="302" r:id="rId13"/>
    <p:sldId id="301" r:id="rId14"/>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1F2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69" d="100"/>
          <a:sy n="69" d="100"/>
        </p:scale>
        <p:origin x="13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5950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26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0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71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3541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10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33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74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95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12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993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1" descr="bbc vcfsd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p:cNvSpPr txBox="1">
            <a:spLocks noChangeArrowheads="1"/>
          </p:cNvSpPr>
          <p:nvPr userDrawn="1"/>
        </p:nvSpPr>
        <p:spPr bwMode="auto">
          <a:xfrm>
            <a:off x="7956550" y="6308725"/>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altLang="ar-IQ" b="1" smtClean="0">
                <a:solidFill>
                  <a:srgbClr val="1F2D4A"/>
                </a:solidFill>
              </a:rPr>
              <a:t>Page </a:t>
            </a:r>
            <a:fld id="{E4433FC5-2BE0-4510-8210-B26AB9A4903E}" type="slidenum">
              <a:rPr lang="fr-FR" altLang="ar-IQ" b="1" smtClean="0">
                <a:solidFill>
                  <a:srgbClr val="1F2D4A"/>
                </a:solidFill>
              </a:rPr>
              <a:pPr eaLnBrk="1" hangingPunct="1">
                <a:defRPr/>
              </a:pPr>
              <a:t>‹#›</a:t>
            </a:fld>
            <a:endParaRPr lang="fr-FR" altLang="ar-IQ" b="1" smtClean="0">
              <a:solidFill>
                <a:srgbClr val="1F2D4A"/>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bcvansbv titrefdfgz ez r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741738" y="3190875"/>
            <a:ext cx="4286250" cy="1101725"/>
          </a:xfrm>
          <a:prstGeom prst="rect">
            <a:avLst/>
          </a:prstGeom>
          <a:noFill/>
          <a:ln w="9525">
            <a:noFill/>
            <a:miter lim="800000"/>
            <a:headEnd/>
            <a:tailEnd/>
          </a:ln>
          <a:effectLst/>
        </p:spPr>
        <p:txBody>
          <a:bodyPr lIns="180000" tIns="180000" rIns="180000" bIns="180000">
            <a:spAutoFit/>
          </a:bodyPr>
          <a:lstStyle/>
          <a:p>
            <a:pPr eaLnBrk="1" hangingPunct="1">
              <a:defRPr/>
            </a:pPr>
            <a:r>
              <a:rPr lang="en-US" sz="4800" b="1" dirty="0">
                <a:effectLst>
                  <a:outerShdw blurRad="38100" dist="38100" dir="2700000" algn="tl">
                    <a:srgbClr val="000000">
                      <a:alpha val="43137"/>
                    </a:srgbClr>
                  </a:outerShdw>
                </a:effectLst>
                <a:latin typeface="Bell MT" pitchFamily="18" charset="0"/>
                <a:cs typeface="Arial" charset="0"/>
              </a:rPr>
              <a:t>OTOLOGY</a:t>
            </a:r>
            <a:endParaRPr lang="fr-FR" sz="4800" i="1" dirty="0">
              <a:effectLst>
                <a:outerShdw blurRad="38100" dist="38100" dir="2700000" algn="tl">
                  <a:srgbClr val="000000">
                    <a:alpha val="43137"/>
                  </a:srgbClr>
                </a:outerShdw>
              </a:effectLst>
              <a:latin typeface="Bell MT"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fltVal val="0"/>
                                          </p:val>
                                        </p:tav>
                                        <p:tav tm="100000">
                                          <p:val>
                                            <p:strVal val="#ppt_w"/>
                                          </p:val>
                                        </p:tav>
                                      </p:tavLst>
                                    </p:anim>
                                    <p:anim calcmode="lin" valueType="num">
                                      <p:cBhvr>
                                        <p:cTn id="8" dur="1000" fill="hold"/>
                                        <p:tgtEl>
                                          <p:spTgt spid="2054"/>
                                        </p:tgtEl>
                                        <p:attrNameLst>
                                          <p:attrName>ppt_h</p:attrName>
                                        </p:attrNameLst>
                                      </p:cBhvr>
                                      <p:tavLst>
                                        <p:tav tm="0">
                                          <p:val>
                                            <p:fltVal val="0"/>
                                          </p:val>
                                        </p:tav>
                                        <p:tav tm="100000">
                                          <p:val>
                                            <p:strVal val="#ppt_h"/>
                                          </p:val>
                                        </p:tav>
                                      </p:tavLst>
                                    </p:anim>
                                    <p:anim calcmode="lin" valueType="num">
                                      <p:cBhvr>
                                        <p:cTn id="9" dur="1000" fill="hold"/>
                                        <p:tgtEl>
                                          <p:spTgt spid="2054"/>
                                        </p:tgtEl>
                                        <p:attrNameLst>
                                          <p:attrName>style.rotation</p:attrName>
                                        </p:attrNameLst>
                                      </p:cBhvr>
                                      <p:tavLst>
                                        <p:tav tm="0">
                                          <p:val>
                                            <p:fltVal val="90"/>
                                          </p:val>
                                        </p:tav>
                                        <p:tav tm="100000">
                                          <p:val>
                                            <p:fltVal val="0"/>
                                          </p:val>
                                        </p:tav>
                                      </p:tavLst>
                                    </p:anim>
                                    <p:animEffect transition="in" filter="fade">
                                      <p:cBhvr>
                                        <p:cTn id="10"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0"/>
            <a:ext cx="5070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ar-IQ" sz="3600" dirty="0" smtClean="0">
                <a:solidFill>
                  <a:schemeClr val="bg1"/>
                </a:solidFill>
                <a:latin typeface="Times New Roman" pitchFamily="18" charset="0"/>
                <a:cs typeface="Times New Roman" pitchFamily="18" charset="0"/>
              </a:rPr>
              <a:t>2- </a:t>
            </a:r>
            <a:r>
              <a:rPr lang="en-US" altLang="ar-IQ" sz="3600" b="1" dirty="0">
                <a:solidFill>
                  <a:schemeClr val="bg1"/>
                </a:solidFill>
                <a:latin typeface="Times New Roman" pitchFamily="18" charset="0"/>
                <a:cs typeface="Times New Roman" pitchFamily="18" charset="0"/>
              </a:rPr>
              <a:t>Evaluation of Hearing</a:t>
            </a:r>
            <a:endParaRPr lang="en-US" altLang="ar-IQ" sz="3600" dirty="0">
              <a:solidFill>
                <a:schemeClr val="bg1"/>
              </a:solidFill>
            </a:endParaRPr>
          </a:p>
        </p:txBody>
      </p:sp>
      <p:sp>
        <p:nvSpPr>
          <p:cNvPr id="41987" name="Rectangle 2"/>
          <p:cNvSpPr>
            <a:spLocks noChangeArrowheads="1"/>
          </p:cNvSpPr>
          <p:nvPr/>
        </p:nvSpPr>
        <p:spPr bwMode="auto">
          <a:xfrm>
            <a:off x="0" y="611188"/>
            <a:ext cx="89296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buFontTx/>
              <a:buChar char="•"/>
              <a:tabLst>
                <a:tab pos="457200" algn="l"/>
              </a:tabLst>
            </a:pPr>
            <a:r>
              <a:rPr lang="en-US" altLang="ar-IQ" sz="3200" dirty="0">
                <a:solidFill>
                  <a:schemeClr val="bg1"/>
                </a:solidFill>
                <a:latin typeface="Times New Roman" pitchFamily="18" charset="0"/>
                <a:cs typeface="Times New Roman" pitchFamily="18" charset="0"/>
              </a:rPr>
              <a:t>The hearing test known as the </a:t>
            </a:r>
            <a:r>
              <a:rPr lang="en-US" altLang="ar-IQ" sz="3200" b="1" dirty="0">
                <a:solidFill>
                  <a:schemeClr val="bg1"/>
                </a:solidFill>
                <a:latin typeface="Times New Roman" pitchFamily="18" charset="0"/>
                <a:cs typeface="Times New Roman" pitchFamily="18" charset="0"/>
              </a:rPr>
              <a:t>Brainstem Auditory Evoked Response</a:t>
            </a:r>
            <a:r>
              <a:rPr lang="en-US" altLang="ar-IQ" sz="3200" dirty="0">
                <a:solidFill>
                  <a:schemeClr val="bg1"/>
                </a:solidFill>
                <a:latin typeface="Times New Roman" pitchFamily="18" charset="0"/>
                <a:cs typeface="Times New Roman" pitchFamily="18" charset="0"/>
              </a:rPr>
              <a:t> (BAER) detects electrical activity in the cochlea and auditory pathways in the brain in much the same way that an antenna detects radio or TV signals or an </a:t>
            </a:r>
            <a:r>
              <a:rPr lang="en-US" altLang="ar-IQ" sz="3200" b="1" dirty="0">
                <a:solidFill>
                  <a:schemeClr val="bg1"/>
                </a:solidFill>
                <a:latin typeface="Times New Roman" pitchFamily="18" charset="0"/>
                <a:cs typeface="Times New Roman" pitchFamily="18" charset="0"/>
              </a:rPr>
              <a:t>EKG</a:t>
            </a:r>
            <a:r>
              <a:rPr lang="en-US" altLang="ar-IQ" sz="3200" dirty="0">
                <a:solidFill>
                  <a:schemeClr val="bg1"/>
                </a:solidFill>
                <a:latin typeface="Times New Roman" pitchFamily="18" charset="0"/>
                <a:cs typeface="Times New Roman" pitchFamily="18" charset="0"/>
              </a:rPr>
              <a:t> detects electrical activity of the heart. </a:t>
            </a:r>
            <a:endParaRPr lang="en-US" altLang="ar-IQ" sz="3200" dirty="0">
              <a:solidFill>
                <a:schemeClr val="bg1"/>
              </a:solidFill>
            </a:endParaRPr>
          </a:p>
          <a:p>
            <a:pPr algn="just">
              <a:buFontTx/>
              <a:buChar char="•"/>
              <a:tabLst>
                <a:tab pos="457200" algn="l"/>
              </a:tabLst>
            </a:pPr>
            <a:r>
              <a:rPr lang="en-US" altLang="ar-IQ" sz="3200" dirty="0">
                <a:solidFill>
                  <a:schemeClr val="bg1"/>
                </a:solidFill>
                <a:latin typeface="Times New Roman" pitchFamily="18" charset="0"/>
                <a:cs typeface="Times New Roman" pitchFamily="18" charset="0"/>
              </a:rPr>
              <a:t>The response from an ear that is deaf is an essentially flat line.</a:t>
            </a:r>
            <a:endParaRPr lang="en-US" altLang="ar-IQ" sz="3200" dirty="0">
              <a:solidFill>
                <a:schemeClr val="bg1"/>
              </a:solidFill>
            </a:endParaRPr>
          </a:p>
        </p:txBody>
      </p:sp>
      <p:sp>
        <p:nvSpPr>
          <p:cNvPr id="4" name="TextBox 3"/>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deafscan 1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288" y="333375"/>
            <a:ext cx="86407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tabLst>
                <a:tab pos="457200" algn="l"/>
              </a:tabLst>
            </a:pPr>
            <a:r>
              <a:rPr lang="en-US" altLang="ar-IQ" sz="3200">
                <a:solidFill>
                  <a:schemeClr val="bg1"/>
                </a:solidFill>
                <a:latin typeface="Times New Roman" pitchFamily="18" charset="0"/>
                <a:cs typeface="Times New Roman" pitchFamily="18" charset="0"/>
              </a:rPr>
              <a:t>In cats, a high prevalence of deafness is observed in white cats with blue irises.</a:t>
            </a:r>
            <a:endParaRPr lang="en-US" altLang="ar-IQ" sz="3200">
              <a:solidFill>
                <a:schemeClr val="bg1"/>
              </a:solidFill>
            </a:endParaRPr>
          </a:p>
        </p:txBody>
      </p:sp>
      <p:pic>
        <p:nvPicPr>
          <p:cNvPr id="3" name="Picture 3" descr="C:\Users\Dr. A. Munahi\Desktop\ear\New folder\white cat blue i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62075"/>
            <a:ext cx="68294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9750" y="5516563"/>
            <a:ext cx="1335088" cy="369887"/>
          </a:xfrm>
          <a:prstGeom prst="rect">
            <a:avLst/>
          </a:prstGeom>
        </p:spPr>
        <p:txBody>
          <a:bodyPr wrap="none">
            <a:spAutoFit/>
          </a:bodyPr>
          <a:lstStyle/>
          <a:p>
            <a:pPr eaLnBrk="1" hangingPunct="1">
              <a:defRPr/>
            </a:pPr>
            <a:r>
              <a:rPr lang="en-US"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hmed\Downloads\تتت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610" y="5827911"/>
            <a:ext cx="8198783"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FOR ATTENTION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23850" y="188913"/>
            <a:ext cx="42322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ar-IQ" sz="3200" b="1">
                <a:solidFill>
                  <a:schemeClr val="bg1"/>
                </a:solidFill>
                <a:latin typeface="Times New Roman" pitchFamily="18" charset="0"/>
                <a:cs typeface="Times New Roman" pitchFamily="18" charset="0"/>
              </a:rPr>
              <a:t>Complementary Terms</a:t>
            </a:r>
            <a:endParaRPr lang="en-US" altLang="ar-IQ" sz="3600">
              <a:solidFill>
                <a:schemeClr val="bg1"/>
              </a:solidFill>
            </a:endParaRPr>
          </a:p>
          <a:p>
            <a:pPr eaLnBrk="1" hangingPunct="1"/>
            <a:endParaRPr lang="fr-FR" altLang="ar-IQ" sz="3200">
              <a:solidFill>
                <a:schemeClr val="bg1"/>
              </a:solidFill>
            </a:endParaRPr>
          </a:p>
        </p:txBody>
      </p:sp>
      <p:sp>
        <p:nvSpPr>
          <p:cNvPr id="3075" name="Text Box 8"/>
          <p:cNvSpPr txBox="1">
            <a:spLocks noChangeArrowheads="1"/>
          </p:cNvSpPr>
          <p:nvPr/>
        </p:nvSpPr>
        <p:spPr bwMode="auto">
          <a:xfrm>
            <a:off x="755650" y="1125538"/>
            <a:ext cx="77041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buFont typeface="Arial" pitchFamily="34" charset="0"/>
              <a:buChar char="•"/>
            </a:pPr>
            <a:r>
              <a:rPr lang="en-US" altLang="ar-IQ" sz="2800">
                <a:solidFill>
                  <a:schemeClr val="bg1"/>
                </a:solidFill>
              </a:rPr>
              <a:t>Otology = study of the ear.</a:t>
            </a:r>
          </a:p>
          <a:p>
            <a:pPr algn="just" eaLnBrk="1" hangingPunct="1"/>
            <a:r>
              <a:rPr lang="en-US" altLang="ar-IQ" sz="2800">
                <a:solidFill>
                  <a:schemeClr val="bg1"/>
                </a:solidFill>
              </a:rPr>
              <a:t>• Audiology = study of hearing. </a:t>
            </a:r>
          </a:p>
          <a:p>
            <a:pPr algn="just" eaLnBrk="1" hangingPunct="1"/>
            <a:r>
              <a:rPr lang="en-US" altLang="ar-IQ" sz="2800">
                <a:solidFill>
                  <a:schemeClr val="bg1"/>
                </a:solidFill>
              </a:rPr>
              <a:t>• Audiologist = one who is skilled in and specializes in audiology.</a:t>
            </a:r>
          </a:p>
          <a:p>
            <a:pPr algn="just" eaLnBrk="1" hangingPunct="1"/>
            <a:r>
              <a:rPr lang="en-US" altLang="ar-IQ" sz="2800">
                <a:solidFill>
                  <a:schemeClr val="bg1"/>
                </a:solidFill>
              </a:rPr>
              <a:t>• Otologist = physician who studies and treats diseases of the ear.</a:t>
            </a:r>
          </a:p>
          <a:p>
            <a:pPr algn="just" eaLnBrk="1" hangingPunct="1"/>
            <a:r>
              <a:rPr lang="en-US" altLang="ar-IQ" sz="2800">
                <a:solidFill>
                  <a:schemeClr val="bg1"/>
                </a:solidFill>
              </a:rPr>
              <a:t>• Otorhinolaryngologist = ENT physician who studies and treats diseases and disorders of the (ear, nose, &amp; throat).</a:t>
            </a:r>
          </a:p>
          <a:p>
            <a:pPr algn="just" eaLnBrk="1" hangingPunct="1"/>
            <a:endParaRPr lang="fr-FR" altLang="ar-IQ" sz="2800" b="1">
              <a:solidFill>
                <a:schemeClr val="bg1"/>
              </a:solidFill>
              <a:latin typeface="Verdana" pitchFamily="34" charset="0"/>
            </a:endParaRPr>
          </a:p>
        </p:txBody>
      </p:sp>
      <p:sp>
        <p:nvSpPr>
          <p:cNvPr id="2" name="TextBox 1"/>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50825" y="333375"/>
            <a:ext cx="86423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tabLst>
                <a:tab pos="457200" algn="l"/>
              </a:tabLst>
            </a:pPr>
            <a:r>
              <a:rPr lang="en-US" altLang="ar-IQ" sz="2800">
                <a:solidFill>
                  <a:schemeClr val="bg1"/>
                </a:solidFill>
                <a:latin typeface="Times New Roman" pitchFamily="18" charset="0"/>
                <a:cs typeface="Times New Roman" pitchFamily="18" charset="0"/>
              </a:rPr>
              <a:t>Otoscopy = visual examination of the ear.</a:t>
            </a: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buFontTx/>
              <a:buChar char="•"/>
              <a:tabLst>
                <a:tab pos="457200" algn="l"/>
              </a:tabLst>
            </a:pPr>
            <a:endParaRPr lang="en-US" altLang="ar-IQ" sz="2800">
              <a:solidFill>
                <a:schemeClr val="bg1"/>
              </a:solidFill>
              <a:latin typeface="Times New Roman" pitchFamily="18" charset="0"/>
              <a:cs typeface="Times New Roman" pitchFamily="18" charset="0"/>
            </a:endParaRPr>
          </a:p>
          <a:p>
            <a:pPr algn="just">
              <a:tabLst>
                <a:tab pos="457200" algn="l"/>
              </a:tabLst>
            </a:pPr>
            <a:endParaRPr lang="en-US" altLang="ar-IQ" sz="2800">
              <a:solidFill>
                <a:schemeClr val="bg1"/>
              </a:solidFill>
              <a:latin typeface="Times New Roman" pitchFamily="18" charset="0"/>
              <a:cs typeface="Times New Roman" pitchFamily="18" charset="0"/>
            </a:endParaRPr>
          </a:p>
        </p:txBody>
      </p:sp>
      <p:pic>
        <p:nvPicPr>
          <p:cNvPr id="10243" name="Picture 2" descr="C:\Users\Dr. A. Munahi\Desktop\ear\New folder\p_2967_897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95338"/>
            <a:ext cx="2952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Users\Dr. A. Munahi\Desktop\ear\New folder\stock-photo-19460359-vet-examining-a-crossbreed-dog-with-an-ot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782638"/>
            <a:ext cx="36099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H:\lectures\otology\ahmed\otoscope-vid-o-4dc158a2a96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3500438"/>
            <a:ext cx="399573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lectures\otology\ahmed\WA_CVO_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2370138"/>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arn(inVertical)">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arn(inVertical)">
                                      <p:cBhvr>
                                        <p:cTn id="1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80963" y="0"/>
            <a:ext cx="224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ar-IQ" sz="3200" b="1">
                <a:solidFill>
                  <a:schemeClr val="bg1"/>
                </a:solidFill>
                <a:latin typeface="Times New Roman" pitchFamily="18" charset="0"/>
                <a:cs typeface="Times New Roman" pitchFamily="18" charset="0"/>
              </a:rPr>
              <a:t>THE EARS</a:t>
            </a:r>
            <a:endParaRPr lang="en-US" altLang="ar-IQ" sz="3200">
              <a:solidFill>
                <a:schemeClr val="bg1"/>
              </a:solidFill>
            </a:endParaRPr>
          </a:p>
        </p:txBody>
      </p:sp>
      <p:sp>
        <p:nvSpPr>
          <p:cNvPr id="12291" name="Rectangle 2"/>
          <p:cNvSpPr>
            <a:spLocks noChangeArrowheads="1"/>
          </p:cNvSpPr>
          <p:nvPr/>
        </p:nvSpPr>
        <p:spPr bwMode="auto">
          <a:xfrm>
            <a:off x="214313" y="1143000"/>
            <a:ext cx="85010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buFontTx/>
              <a:buChar char="•"/>
              <a:tabLst>
                <a:tab pos="457200" algn="l"/>
              </a:tabLst>
            </a:pPr>
            <a:r>
              <a:rPr lang="en-US" altLang="ar-IQ" sz="2800">
                <a:solidFill>
                  <a:schemeClr val="bg1"/>
                </a:solidFill>
                <a:latin typeface="Times New Roman" pitchFamily="18" charset="0"/>
                <a:cs typeface="Times New Roman" pitchFamily="18" charset="0"/>
              </a:rPr>
              <a:t>The ears are paired sensory organs comprising the</a:t>
            </a:r>
            <a:r>
              <a:rPr lang="en-US" altLang="ar-IQ" sz="2800">
                <a:solidFill>
                  <a:schemeClr val="bg1"/>
                </a:solidFill>
                <a:latin typeface="Calibri" pitchFamily="34" charset="0"/>
                <a:cs typeface="Times New Roman" pitchFamily="18" charset="0"/>
              </a:rPr>
              <a:t> </a:t>
            </a:r>
            <a:r>
              <a:rPr lang="en-US" altLang="ar-IQ" sz="2800">
                <a:solidFill>
                  <a:schemeClr val="bg1"/>
                </a:solidFill>
                <a:latin typeface="Times New Roman" pitchFamily="18" charset="0"/>
                <a:cs typeface="Times New Roman" pitchFamily="18" charset="0"/>
              </a:rPr>
              <a:t>auditory system, involved in the detection of sound, and the</a:t>
            </a:r>
            <a:r>
              <a:rPr lang="en-US" altLang="ar-IQ" sz="2800">
                <a:solidFill>
                  <a:schemeClr val="bg1"/>
                </a:solidFill>
                <a:latin typeface="Calibri" pitchFamily="34" charset="0"/>
                <a:cs typeface="Times New Roman" pitchFamily="18" charset="0"/>
              </a:rPr>
              <a:t> </a:t>
            </a:r>
            <a:r>
              <a:rPr lang="en-US" altLang="ar-IQ" sz="2800">
                <a:solidFill>
                  <a:schemeClr val="bg1"/>
                </a:solidFill>
                <a:latin typeface="Times New Roman" pitchFamily="18" charset="0"/>
                <a:cs typeface="Times New Roman" pitchFamily="18" charset="0"/>
              </a:rPr>
              <a:t>vestibular system, involved with maintaining body balance/ equilibrium.</a:t>
            </a:r>
            <a:endParaRPr lang="en-US" altLang="ar-IQ" sz="2800">
              <a:solidFill>
                <a:schemeClr val="bg1"/>
              </a:solidFill>
            </a:endParaRPr>
          </a:p>
          <a:p>
            <a:pPr algn="just">
              <a:buFontTx/>
              <a:buChar char="•"/>
              <a:tabLst>
                <a:tab pos="457200" algn="l"/>
              </a:tabLst>
            </a:pPr>
            <a:r>
              <a:rPr lang="en-US" altLang="ar-IQ" sz="2800">
                <a:solidFill>
                  <a:schemeClr val="bg1"/>
                </a:solidFill>
                <a:latin typeface="Calibri" pitchFamily="34" charset="0"/>
                <a:cs typeface="Times New Roman" pitchFamily="18" charset="0"/>
              </a:rPr>
              <a:t> </a:t>
            </a:r>
            <a:r>
              <a:rPr lang="en-US" altLang="ar-IQ" sz="2800">
                <a:solidFill>
                  <a:schemeClr val="bg1"/>
                </a:solidFill>
                <a:latin typeface="Times New Roman" pitchFamily="18" charset="0"/>
                <a:cs typeface="Times New Roman" pitchFamily="18" charset="0"/>
              </a:rPr>
              <a:t>The ear divides anatomically and functionally into three regions: the</a:t>
            </a:r>
            <a:r>
              <a:rPr lang="en-US" altLang="ar-IQ" sz="2800">
                <a:solidFill>
                  <a:schemeClr val="bg1"/>
                </a:solidFill>
                <a:latin typeface="Calibri" pitchFamily="34" charset="0"/>
                <a:cs typeface="Times New Roman" pitchFamily="18" charset="0"/>
              </a:rPr>
              <a:t> </a:t>
            </a:r>
            <a:r>
              <a:rPr lang="en-US" altLang="ar-IQ" sz="2800" b="1">
                <a:solidFill>
                  <a:schemeClr val="bg1"/>
                </a:solidFill>
                <a:latin typeface="Times New Roman" pitchFamily="18" charset="0"/>
                <a:cs typeface="Times New Roman" pitchFamily="18" charset="0"/>
              </a:rPr>
              <a:t>external ear</a:t>
            </a:r>
            <a:r>
              <a:rPr lang="en-US" altLang="ar-IQ" sz="2800">
                <a:solidFill>
                  <a:schemeClr val="bg1"/>
                </a:solidFill>
                <a:latin typeface="Times New Roman" pitchFamily="18" charset="0"/>
                <a:cs typeface="Times New Roman" pitchFamily="18" charset="0"/>
              </a:rPr>
              <a:t>, the</a:t>
            </a:r>
            <a:r>
              <a:rPr lang="en-US" altLang="ar-IQ" sz="2800">
                <a:solidFill>
                  <a:schemeClr val="bg1"/>
                </a:solidFill>
                <a:latin typeface="Calibri" pitchFamily="34" charset="0"/>
                <a:cs typeface="Times New Roman" pitchFamily="18" charset="0"/>
              </a:rPr>
              <a:t> </a:t>
            </a:r>
            <a:r>
              <a:rPr lang="en-US" altLang="ar-IQ" sz="2800" b="1">
                <a:solidFill>
                  <a:schemeClr val="bg1"/>
                </a:solidFill>
                <a:latin typeface="Times New Roman" pitchFamily="18" charset="0"/>
                <a:cs typeface="Times New Roman" pitchFamily="18" charset="0"/>
              </a:rPr>
              <a:t>middle ear</a:t>
            </a:r>
            <a:r>
              <a:rPr lang="en-US" altLang="ar-IQ" sz="2800">
                <a:solidFill>
                  <a:schemeClr val="bg1"/>
                </a:solidFill>
                <a:latin typeface="Times New Roman" pitchFamily="18" charset="0"/>
                <a:cs typeface="Times New Roman" pitchFamily="18" charset="0"/>
              </a:rPr>
              <a:t>, and the</a:t>
            </a:r>
            <a:r>
              <a:rPr lang="en-US" altLang="ar-IQ" sz="2800">
                <a:solidFill>
                  <a:schemeClr val="bg1"/>
                </a:solidFill>
                <a:latin typeface="Calibri" pitchFamily="34" charset="0"/>
                <a:cs typeface="Times New Roman" pitchFamily="18" charset="0"/>
              </a:rPr>
              <a:t> </a:t>
            </a:r>
            <a:r>
              <a:rPr lang="en-US" altLang="ar-IQ" sz="2800" b="1">
                <a:solidFill>
                  <a:schemeClr val="bg1"/>
                </a:solidFill>
                <a:latin typeface="Times New Roman" pitchFamily="18" charset="0"/>
                <a:cs typeface="Times New Roman" pitchFamily="18" charset="0"/>
              </a:rPr>
              <a:t>inner ear</a:t>
            </a:r>
            <a:r>
              <a:rPr lang="en-US" altLang="ar-IQ" sz="2800">
                <a:solidFill>
                  <a:schemeClr val="bg1"/>
                </a:solidFill>
                <a:latin typeface="Times New Roman" pitchFamily="18" charset="0"/>
                <a:cs typeface="Times New Roman" pitchFamily="18" charset="0"/>
              </a:rPr>
              <a:t>.</a:t>
            </a:r>
            <a:r>
              <a:rPr lang="en-US" altLang="ar-IQ" sz="2800">
                <a:solidFill>
                  <a:schemeClr val="bg1"/>
                </a:solidFill>
                <a:latin typeface="Calibri" pitchFamily="34" charset="0"/>
                <a:cs typeface="Times New Roman" pitchFamily="18" charset="0"/>
              </a:rPr>
              <a:t> </a:t>
            </a:r>
            <a:r>
              <a:rPr lang="en-US" altLang="ar-IQ" sz="2800">
                <a:solidFill>
                  <a:schemeClr val="bg1"/>
                </a:solidFill>
                <a:latin typeface="Times New Roman" pitchFamily="18" charset="0"/>
                <a:cs typeface="Times New Roman" pitchFamily="18" charset="0"/>
              </a:rPr>
              <a:t>All three regions are involved in hearing. Only the inner ear functions in the vestibular system.</a:t>
            </a:r>
            <a:r>
              <a:rPr lang="en-US" altLang="ar-IQ" sz="2800">
                <a:solidFill>
                  <a:schemeClr val="bg1"/>
                </a:solidFill>
                <a:latin typeface="Calibri" pitchFamily="34" charset="0"/>
                <a:cs typeface="Times New Roman" pitchFamily="18" charset="0"/>
              </a:rPr>
              <a:t> </a:t>
            </a:r>
            <a:r>
              <a:rPr lang="en-US" altLang="ar-IQ" sz="2800">
                <a:solidFill>
                  <a:schemeClr val="bg1"/>
                </a:solidFill>
                <a:latin typeface="Times New Roman" pitchFamily="18" charset="0"/>
                <a:cs typeface="Times New Roman" pitchFamily="18" charset="0"/>
              </a:rPr>
              <a:t> </a:t>
            </a:r>
            <a:endParaRPr lang="en-US" altLang="ar-IQ" sz="2800">
              <a:solidFill>
                <a:schemeClr val="bg1"/>
              </a:solidFill>
            </a:endParaRPr>
          </a:p>
          <a:p>
            <a:pPr algn="just">
              <a:tabLst>
                <a:tab pos="457200" algn="l"/>
              </a:tabLst>
            </a:pPr>
            <a:endParaRPr lang="en-US" altLang="ar-IQ" sz="2800">
              <a:solidFill>
                <a:schemeClr val="bg1"/>
              </a:solidFill>
            </a:endParaRPr>
          </a:p>
        </p:txBody>
      </p:sp>
      <p:sp>
        <p:nvSpPr>
          <p:cNvPr id="4" name="TextBox 3"/>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051050" y="96838"/>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ar-IQ" sz="2800">
                <a:solidFill>
                  <a:schemeClr val="bg1"/>
                </a:solidFill>
              </a:rPr>
              <a:t>Ears of different animals</a:t>
            </a:r>
          </a:p>
        </p:txBody>
      </p:sp>
      <p:pic>
        <p:nvPicPr>
          <p:cNvPr id="13315" name="Picture 2" descr="C:\Users\Dr. A. Munahi\Desktop\ear\New folder\ear h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682625"/>
            <a:ext cx="18970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Users\Dr. A. Munahi\Desktop\ear\New folder\cow-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82625"/>
            <a:ext cx="28606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C:\Users\Dr. A. Munahi\Desktop\ear\New folder\sheep_eart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620713"/>
            <a:ext cx="1893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Users\Dr. A. Munahi\Desktop\ear\New folder\ear go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078163"/>
            <a:ext cx="27654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C:\Users\Dr. A. Munahi\Desktop\ear\New folder\cat e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025775"/>
            <a:ext cx="26733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C:\Users\Dr. A. Munahi\Desktop\ear\New folder\ear do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113" y="3046413"/>
            <a:ext cx="22479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heel(1)">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wheel(1)">
                                      <p:cBhvr>
                                        <p:cTn id="12" dur="20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wheel(1)">
                                      <p:cBhvr>
                                        <p:cTn id="17" dur="20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wheel(1)">
                                      <p:cBhvr>
                                        <p:cTn id="22" dur="2000"/>
                                        <p:tgtEl>
                                          <p:spTgt spid="133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wheel(1)">
                                      <p:cBhvr>
                                        <p:cTn id="27"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400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altLang="ar-IQ" sz="3200" b="1">
                <a:solidFill>
                  <a:schemeClr val="bg1"/>
                </a:solidFill>
                <a:latin typeface="Times New Roman" pitchFamily="18" charset="0"/>
                <a:cs typeface="Times New Roman" pitchFamily="18" charset="0"/>
              </a:rPr>
              <a:t>External ear anatomy</a:t>
            </a:r>
            <a:endParaRPr lang="en-US" altLang="ar-IQ" sz="3200">
              <a:solidFill>
                <a:schemeClr val="bg1"/>
              </a:solidFill>
            </a:endParaRPr>
          </a:p>
        </p:txBody>
      </p:sp>
      <p:sp>
        <p:nvSpPr>
          <p:cNvPr id="14339" name="Rectangle 2"/>
          <p:cNvSpPr>
            <a:spLocks noChangeArrowheads="1"/>
          </p:cNvSpPr>
          <p:nvPr/>
        </p:nvSpPr>
        <p:spPr bwMode="auto">
          <a:xfrm>
            <a:off x="285750" y="971550"/>
            <a:ext cx="8572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buFontTx/>
              <a:buChar char="•"/>
            </a:pPr>
            <a:r>
              <a:rPr lang="en-US" altLang="ar-IQ" sz="2800">
                <a:solidFill>
                  <a:schemeClr val="bg1"/>
                </a:solidFill>
                <a:latin typeface="Times New Roman" pitchFamily="18" charset="0"/>
                <a:cs typeface="Times New Roman" pitchFamily="18" charset="0"/>
              </a:rPr>
              <a:t>Pinna </a:t>
            </a:r>
            <a:r>
              <a:rPr lang="en-US" altLang="ar-IQ" sz="2800">
                <a:solidFill>
                  <a:schemeClr val="bg1"/>
                </a:solidFill>
                <a:latin typeface="Calibri" pitchFamily="34" charset="0"/>
                <a:cs typeface="Times New Roman" pitchFamily="18" charset="0"/>
              </a:rPr>
              <a:t>–</a:t>
            </a:r>
            <a:r>
              <a:rPr lang="en-US" altLang="ar-IQ" sz="2800">
                <a:solidFill>
                  <a:schemeClr val="bg1"/>
                </a:solidFill>
                <a:latin typeface="Times New Roman" pitchFamily="18" charset="0"/>
                <a:cs typeface="Times New Roman" pitchFamily="18" charset="0"/>
              </a:rPr>
              <a:t> auricle covered with skin and made of elastic cartilage.</a:t>
            </a:r>
            <a:endParaRPr lang="en-US" altLang="ar-IQ" sz="2800">
              <a:solidFill>
                <a:schemeClr val="bg1"/>
              </a:solidFill>
            </a:endParaRPr>
          </a:p>
          <a:p>
            <a:pPr algn="just">
              <a:buFontTx/>
              <a:buChar char="•"/>
            </a:pPr>
            <a:r>
              <a:rPr lang="en-US" altLang="ar-IQ" sz="2800">
                <a:solidFill>
                  <a:schemeClr val="bg1"/>
                </a:solidFill>
                <a:latin typeface="Times New Roman" pitchFamily="18" charset="0"/>
                <a:cs typeface="Times New Roman" pitchFamily="18" charset="0"/>
              </a:rPr>
              <a:t>External auditory meatus- ear canal lined with skin and ceruminous glands passes through temporal bone.</a:t>
            </a:r>
            <a:endParaRPr lang="en-US" altLang="ar-IQ" sz="2800">
              <a:solidFill>
                <a:schemeClr val="bg1"/>
              </a:solidFill>
            </a:endParaRPr>
          </a:p>
          <a:p>
            <a:pPr algn="just">
              <a:buFontTx/>
              <a:buChar char="•"/>
            </a:pPr>
            <a:r>
              <a:rPr lang="en-US" altLang="ar-IQ" sz="2800">
                <a:solidFill>
                  <a:schemeClr val="bg1"/>
                </a:solidFill>
                <a:latin typeface="Times New Roman" pitchFamily="18" charset="0"/>
                <a:cs typeface="Times New Roman" pitchFamily="18" charset="0"/>
              </a:rPr>
              <a:t>Tympanic membrane </a:t>
            </a:r>
            <a:r>
              <a:rPr lang="en-US" altLang="ar-IQ" sz="2800">
                <a:solidFill>
                  <a:schemeClr val="bg1"/>
                </a:solidFill>
                <a:latin typeface="Calibri" pitchFamily="34" charset="0"/>
                <a:cs typeface="Times New Roman" pitchFamily="18" charset="0"/>
              </a:rPr>
              <a:t>–</a:t>
            </a:r>
            <a:r>
              <a:rPr lang="en-US" altLang="ar-IQ" sz="2800">
                <a:solidFill>
                  <a:schemeClr val="bg1"/>
                </a:solidFill>
                <a:latin typeface="Times New Roman" pitchFamily="18" charset="0"/>
                <a:cs typeface="Times New Roman" pitchFamily="18" charset="0"/>
              </a:rPr>
              <a:t> </a:t>
            </a:r>
            <a:r>
              <a:rPr lang="en-US" altLang="ar-IQ" sz="2800">
                <a:solidFill>
                  <a:schemeClr val="bg1"/>
                </a:solidFill>
                <a:latin typeface="Calibri" pitchFamily="34" charset="0"/>
                <a:cs typeface="Times New Roman" pitchFamily="18" charset="0"/>
              </a:rPr>
              <a:t>“</a:t>
            </a:r>
            <a:r>
              <a:rPr lang="en-US" altLang="ar-IQ" sz="2800">
                <a:solidFill>
                  <a:schemeClr val="bg1"/>
                </a:solidFill>
                <a:latin typeface="Times New Roman" pitchFamily="18" charset="0"/>
                <a:cs typeface="Times New Roman" pitchFamily="18" charset="0"/>
              </a:rPr>
              <a:t>ear drum</a:t>
            </a:r>
            <a:r>
              <a:rPr lang="en-US" altLang="ar-IQ" sz="2800">
                <a:solidFill>
                  <a:schemeClr val="bg1"/>
                </a:solidFill>
                <a:latin typeface="Calibri" pitchFamily="34" charset="0"/>
                <a:cs typeface="Times New Roman" pitchFamily="18" charset="0"/>
              </a:rPr>
              <a:t>”</a:t>
            </a:r>
            <a:r>
              <a:rPr lang="en-US" altLang="ar-IQ" sz="2800">
                <a:solidFill>
                  <a:schemeClr val="bg1"/>
                </a:solidFill>
                <a:latin typeface="Times New Roman" pitchFamily="18" charset="0"/>
                <a:cs typeface="Times New Roman" pitchFamily="18" charset="0"/>
              </a:rPr>
              <a:t> separates outer ear from middle ear and is innervated with sensory fibers from trigeminal and vagus nerves. Responds to air  vibrations or sound waves and transfers energy to middle ear ossicles.</a:t>
            </a:r>
            <a:endParaRPr lang="en-US" altLang="ar-IQ" sz="2800">
              <a:solidFill>
                <a:schemeClr val="bg1"/>
              </a:solidFill>
            </a:endParaRPr>
          </a:p>
          <a:p>
            <a:pPr algn="just"/>
            <a:endParaRPr lang="en-US" altLang="ar-IQ" sz="2800">
              <a:solidFill>
                <a:schemeClr val="bg1"/>
              </a:solidFill>
            </a:endParaRPr>
          </a:p>
        </p:txBody>
      </p:sp>
      <p:sp>
        <p:nvSpPr>
          <p:cNvPr id="4" name="TextBox 3"/>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400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ar-IQ" sz="3600" b="1" dirty="0" smtClean="0">
                <a:solidFill>
                  <a:schemeClr val="bg1"/>
                </a:solidFill>
                <a:latin typeface="Times New Roman" pitchFamily="18" charset="0"/>
                <a:cs typeface="Times New Roman" pitchFamily="18" charset="0"/>
              </a:rPr>
              <a:t>1- </a:t>
            </a:r>
            <a:r>
              <a:rPr lang="en-US" altLang="ar-IQ" sz="3600" b="1" dirty="0">
                <a:solidFill>
                  <a:schemeClr val="bg1"/>
                </a:solidFill>
                <a:latin typeface="Times New Roman" pitchFamily="18" charset="0"/>
                <a:cs typeface="Times New Roman" pitchFamily="18" charset="0"/>
              </a:rPr>
              <a:t>Aural hematoma</a:t>
            </a:r>
            <a:endParaRPr lang="en-US" altLang="ar-IQ" sz="3600" dirty="0">
              <a:solidFill>
                <a:schemeClr val="bg1"/>
              </a:solidFill>
            </a:endParaRPr>
          </a:p>
        </p:txBody>
      </p:sp>
      <p:sp>
        <p:nvSpPr>
          <p:cNvPr id="27651" name="Rectangle 2"/>
          <p:cNvSpPr>
            <a:spLocks noChangeArrowheads="1"/>
          </p:cNvSpPr>
          <p:nvPr/>
        </p:nvSpPr>
        <p:spPr bwMode="auto">
          <a:xfrm>
            <a:off x="0" y="549275"/>
            <a:ext cx="88582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buFontTx/>
              <a:buChar char="•"/>
              <a:tabLst>
                <a:tab pos="457200" algn="l"/>
              </a:tabLst>
            </a:pPr>
            <a:r>
              <a:rPr lang="en-US" altLang="ar-IQ" sz="3200">
                <a:solidFill>
                  <a:schemeClr val="bg1"/>
                </a:solidFill>
                <a:latin typeface="Times New Roman" pitchFamily="18" charset="0"/>
                <a:cs typeface="Times New Roman" pitchFamily="18" charset="0"/>
              </a:rPr>
              <a:t>It results from direct trauma or self mutilation by the animal. The lesion is best treated as Surgical drainage under anesthesia combined with treatment of any Underlying otitis externa.</a:t>
            </a:r>
            <a:endParaRPr lang="en-US" altLang="ar-IQ" sz="3200">
              <a:solidFill>
                <a:schemeClr val="bg1"/>
              </a:solidFill>
            </a:endParaRPr>
          </a:p>
        </p:txBody>
      </p:sp>
      <p:pic>
        <p:nvPicPr>
          <p:cNvPr id="27652" name="Picture 4" descr="C:\Users\Dr. A. Munahi\Desktop\ear\New folder\aural hemat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727325"/>
            <a:ext cx="43592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296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ar-IQ" sz="3600" b="1">
                <a:solidFill>
                  <a:schemeClr val="bg1"/>
                </a:solidFill>
                <a:latin typeface="Times New Roman" pitchFamily="18" charset="0"/>
                <a:cs typeface="Times New Roman" pitchFamily="18" charset="0"/>
              </a:rPr>
              <a:t>Clinical signs:</a:t>
            </a:r>
            <a:endParaRPr lang="en-US" altLang="ar-IQ" sz="3600">
              <a:solidFill>
                <a:schemeClr val="bg1"/>
              </a:solidFill>
            </a:endParaRPr>
          </a:p>
        </p:txBody>
      </p:sp>
      <p:sp>
        <p:nvSpPr>
          <p:cNvPr id="28675" name="Rectangle 2"/>
          <p:cNvSpPr>
            <a:spLocks noChangeArrowheads="1"/>
          </p:cNvSpPr>
          <p:nvPr/>
        </p:nvSpPr>
        <p:spPr bwMode="auto">
          <a:xfrm>
            <a:off x="0" y="1290638"/>
            <a:ext cx="91440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buFontTx/>
              <a:buChar char="•"/>
              <a:tabLst>
                <a:tab pos="457200" algn="l"/>
              </a:tabLst>
            </a:pPr>
            <a:r>
              <a:rPr lang="en-US" altLang="ar-IQ" sz="2800">
                <a:solidFill>
                  <a:schemeClr val="bg1"/>
                </a:solidFill>
                <a:latin typeface="Times New Roman" pitchFamily="18" charset="0"/>
                <a:cs typeface="Times New Roman" pitchFamily="18" charset="0"/>
              </a:rPr>
              <a:t>If there was a large swelling in the ear and the flap was swollen. The diagnosis is an aural, or ear hematoma.</a:t>
            </a:r>
            <a:endParaRPr lang="en-US" altLang="ar-IQ" sz="2800">
              <a:solidFill>
                <a:schemeClr val="bg1"/>
              </a:solidFill>
            </a:endParaRPr>
          </a:p>
          <a:p>
            <a:pPr algn="just">
              <a:buFontTx/>
              <a:buChar char="•"/>
              <a:tabLst>
                <a:tab pos="457200" algn="l"/>
              </a:tabLst>
            </a:pPr>
            <a:r>
              <a:rPr lang="en-US" altLang="ar-IQ" sz="2800">
                <a:solidFill>
                  <a:schemeClr val="bg1"/>
                </a:solidFill>
                <a:latin typeface="Times New Roman" pitchFamily="18" charset="0"/>
                <a:cs typeface="Times New Roman" pitchFamily="18" charset="0"/>
              </a:rPr>
              <a:t>An ear hematoma is a collection of blood, blood clots, and/or fibrous tissue that gets trapped between the skin and cartilage of the ear. They are common in animals that have ear infections. Ear infections are often very itchy and uncomfortable and cause animals to shake their heads and scratch at their ear. </a:t>
            </a:r>
            <a:endParaRPr lang="en-US" altLang="ar-IQ" sz="2800">
              <a:solidFill>
                <a:schemeClr val="bg1"/>
              </a:solidFill>
            </a:endParaRPr>
          </a:p>
        </p:txBody>
      </p:sp>
      <p:sp>
        <p:nvSpPr>
          <p:cNvPr id="4" name="TextBox 3"/>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234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ar-IQ" sz="3600" b="1">
                <a:solidFill>
                  <a:schemeClr val="bg1"/>
                </a:solidFill>
                <a:latin typeface="Times New Roman" pitchFamily="18" charset="0"/>
                <a:cs typeface="Times New Roman" pitchFamily="18" charset="0"/>
              </a:rPr>
              <a:t>Treatment</a:t>
            </a:r>
            <a:r>
              <a:rPr lang="en-US" altLang="ar-IQ" sz="3600" b="1">
                <a:solidFill>
                  <a:schemeClr val="bg1"/>
                </a:solidFill>
                <a:latin typeface="Calibri" pitchFamily="34" charset="0"/>
                <a:cs typeface="Times New Roman" pitchFamily="18" charset="0"/>
              </a:rPr>
              <a:t> </a:t>
            </a:r>
            <a:endParaRPr lang="en-US" altLang="ar-IQ" sz="3600">
              <a:solidFill>
                <a:schemeClr val="bg1"/>
              </a:solidFill>
            </a:endParaRPr>
          </a:p>
        </p:txBody>
      </p:sp>
      <p:pic>
        <p:nvPicPr>
          <p:cNvPr id="29699" name="Picture 4" descr="H:\lectures\otology\ahmed\inc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2300"/>
            <a:ext cx="27432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H:\lectures\otology\ahmed\hematoma_surger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22300"/>
            <a:ext cx="181927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H:\lectures\otology\ahmed\earhematom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475" y="631825"/>
            <a:ext cx="304958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H:\lectures\otology\ahmed\IMG_34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2932113"/>
            <a:ext cx="37211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9113" y="5516563"/>
            <a:ext cx="1460500" cy="400050"/>
          </a:xfrm>
          <a:prstGeom prst="rect">
            <a:avLst/>
          </a:prstGeom>
          <a:noFill/>
        </p:spPr>
        <p:txBody>
          <a:bodyPr wrap="none">
            <a:spAutoFit/>
          </a:bodyPr>
          <a:lstStyle/>
          <a:p>
            <a:pPr eaLnBrk="1" hangingPunct="1">
              <a:defRPr/>
            </a:pPr>
            <a:r>
              <a:rPr lang="en-US" sz="2000" b="1" dirty="0">
                <a:effectLst>
                  <a:outerShdw blurRad="38100" dist="38100" dir="2700000" algn="tl">
                    <a:srgbClr val="000000">
                      <a:alpha val="43137"/>
                    </a:srgbClr>
                  </a:outerShdw>
                </a:effectLst>
                <a:latin typeface="Arial" charset="0"/>
                <a:cs typeface="Arial" charset="0"/>
              </a:rPr>
              <a:t>OTOLOGY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551</TotalTime>
  <Words>377</Words>
  <Application>Microsoft Office PowerPoint</Application>
  <PresentationFormat>عرض على الشاشة (4:3)</PresentationFormat>
  <Paragraphs>44</Paragraphs>
  <Slides>13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Bell MT</vt:lpstr>
      <vt:lpstr>Calibri</vt:lpstr>
      <vt:lpstr>Times New Roman</vt:lpstr>
      <vt:lpstr>Verdana</vt:lpstr>
      <vt:lpstr>Modèle par défaut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Television Screen with Sky Skin</dc:title>
  <dc:creator>www.powerpointstyles.com</dc:creator>
  <dc:description>Image credit to Salvatore Vuono / FreeDigitalPhotos.net</dc:description>
  <cp:lastModifiedBy>الشبكة للحاسبات</cp:lastModifiedBy>
  <cp:revision>87</cp:revision>
  <dcterms:created xsi:type="dcterms:W3CDTF">2009-03-23T15:23:24Z</dcterms:created>
  <dcterms:modified xsi:type="dcterms:W3CDTF">2022-12-28T19:06:08Z</dcterms:modified>
</cp:coreProperties>
</file>