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0" r:id="rId9"/>
    <p:sldId id="263" r:id="rId10"/>
    <p:sldId id="264" r:id="rId11"/>
    <p:sldId id="265" r:id="rId12"/>
    <p:sldId id="34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6" d="100"/>
          <a:sy n="66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990600"/>
            <a:ext cx="8534399" cy="5562599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Inflammation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it is a process (structural , biochemical and morphological ) change occur in the vital tissue as a response to sub lethal </a:t>
            </a:r>
            <a:r>
              <a:rPr lang="en-US" dirty="0" smtClean="0"/>
              <a:t>injury, begins </a:t>
            </a:r>
            <a:r>
              <a:rPr lang="en-US" dirty="0"/>
              <a:t>following the injury and </a:t>
            </a:r>
            <a:r>
              <a:rPr lang="en-US" dirty="0" smtClean="0"/>
              <a:t>ends </a:t>
            </a:r>
            <a:r>
              <a:rPr lang="en-US" dirty="0"/>
              <a:t>with complete healing</a:t>
            </a:r>
            <a:r>
              <a:rPr lang="en-US" dirty="0" smtClean="0"/>
              <a:t>.</a:t>
            </a:r>
          </a:p>
          <a:p>
            <a:pPr algn="just" rtl="0"/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Causes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inflammation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:</a:t>
            </a:r>
            <a:endParaRPr lang="en-US" dirty="0"/>
          </a:p>
          <a:p>
            <a:pPr algn="just" rtl="0"/>
            <a:r>
              <a:rPr lang="en-US" dirty="0"/>
              <a:t>1-</a:t>
            </a:r>
            <a:r>
              <a:rPr lang="en-US" b="1" dirty="0"/>
              <a:t>Physical factors</a:t>
            </a:r>
            <a:r>
              <a:rPr lang="en-US" dirty="0"/>
              <a:t> e.g. mechanical trauma (trauma, </a:t>
            </a:r>
            <a:r>
              <a:rPr lang="en-US" dirty="0" smtClean="0"/>
              <a:t>wound) </a:t>
            </a:r>
            <a:r>
              <a:rPr lang="en-US" dirty="0"/>
              <a:t>, </a:t>
            </a:r>
            <a:r>
              <a:rPr lang="en-US" dirty="0" smtClean="0"/>
              <a:t>heat, </a:t>
            </a:r>
            <a:r>
              <a:rPr lang="en-US" dirty="0"/>
              <a:t>cold , radiation (ultra violate or ionized radiation ) </a:t>
            </a:r>
            <a:r>
              <a:rPr lang="en-US" dirty="0" smtClean="0"/>
              <a:t>and electricity</a:t>
            </a:r>
            <a:r>
              <a:rPr lang="en-US" dirty="0"/>
              <a:t>.</a:t>
            </a:r>
          </a:p>
          <a:p>
            <a:pPr algn="just" rtl="0"/>
            <a:r>
              <a:rPr lang="en-US" dirty="0"/>
              <a:t>2-</a:t>
            </a:r>
            <a:r>
              <a:rPr lang="en-US" b="1" dirty="0"/>
              <a:t>Chemical factors</a:t>
            </a:r>
            <a:r>
              <a:rPr lang="en-US" dirty="0"/>
              <a:t> , such as acid, alkaline, caustics, chemical irritants, bacterial toxins , poisons (except cyanide and strychnine </a:t>
            </a:r>
            <a:r>
              <a:rPr lang="en-US" dirty="0" smtClean="0"/>
              <a:t>do </a:t>
            </a:r>
            <a:r>
              <a:rPr lang="en-US" dirty="0"/>
              <a:t>not </a:t>
            </a:r>
            <a:r>
              <a:rPr lang="en-US" dirty="0" smtClean="0"/>
              <a:t>cause </a:t>
            </a:r>
            <a:r>
              <a:rPr lang="en-US" dirty="0"/>
              <a:t>inflammation or necrosis </a:t>
            </a:r>
            <a:r>
              <a:rPr lang="en-US" dirty="0" smtClean="0"/>
              <a:t>?).</a:t>
            </a:r>
            <a:endParaRPr lang="en-US" dirty="0"/>
          </a:p>
          <a:p>
            <a:pPr algn="just" rtl="0"/>
            <a:r>
              <a:rPr lang="en-US" dirty="0"/>
              <a:t>3-</a:t>
            </a:r>
            <a:r>
              <a:rPr lang="en-US" b="1" dirty="0"/>
              <a:t>Pathogenic organism</a:t>
            </a:r>
            <a:r>
              <a:rPr lang="en-US" dirty="0"/>
              <a:t> e.g. bacteria , viruses , fungi, protozoa, parasite .</a:t>
            </a:r>
          </a:p>
          <a:p>
            <a:pPr algn="just" rtl="0"/>
            <a:r>
              <a:rPr lang="en-US" dirty="0"/>
              <a:t>4-</a:t>
            </a:r>
            <a:r>
              <a:rPr lang="en-US" b="1" dirty="0"/>
              <a:t>Immune reaction</a:t>
            </a:r>
            <a:r>
              <a:rPr lang="en-US" dirty="0"/>
              <a:t> ---antigen antibody reaction or lymphocyte antigen reaction e.g. </a:t>
            </a:r>
            <a:r>
              <a:rPr lang="en-US" dirty="0" smtClean="0"/>
              <a:t>autoimmune </a:t>
            </a:r>
            <a:r>
              <a:rPr lang="en-US" dirty="0"/>
              <a:t>disease , delayed hypersensitivity reaction-</a:t>
            </a:r>
            <a:r>
              <a:rPr lang="en-US" dirty="0" smtClean="0"/>
              <a:t>--- </a:t>
            </a:r>
            <a:r>
              <a:rPr lang="en-US" dirty="0" err="1" smtClean="0"/>
              <a:t>etc</a:t>
            </a:r>
            <a:r>
              <a:rPr lang="en-US" dirty="0"/>
              <a:t>)</a:t>
            </a:r>
          </a:p>
          <a:p>
            <a:pPr algn="just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1"/>
            <a:ext cx="7175351" cy="1066800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>
                <a:effectLst/>
              </a:rPr>
              <a:t>Inflammation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3490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228600"/>
            <a:ext cx="8686800" cy="64770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dirty="0" smtClean="0"/>
              <a:t>2-Cataplasms </a:t>
            </a:r>
            <a:r>
              <a:rPr lang="en-US" dirty="0"/>
              <a:t>; these agents act by the high osmotic tension to draw fluid from the part toward the surface. such as magnesium sulfate, boric acid paste, kaolin poultice, Denver Mud , </a:t>
            </a:r>
            <a:r>
              <a:rPr lang="en-US" dirty="0" err="1"/>
              <a:t>Unnas</a:t>
            </a:r>
            <a:r>
              <a:rPr lang="en-US" dirty="0"/>
              <a:t> paste .</a:t>
            </a:r>
          </a:p>
          <a:p>
            <a:pPr marL="45720" indent="0" algn="just" rtl="0">
              <a:buNone/>
            </a:pPr>
            <a:r>
              <a:rPr lang="en-US" b="1" dirty="0"/>
              <a:t> </a:t>
            </a:r>
            <a:endParaRPr lang="en-US" dirty="0"/>
          </a:p>
          <a:p>
            <a:pPr marL="45720" indent="0" algn="just" rtl="0">
              <a:buNone/>
            </a:pPr>
            <a:r>
              <a:rPr lang="en-US" b="1" dirty="0"/>
              <a:t>3</a:t>
            </a:r>
            <a:r>
              <a:rPr lang="en-US" dirty="0"/>
              <a:t>-Counter irritant : Drugs which convert chronic inflammation into acute; such </a:t>
            </a:r>
            <a:r>
              <a:rPr lang="en-US" dirty="0" smtClean="0"/>
              <a:t>as</a:t>
            </a:r>
          </a:p>
          <a:p>
            <a:pPr marL="45720" indent="0" algn="just" rtl="0">
              <a:buNone/>
            </a:pPr>
            <a:r>
              <a:rPr lang="en-US" dirty="0" smtClean="0"/>
              <a:t>a-</a:t>
            </a:r>
            <a:r>
              <a:rPr lang="en-US" dirty="0" err="1" smtClean="0"/>
              <a:t>Rubefacient</a:t>
            </a:r>
            <a:r>
              <a:rPr lang="en-US" dirty="0" smtClean="0"/>
              <a:t>  </a:t>
            </a:r>
            <a:r>
              <a:rPr lang="en-US" dirty="0"/>
              <a:t>like liniment (camphor liniment, chloroform </a:t>
            </a:r>
            <a:r>
              <a:rPr lang="en-US" dirty="0" smtClean="0"/>
              <a:t>liniment).</a:t>
            </a:r>
            <a:endParaRPr lang="en-US" dirty="0"/>
          </a:p>
          <a:p>
            <a:pPr marL="45720" indent="0" algn="just" rtl="0">
              <a:buNone/>
            </a:pPr>
            <a:r>
              <a:rPr lang="en-US" dirty="0" smtClean="0"/>
              <a:t>b-Blisters </a:t>
            </a:r>
            <a:r>
              <a:rPr lang="en-US" dirty="0"/>
              <a:t>or vesicants ; such as ( red iodide of </a:t>
            </a:r>
            <a:r>
              <a:rPr lang="en-US" dirty="0" smtClean="0"/>
              <a:t>mercury)</a:t>
            </a:r>
            <a:r>
              <a:rPr lang="en-US" b="1" dirty="0" smtClean="0"/>
              <a:t>. </a:t>
            </a:r>
            <a:endParaRPr lang="en-US" dirty="0"/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642924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228600"/>
            <a:ext cx="8610600" cy="6324600"/>
          </a:xfrm>
        </p:spPr>
        <p:txBody>
          <a:bodyPr>
            <a:normAutofit lnSpcReduction="10000"/>
          </a:bodyPr>
          <a:lstStyle/>
          <a:p>
            <a:pPr marL="45720" indent="0" algn="l" rtl="0">
              <a:buNone/>
            </a:pPr>
            <a:r>
              <a:rPr lang="en-US" b="1" dirty="0"/>
              <a:t>4-</a:t>
            </a:r>
            <a:r>
              <a:rPr lang="en-US" dirty="0"/>
              <a:t>Firing </a:t>
            </a:r>
            <a:r>
              <a:rPr lang="en-US" dirty="0" smtClean="0"/>
              <a:t>:      Point                      Line </a:t>
            </a:r>
            <a:endParaRPr lang="en-US" dirty="0"/>
          </a:p>
          <a:p>
            <a:pPr marL="45720" indent="0" algn="l" rtl="0">
              <a:buNone/>
            </a:pPr>
            <a:r>
              <a:rPr lang="en-US" b="1" dirty="0" smtClean="0"/>
              <a:t>5</a:t>
            </a:r>
            <a:r>
              <a:rPr lang="en-US" dirty="0" smtClean="0"/>
              <a:t>-Scarfication </a:t>
            </a:r>
            <a:r>
              <a:rPr lang="en-US" dirty="0"/>
              <a:t>–make multiple incisions</a:t>
            </a:r>
            <a:r>
              <a:rPr lang="en-US" dirty="0" smtClean="0"/>
              <a:t>.  </a:t>
            </a:r>
            <a:endParaRPr lang="en-US" dirty="0"/>
          </a:p>
          <a:p>
            <a:pPr marL="45720" indent="0" algn="l" rtl="0">
              <a:buNone/>
            </a:pPr>
            <a:r>
              <a:rPr lang="en-US" b="1" dirty="0" smtClean="0"/>
              <a:t>6</a:t>
            </a:r>
            <a:r>
              <a:rPr lang="en-US" dirty="0" smtClean="0"/>
              <a:t>-Radiation </a:t>
            </a:r>
            <a:r>
              <a:rPr lang="en-US" dirty="0"/>
              <a:t>therapy by X-ray, or Gamma radiation , and ultra violate .</a:t>
            </a:r>
          </a:p>
          <a:p>
            <a:pPr marL="45720" indent="0" algn="l" rtl="0">
              <a:buNone/>
            </a:pPr>
            <a:r>
              <a:rPr lang="en-US" b="1" dirty="0"/>
              <a:t>7</a:t>
            </a:r>
            <a:r>
              <a:rPr lang="en-US" dirty="0"/>
              <a:t>- Infrared light.      </a:t>
            </a:r>
          </a:p>
          <a:p>
            <a:pPr marL="45720" indent="0" algn="l" rtl="0">
              <a:buNone/>
            </a:pPr>
            <a:r>
              <a:rPr lang="en-US" b="1" dirty="0" smtClean="0"/>
              <a:t>8</a:t>
            </a:r>
            <a:r>
              <a:rPr lang="en-US" dirty="0" smtClean="0"/>
              <a:t>- </a:t>
            </a:r>
            <a:r>
              <a:rPr lang="en-US" dirty="0"/>
              <a:t>Ultrasound.   </a:t>
            </a:r>
          </a:p>
          <a:p>
            <a:pPr marL="45720" indent="0" algn="l" rtl="0">
              <a:buNone/>
            </a:pPr>
            <a:r>
              <a:rPr lang="en-US" b="1" dirty="0" smtClean="0"/>
              <a:t>9</a:t>
            </a:r>
            <a:r>
              <a:rPr lang="en-US" dirty="0" smtClean="0"/>
              <a:t>- </a:t>
            </a:r>
            <a:r>
              <a:rPr lang="en-US" dirty="0"/>
              <a:t>Laser therapy 1.058 J/sec. ( low level laser therapy (LLLT) ). </a:t>
            </a:r>
          </a:p>
          <a:p>
            <a:pPr marL="45720" indent="0" algn="l" rtl="0">
              <a:buNone/>
            </a:pPr>
            <a:r>
              <a:rPr lang="en-US" b="1" dirty="0" smtClean="0"/>
              <a:t>10</a:t>
            </a:r>
            <a:r>
              <a:rPr lang="en-US" dirty="0" smtClean="0"/>
              <a:t>- </a:t>
            </a:r>
            <a:r>
              <a:rPr lang="en-US" dirty="0"/>
              <a:t>Shock wave therapy, by using special type of ultrasound.   </a:t>
            </a:r>
          </a:p>
          <a:p>
            <a:pPr marL="45720" indent="0" algn="l" rtl="0">
              <a:buNone/>
            </a:pPr>
            <a:r>
              <a:rPr lang="en-US" b="1" dirty="0" smtClean="0"/>
              <a:t>11</a:t>
            </a:r>
            <a:r>
              <a:rPr lang="en-US" dirty="0" smtClean="0"/>
              <a:t>- </a:t>
            </a:r>
            <a:r>
              <a:rPr lang="en-US" dirty="0"/>
              <a:t>Faradic current, ( electric stimulation, Galvanic and Faradic ).    </a:t>
            </a:r>
          </a:p>
          <a:p>
            <a:pPr marL="45720" indent="0" algn="l" rtl="0">
              <a:buNone/>
            </a:pPr>
            <a:r>
              <a:rPr lang="en-US" b="1" dirty="0" smtClean="0"/>
              <a:t>12</a:t>
            </a:r>
            <a:r>
              <a:rPr lang="en-US" dirty="0" smtClean="0"/>
              <a:t>- </a:t>
            </a:r>
            <a:r>
              <a:rPr lang="en-US" dirty="0"/>
              <a:t>Massage   </a:t>
            </a:r>
          </a:p>
          <a:p>
            <a:pPr marL="45720" indent="0" algn="l" rtl="0">
              <a:buNone/>
            </a:pPr>
            <a:r>
              <a:rPr lang="en-US" b="1" dirty="0" smtClean="0"/>
              <a:t>13</a:t>
            </a:r>
            <a:r>
              <a:rPr lang="en-US" dirty="0" smtClean="0"/>
              <a:t>- </a:t>
            </a:r>
            <a:r>
              <a:rPr lang="en-US" dirty="0"/>
              <a:t>Exercise    </a:t>
            </a:r>
          </a:p>
          <a:p>
            <a:pPr marL="45720" indent="0" algn="l" rtl="0">
              <a:buNone/>
            </a:pPr>
            <a:r>
              <a:rPr lang="en-US" b="1" dirty="0" smtClean="0"/>
              <a:t>14</a:t>
            </a:r>
            <a:r>
              <a:rPr lang="en-US" dirty="0" smtClean="0"/>
              <a:t>- </a:t>
            </a:r>
            <a:r>
              <a:rPr lang="en-US" dirty="0"/>
              <a:t>Hydrotherapy            </a:t>
            </a:r>
          </a:p>
          <a:p>
            <a:pPr marL="45720" indent="0" algn="l" rtl="0">
              <a:buNone/>
            </a:pPr>
            <a:r>
              <a:rPr lang="en-US" b="1" dirty="0" smtClean="0"/>
              <a:t>15</a:t>
            </a:r>
            <a:r>
              <a:rPr lang="en-US" dirty="0" smtClean="0"/>
              <a:t>-Microwaves</a:t>
            </a:r>
            <a:endParaRPr lang="en-US" dirty="0"/>
          </a:p>
          <a:p>
            <a:pPr marL="45720" indent="0" algn="l" rtl="0">
              <a:buNone/>
            </a:pPr>
            <a:r>
              <a:rPr lang="en-US" b="1" dirty="0" smtClean="0"/>
              <a:t>        </a:t>
            </a:r>
            <a:endParaRPr lang="en-US" dirty="0"/>
          </a:p>
          <a:p>
            <a:pPr marL="45720" indent="0" algn="l" rtl="0">
              <a:buNone/>
            </a:pPr>
            <a:r>
              <a:rPr lang="en-US" dirty="0"/>
              <a:t>                     </a:t>
            </a:r>
            <a:r>
              <a:rPr lang="en-US" dirty="0" smtClean="0"/>
              <a:t>         </a:t>
            </a:r>
            <a:r>
              <a:rPr lang="en-US" b="1" dirty="0" smtClean="0"/>
              <a:t>        </a:t>
            </a:r>
            <a:endParaRPr lang="en-US" dirty="0"/>
          </a:p>
          <a:p>
            <a:pPr marL="45720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999370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hmed\Pictures\69295835k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5"/>
            <a:ext cx="9144000" cy="685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hmed\Pictures\r20112200593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994"/>
            <a:ext cx="9122229" cy="6881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257" y="6078156"/>
            <a:ext cx="91820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U 4 ATTENTION</a:t>
            </a:r>
          </a:p>
        </p:txBody>
      </p:sp>
      <p:pic>
        <p:nvPicPr>
          <p:cNvPr id="3" name="Picture 2" descr="E:\Lectures\4th stage\ppt\BW73RuYZbWhtUwaP2nxAwkV22c2h4AVDPKJQ91Bph7EgBHE-0IfhLA1_zpsaf6c6f4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29" y="-10402"/>
            <a:ext cx="914762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42176" y="5924267"/>
            <a:ext cx="72378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THANK U 4 LISTENING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232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91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effectLst/>
              </a:rPr>
              <a:t>Sequences of </a:t>
            </a:r>
            <a:r>
              <a:rPr lang="en-US" dirty="0" smtClean="0">
                <a:effectLst/>
              </a:rPr>
              <a:t>Inflammation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990600"/>
            <a:ext cx="8686800" cy="5638800"/>
          </a:xfrm>
        </p:spPr>
        <p:txBody>
          <a:bodyPr>
            <a:normAutofit lnSpcReduction="10000"/>
          </a:bodyPr>
          <a:lstStyle/>
          <a:p>
            <a:pPr marL="45720" indent="0" algn="just" rtl="0">
              <a:buNone/>
            </a:pPr>
            <a:r>
              <a:rPr lang="en-US" dirty="0" smtClean="0"/>
              <a:t>Inflammation occurs </a:t>
            </a:r>
            <a:r>
              <a:rPr lang="en-US" dirty="0"/>
              <a:t>due to :   1- circulatory changes    2-chemical mediators. </a:t>
            </a:r>
          </a:p>
          <a:p>
            <a:pPr marL="45720" indent="0" algn="just" rtl="0">
              <a:buNone/>
            </a:pPr>
            <a:r>
              <a:rPr lang="en-US" b="1" dirty="0"/>
              <a:t>*The circulatory changes include</a:t>
            </a:r>
            <a:r>
              <a:rPr lang="en-US" dirty="0"/>
              <a:t>:</a:t>
            </a:r>
          </a:p>
          <a:p>
            <a:pPr marL="45720" indent="0" algn="just" rtl="0">
              <a:buNone/>
            </a:pPr>
            <a:r>
              <a:rPr lang="en-US" b="1" dirty="0"/>
              <a:t>1</a:t>
            </a:r>
            <a:r>
              <a:rPr lang="en-US" dirty="0"/>
              <a:t>- </a:t>
            </a:r>
            <a:r>
              <a:rPr lang="en-US" b="1" dirty="0"/>
              <a:t>Active hyperemia</a:t>
            </a:r>
            <a:r>
              <a:rPr lang="en-US" dirty="0"/>
              <a:t> --- firstly transient vasoconstriction occur following by vasodilatation and vascular congestion , and this was the cause of redness  and hotness. </a:t>
            </a:r>
          </a:p>
          <a:p>
            <a:pPr marL="45720" indent="0" algn="just" rtl="0">
              <a:buNone/>
            </a:pPr>
            <a:r>
              <a:rPr lang="en-US" b="1" dirty="0"/>
              <a:t>2</a:t>
            </a:r>
            <a:r>
              <a:rPr lang="en-US" dirty="0"/>
              <a:t>-</a:t>
            </a:r>
            <a:r>
              <a:rPr lang="en-US" b="1" dirty="0"/>
              <a:t>Exudation</a:t>
            </a:r>
            <a:r>
              <a:rPr lang="en-US" dirty="0"/>
              <a:t>—exudation of the surrounding tissue , due to the increase in the permeability of B.V.  due to vasodilatation.</a:t>
            </a:r>
          </a:p>
          <a:p>
            <a:pPr marL="45720" indent="0" algn="just" rtl="0">
              <a:buNone/>
            </a:pPr>
            <a:r>
              <a:rPr lang="en-US" b="1" dirty="0"/>
              <a:t>3</a:t>
            </a:r>
            <a:r>
              <a:rPr lang="en-US" dirty="0"/>
              <a:t>-</a:t>
            </a:r>
            <a:r>
              <a:rPr lang="en-US" b="1" dirty="0"/>
              <a:t>Reduce the blood flow</a:t>
            </a:r>
            <a:r>
              <a:rPr lang="en-US" dirty="0"/>
              <a:t> ---due to vasodilatation.</a:t>
            </a:r>
          </a:p>
          <a:p>
            <a:pPr marL="45720" indent="0" algn="just" rtl="0">
              <a:buNone/>
            </a:pPr>
            <a:r>
              <a:rPr lang="en-US" b="1" dirty="0"/>
              <a:t>4</a:t>
            </a:r>
            <a:r>
              <a:rPr lang="en-US" dirty="0"/>
              <a:t>-</a:t>
            </a:r>
            <a:r>
              <a:rPr lang="en-US" b="1" dirty="0"/>
              <a:t>Emigration of leukocytes</a:t>
            </a:r>
            <a:r>
              <a:rPr lang="en-US" dirty="0"/>
              <a:t>- firstly </a:t>
            </a:r>
            <a:r>
              <a:rPr lang="en-US" b="1" u="sng" dirty="0" err="1"/>
              <a:t>Margination</a:t>
            </a:r>
            <a:r>
              <a:rPr lang="en-US" dirty="0"/>
              <a:t> of leukocytes ( </a:t>
            </a:r>
            <a:r>
              <a:rPr lang="en-US" dirty="0" err="1"/>
              <a:t>pavmentation</a:t>
            </a:r>
            <a:r>
              <a:rPr lang="en-US" dirty="0"/>
              <a:t> ) was occur as a result to the increase of blood  viscosity due to reduce of blood flow ( axial streaming changed to </a:t>
            </a:r>
            <a:r>
              <a:rPr lang="en-US" dirty="0" err="1"/>
              <a:t>abaxial</a:t>
            </a:r>
            <a:r>
              <a:rPr lang="en-US" dirty="0"/>
              <a:t> streaming ). Then </a:t>
            </a:r>
            <a:r>
              <a:rPr lang="en-US" b="1" u="sng" dirty="0"/>
              <a:t>emigration</a:t>
            </a:r>
            <a:r>
              <a:rPr lang="en-US" dirty="0"/>
              <a:t> of leukocytes ( specially </a:t>
            </a:r>
            <a:r>
              <a:rPr lang="en-US" dirty="0" err="1"/>
              <a:t>neutrophile</a:t>
            </a:r>
            <a:r>
              <a:rPr lang="en-US" dirty="0"/>
              <a:t> ). Under the effect of </a:t>
            </a:r>
            <a:r>
              <a:rPr lang="en-US" dirty="0" err="1"/>
              <a:t>chemotaxis</a:t>
            </a:r>
            <a:r>
              <a:rPr lang="en-US" dirty="0"/>
              <a:t> due to </a:t>
            </a:r>
            <a:r>
              <a:rPr lang="en-US" dirty="0" smtClean="0"/>
              <a:t>(tissue </a:t>
            </a:r>
            <a:r>
              <a:rPr lang="en-US" dirty="0"/>
              <a:t>damage , the </a:t>
            </a:r>
            <a:r>
              <a:rPr lang="en-US" dirty="0" smtClean="0"/>
              <a:t>microorganism). </a:t>
            </a:r>
            <a:r>
              <a:rPr lang="en-US" dirty="0"/>
              <a:t>Followed by </a:t>
            </a:r>
            <a:r>
              <a:rPr lang="en-US" dirty="0" err="1"/>
              <a:t>diapedesis</a:t>
            </a:r>
            <a:r>
              <a:rPr lang="en-US" dirty="0"/>
              <a:t> of </a:t>
            </a:r>
            <a:r>
              <a:rPr lang="en-US" dirty="0" smtClean="0"/>
              <a:t>erythrocytes.</a:t>
            </a:r>
            <a:endParaRPr lang="en-US" dirty="0"/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7165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u="sng" dirty="0" smtClean="0"/>
              <a:t>The </a:t>
            </a:r>
            <a:r>
              <a:rPr lang="en-US" b="1" u="sng" dirty="0"/>
              <a:t>chemical mediators include:</a:t>
            </a:r>
            <a:endParaRPr lang="en-US" dirty="0"/>
          </a:p>
          <a:p>
            <a:pPr marL="45720" indent="0" algn="just" rtl="0">
              <a:buNone/>
            </a:pPr>
            <a:r>
              <a:rPr lang="en-US" dirty="0"/>
              <a:t>-Mediators derived from the plasma e.g. </a:t>
            </a:r>
            <a:r>
              <a:rPr lang="en-US" dirty="0" err="1"/>
              <a:t>kinin</a:t>
            </a:r>
            <a:r>
              <a:rPr lang="en-US" dirty="0"/>
              <a:t>, complement system.</a:t>
            </a:r>
          </a:p>
          <a:p>
            <a:pPr marL="45720" indent="0" algn="just" rtl="0">
              <a:buNone/>
            </a:pPr>
            <a:r>
              <a:rPr lang="en-US" dirty="0"/>
              <a:t>-Mediators released by cell e.g. Histamine, 5-HT, Prostaglandin(PGE</a:t>
            </a:r>
            <a:r>
              <a:rPr lang="en-US" baseline="-25000" dirty="0"/>
              <a:t>2</a:t>
            </a:r>
            <a:r>
              <a:rPr lang="en-US" dirty="0"/>
              <a:t> and PGI</a:t>
            </a:r>
            <a:r>
              <a:rPr lang="en-US" baseline="-25000" dirty="0"/>
              <a:t>2</a:t>
            </a:r>
            <a:r>
              <a:rPr lang="en-US" dirty="0"/>
              <a:t>). </a:t>
            </a:r>
          </a:p>
          <a:p>
            <a:pPr marL="45720" indent="0" algn="just" rtl="0">
              <a:buNone/>
            </a:pPr>
            <a:r>
              <a:rPr lang="en-US" b="1" dirty="0"/>
              <a:t>The chemical mediator responsible for</a:t>
            </a:r>
            <a:r>
              <a:rPr lang="en-US" dirty="0"/>
              <a:t>: </a:t>
            </a:r>
          </a:p>
          <a:p>
            <a:pPr marL="45720" indent="0" algn="just" rtl="0">
              <a:buNone/>
            </a:pPr>
            <a:r>
              <a:rPr lang="en-US" dirty="0"/>
              <a:t>1-Active hyperemia     2-increase the permeability of B.V  </a:t>
            </a:r>
          </a:p>
          <a:p>
            <a:pPr marL="45720" indent="0" algn="just" rtl="0">
              <a:buNone/>
            </a:pPr>
            <a:r>
              <a:rPr lang="en-US" dirty="0"/>
              <a:t>Inflammation in general have two reaction.</a:t>
            </a:r>
          </a:p>
          <a:p>
            <a:pPr marL="45720" indent="0" algn="just" rtl="0">
              <a:buNone/>
            </a:pPr>
            <a:r>
              <a:rPr lang="en-US" dirty="0"/>
              <a:t>1- </a:t>
            </a:r>
            <a:r>
              <a:rPr lang="en-US" b="1" dirty="0"/>
              <a:t>Local reaction</a:t>
            </a:r>
            <a:r>
              <a:rPr lang="en-US" dirty="0"/>
              <a:t> ---make the cardinal signs of inflammation which are hotness, redness, </a:t>
            </a:r>
            <a:r>
              <a:rPr lang="en-US" dirty="0" smtClean="0"/>
              <a:t>swelling, </a:t>
            </a:r>
            <a:r>
              <a:rPr lang="en-US" dirty="0"/>
              <a:t>painful and loss of function.</a:t>
            </a:r>
          </a:p>
          <a:p>
            <a:pPr marL="45720" indent="0" algn="just" rtl="0">
              <a:buNone/>
            </a:pPr>
            <a:r>
              <a:rPr lang="en-US" b="1" dirty="0"/>
              <a:t>2-General reaction (systemic) </a:t>
            </a:r>
            <a:r>
              <a:rPr lang="en-US" dirty="0"/>
              <a:t>—fever , increase pulse and respiratory rate and excitement, depression , coma and death.</a:t>
            </a:r>
          </a:p>
        </p:txBody>
      </p:sp>
    </p:spTree>
    <p:extLst>
      <p:ext uri="{BB962C8B-B14F-4D97-AF65-F5344CB8AC3E}">
        <p14:creationId xmlns:p14="http://schemas.microsoft.com/office/powerpoint/2010/main" val="411822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1524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/>
              </a:rPr>
              <a:t>Classification </a:t>
            </a:r>
            <a:r>
              <a:rPr lang="en-US" dirty="0">
                <a:effectLst/>
              </a:rPr>
              <a:t>of the </a:t>
            </a:r>
            <a:r>
              <a:rPr lang="en-US" dirty="0" smtClean="0">
                <a:effectLst/>
              </a:rPr>
              <a:t>Inflammation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600200"/>
            <a:ext cx="8763000" cy="51054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dirty="0"/>
              <a:t>according to 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dirty="0"/>
              <a:t>Exudates - serous, catarrhal, </a:t>
            </a:r>
            <a:r>
              <a:rPr lang="en-US" dirty="0" smtClean="0"/>
              <a:t>mucosal, </a:t>
            </a:r>
            <a:r>
              <a:rPr lang="en-US" dirty="0" err="1"/>
              <a:t>fibrinous</a:t>
            </a:r>
            <a:r>
              <a:rPr lang="en-US" dirty="0"/>
              <a:t>, purulent, hemorrhagic, membranous, etc. 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dirty="0"/>
              <a:t>Duration - </a:t>
            </a:r>
            <a:r>
              <a:rPr lang="en-US" dirty="0" smtClean="0"/>
              <a:t>acute and chronic </a:t>
            </a:r>
            <a:r>
              <a:rPr lang="en-US" dirty="0"/>
              <a:t>.</a:t>
            </a:r>
          </a:p>
          <a:p>
            <a:pPr lvl="0" algn="just" rtl="0">
              <a:buFont typeface="Wingdings" pitchFamily="2" charset="2"/>
              <a:buChar char="§"/>
            </a:pPr>
            <a:r>
              <a:rPr lang="en-US" dirty="0"/>
              <a:t>Tissue changes -adhesive, </a:t>
            </a:r>
            <a:r>
              <a:rPr lang="en-US" dirty="0" err="1"/>
              <a:t>obliterative</a:t>
            </a:r>
            <a:r>
              <a:rPr lang="en-US" dirty="0"/>
              <a:t> , hyperplastic, atrophic, granulomatous, necrotic.</a:t>
            </a:r>
          </a:p>
          <a:p>
            <a:pPr lvl="0" algn="just" rtl="0">
              <a:buFont typeface="Wingdings" pitchFamily="2" charset="2"/>
              <a:buChar char="§"/>
            </a:pPr>
            <a:r>
              <a:rPr lang="en-US" dirty="0"/>
              <a:t>Extent and tissue involvement- diffuse, focal, disseminated, interstitial, </a:t>
            </a:r>
            <a:r>
              <a:rPr lang="en-US" dirty="0" err="1"/>
              <a:t>paranchymatous</a:t>
            </a:r>
            <a:r>
              <a:rPr lang="en-US" dirty="0"/>
              <a:t>, etc. .</a:t>
            </a:r>
          </a:p>
          <a:p>
            <a:pPr lvl="0" algn="just" rtl="0">
              <a:buFont typeface="Wingdings" pitchFamily="2" charset="2"/>
              <a:buChar char="§"/>
            </a:pPr>
            <a:r>
              <a:rPr lang="en-US" dirty="0"/>
              <a:t>Etiology—caused by microorganisms, mechanical , chemical </a:t>
            </a:r>
          </a:p>
          <a:p>
            <a:pPr lvl="0" algn="just" rtl="0">
              <a:buFont typeface="Wingdings" pitchFamily="2" charset="2"/>
              <a:buChar char="§"/>
            </a:pPr>
            <a:r>
              <a:rPr lang="en-US" dirty="0"/>
              <a:t>Location – metastasis, reactive </a:t>
            </a:r>
          </a:p>
          <a:p>
            <a:pPr lvl="0" algn="just" rtl="0">
              <a:buFont typeface="Wingdings" pitchFamily="2" charset="2"/>
              <a:buChar char="§"/>
            </a:pPr>
            <a:r>
              <a:rPr lang="en-US" dirty="0"/>
              <a:t>Organ involved.</a:t>
            </a:r>
          </a:p>
        </p:txBody>
      </p:sp>
    </p:spTree>
    <p:extLst>
      <p:ext uri="{BB962C8B-B14F-4D97-AF65-F5344CB8AC3E}">
        <p14:creationId xmlns:p14="http://schemas.microsoft.com/office/powerpoint/2010/main" val="26864624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9906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effectLst/>
              </a:rPr>
              <a:t>Sequelae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of </a:t>
            </a:r>
            <a:r>
              <a:rPr lang="en-US" dirty="0" smtClean="0">
                <a:effectLst/>
              </a:rPr>
              <a:t>Inflammation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066800"/>
            <a:ext cx="9144000" cy="4953000"/>
          </a:xfrm>
        </p:spPr>
        <p:txBody>
          <a:bodyPr/>
          <a:lstStyle/>
          <a:p>
            <a:pPr marL="45720" lvl="0" indent="0" algn="just" rtl="0">
              <a:buNone/>
            </a:pPr>
            <a:r>
              <a:rPr lang="en-US" dirty="0" smtClean="0"/>
              <a:t>1-Resolution </a:t>
            </a:r>
            <a:r>
              <a:rPr lang="en-US" dirty="0"/>
              <a:t>– complete resolution to the normal , which occur only when the damaged area is less.</a:t>
            </a:r>
          </a:p>
          <a:p>
            <a:pPr marL="45720" lvl="0" indent="0" algn="just" rtl="0">
              <a:buNone/>
            </a:pPr>
            <a:r>
              <a:rPr lang="en-US" dirty="0" smtClean="0"/>
              <a:t>2-Suppuration </a:t>
            </a:r>
            <a:r>
              <a:rPr lang="en-US" dirty="0"/>
              <a:t>–occur when there is bacteria</a:t>
            </a:r>
          </a:p>
          <a:p>
            <a:pPr marL="45720" lvl="0" indent="0" algn="just" rtl="0">
              <a:buNone/>
            </a:pPr>
            <a:r>
              <a:rPr lang="en-US" dirty="0" smtClean="0"/>
              <a:t>3-Healing </a:t>
            </a:r>
            <a:r>
              <a:rPr lang="en-US" dirty="0"/>
              <a:t>by scar tissue—occur when large area of damage and fibrous is the ultimate outcome.</a:t>
            </a:r>
          </a:p>
          <a:p>
            <a:pPr marL="45720" indent="0" algn="just" rtl="0">
              <a:buNone/>
            </a:pPr>
            <a:r>
              <a:rPr lang="en-US" dirty="0" smtClean="0"/>
              <a:t>4-Chronic </a:t>
            </a:r>
            <a:r>
              <a:rPr lang="en-US" dirty="0"/>
              <a:t>inflammation –when  persist for weeks or months after initial injury.</a:t>
            </a:r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6467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0"/>
            <a:ext cx="8991600" cy="1447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/>
              </a:rPr>
              <a:t>The Effects </a:t>
            </a:r>
            <a:r>
              <a:rPr lang="en-US" dirty="0">
                <a:effectLst/>
              </a:rPr>
              <a:t>of </a:t>
            </a:r>
            <a:r>
              <a:rPr lang="en-US" dirty="0" smtClean="0">
                <a:effectLst/>
              </a:rPr>
              <a:t>Acute Inflammation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524000"/>
            <a:ext cx="8915400" cy="51816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u="sng" dirty="0"/>
              <a:t>A-Beneficial effect</a:t>
            </a:r>
            <a:r>
              <a:rPr lang="en-US" dirty="0"/>
              <a:t>: </a:t>
            </a:r>
          </a:p>
          <a:p>
            <a:pPr marL="45720" indent="0" algn="just" rtl="0">
              <a:buNone/>
            </a:pPr>
            <a:endParaRPr lang="en-US" dirty="0" smtClean="0"/>
          </a:p>
          <a:p>
            <a:pPr marL="45720" indent="0" algn="just" rtl="0">
              <a:buNone/>
            </a:pPr>
            <a:r>
              <a:rPr lang="en-US" dirty="0" smtClean="0"/>
              <a:t>1–Exudates dilute the </a:t>
            </a:r>
            <a:r>
              <a:rPr lang="en-US" dirty="0"/>
              <a:t>toxin , protective antibody, fibrin  formation, stimulation of immune system , cellular nutrition </a:t>
            </a:r>
            <a:endParaRPr lang="en-US" dirty="0" smtClean="0"/>
          </a:p>
          <a:p>
            <a:pPr marL="45720" indent="0" algn="just" rtl="0">
              <a:buNone/>
            </a:pPr>
            <a:r>
              <a:rPr lang="en-US" dirty="0" smtClean="0"/>
              <a:t>2-Phagocytosis </a:t>
            </a:r>
            <a:r>
              <a:rPr lang="en-US" dirty="0"/>
              <a:t>– removal of irritant ( causative agent) .</a:t>
            </a:r>
          </a:p>
          <a:p>
            <a:pPr marL="45720" indent="0" algn="just" rtl="0">
              <a:buNone/>
            </a:pPr>
            <a:r>
              <a:rPr lang="en-US" b="1" u="sng" dirty="0" smtClean="0"/>
              <a:t>B-Harmful </a:t>
            </a:r>
            <a:r>
              <a:rPr lang="en-US" b="1" u="sng" dirty="0"/>
              <a:t>effect: </a:t>
            </a:r>
            <a:r>
              <a:rPr lang="en-US" b="1" dirty="0"/>
              <a:t>   </a:t>
            </a:r>
            <a:r>
              <a:rPr lang="en-US" dirty="0"/>
              <a:t>1-Hypersensitivity reaction      2-Swelling</a:t>
            </a:r>
          </a:p>
          <a:p>
            <a:pPr marL="45720" indent="0" algn="just" rtl="0">
              <a:buNone/>
            </a:pPr>
            <a:endParaRPr lang="en-US" b="1" u="sng" dirty="0" smtClean="0"/>
          </a:p>
          <a:p>
            <a:pPr marL="45720" indent="0" algn="just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3928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628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/>
              </a:rPr>
              <a:t>TREATMENT   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838200"/>
            <a:ext cx="8763000" cy="5791200"/>
          </a:xfrm>
        </p:spPr>
        <p:txBody>
          <a:bodyPr>
            <a:noAutofit/>
          </a:bodyPr>
          <a:lstStyle/>
          <a:p>
            <a:pPr marL="45720" indent="0" algn="just" rtl="0"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inflammation</a:t>
            </a:r>
          </a:p>
          <a:p>
            <a:pPr marL="45720" indent="0" algn="just" rtl="0">
              <a:buNone/>
            </a:pPr>
            <a:r>
              <a:rPr lang="en-US" sz="2400" dirty="0"/>
              <a:t>1- Removal of the causes.                      </a:t>
            </a:r>
          </a:p>
          <a:p>
            <a:pPr marL="45720" indent="0" algn="just" rtl="0">
              <a:buNone/>
            </a:pPr>
            <a:r>
              <a:rPr lang="en-US" sz="2400" dirty="0"/>
              <a:t>2- Rest ( immobilization of the part ; prevent the spread of inflammation , reduce swelling , help healing with less scar formation , support damaged structures ) </a:t>
            </a:r>
          </a:p>
          <a:p>
            <a:pPr marL="45720" indent="0" algn="just" rtl="0">
              <a:buNone/>
            </a:pPr>
            <a:r>
              <a:rPr lang="en-US" sz="2400" dirty="0"/>
              <a:t>3- Cold application        a- cold water bath       b- ice </a:t>
            </a:r>
          </a:p>
          <a:p>
            <a:pPr marL="45720" indent="0" algn="just" rtl="0">
              <a:buNone/>
            </a:pPr>
            <a:r>
              <a:rPr lang="en-US" sz="2400" u="sng" dirty="0"/>
              <a:t>The purpose of cold application</a:t>
            </a:r>
            <a:r>
              <a:rPr lang="en-US" sz="2400" b="1" dirty="0"/>
              <a:t>: </a:t>
            </a:r>
            <a:r>
              <a:rPr lang="en-US" sz="2400" dirty="0"/>
              <a:t>is to relief pain , and prevent the vasodilatation , and the exudation by using     of cold application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u="sng" dirty="0"/>
              <a:t>prevent edema and tissue swelling)</a:t>
            </a:r>
            <a:endParaRPr lang="en-US" sz="2400" dirty="0"/>
          </a:p>
          <a:p>
            <a:pPr marL="45720" indent="0" algn="just" rtl="0">
              <a:buNone/>
            </a:pPr>
            <a:r>
              <a:rPr lang="en-US" sz="2400" dirty="0"/>
              <a:t>4- Anodyne preparation   such as   </a:t>
            </a:r>
            <a:r>
              <a:rPr lang="en-US" sz="2400" dirty="0" err="1"/>
              <a:t>xylocaine</a:t>
            </a:r>
            <a:r>
              <a:rPr lang="en-US" sz="2400" dirty="0"/>
              <a:t> jelly</a:t>
            </a:r>
            <a:r>
              <a:rPr lang="en-US" sz="2400" b="1" dirty="0"/>
              <a:t> .  </a:t>
            </a:r>
            <a:endParaRPr lang="en-US" sz="2400" dirty="0"/>
          </a:p>
          <a:p>
            <a:pPr marL="45720" indent="0" algn="just" rtl="0"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80464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04800"/>
            <a:ext cx="8686800" cy="6248400"/>
          </a:xfrm>
        </p:spPr>
        <p:txBody>
          <a:bodyPr/>
          <a:lstStyle/>
          <a:p>
            <a:pPr marL="45720" indent="0" algn="just" rtl="0">
              <a:buNone/>
            </a:pPr>
            <a:endParaRPr lang="en-US" sz="2400" dirty="0" smtClean="0"/>
          </a:p>
          <a:p>
            <a:pPr marL="45720" indent="0" algn="just" rtl="0">
              <a:buNone/>
            </a:pPr>
            <a:r>
              <a:rPr lang="en-US" sz="2400" dirty="0" smtClean="0"/>
              <a:t>5- </a:t>
            </a:r>
            <a:r>
              <a:rPr lang="en-US" sz="2400" dirty="0"/>
              <a:t>Compression –application of compression bandage help in avoid inflammation swelling. It should be done after massage - gentle massage with the direction of venous and lymphatic stream. The correct application of pressure bandage to  1-protect the wound  2- immobilization   3- reduce swelling /is an art that must be learned through experience ( not too tied , or not too loose ).</a:t>
            </a:r>
          </a:p>
          <a:p>
            <a:pPr marL="45720" indent="0" algn="just" rtl="0">
              <a:buNone/>
            </a:pPr>
            <a:r>
              <a:rPr lang="en-US" sz="2400" dirty="0"/>
              <a:t>(when bandaging the upper portion of the leg , a bandage is first applied to the lower portion to maintain the position and to prevent edema of the distal extremity).</a:t>
            </a:r>
          </a:p>
          <a:p>
            <a:pPr marL="45720" indent="0" algn="just" rtl="0">
              <a:buNone/>
            </a:pPr>
            <a:r>
              <a:rPr lang="en-US" sz="2400" dirty="0"/>
              <a:t>6- Anti inflammatory drugs : NSAID ( Aspirin , Indomethacin ,</a:t>
            </a:r>
            <a:r>
              <a:rPr lang="en-US" sz="2400" dirty="0" err="1"/>
              <a:t>Phenylbutazone</a:t>
            </a:r>
            <a:r>
              <a:rPr lang="en-US" sz="2400" dirty="0"/>
              <a:t>, Ibuprofen, Naproxen, </a:t>
            </a:r>
            <a:r>
              <a:rPr lang="en-US" sz="2400" dirty="0" err="1"/>
              <a:t>Diclofenac</a:t>
            </a:r>
            <a:r>
              <a:rPr lang="en-US" sz="2400" dirty="0"/>
              <a:t>, </a:t>
            </a:r>
            <a:r>
              <a:rPr lang="en-US" sz="2400" dirty="0" err="1"/>
              <a:t>Mefenamic</a:t>
            </a:r>
            <a:r>
              <a:rPr lang="en-US" sz="2400" dirty="0"/>
              <a:t> acid, Anti cox ), Corticosteroids.</a:t>
            </a:r>
          </a:p>
        </p:txBody>
      </p:sp>
    </p:spTree>
    <p:extLst>
      <p:ext uri="{BB962C8B-B14F-4D97-AF65-F5344CB8AC3E}">
        <p14:creationId xmlns:p14="http://schemas.microsoft.com/office/powerpoint/2010/main" val="236989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762000"/>
            <a:ext cx="8763000" cy="5867400"/>
          </a:xfrm>
        </p:spPr>
        <p:txBody>
          <a:bodyPr/>
          <a:lstStyle/>
          <a:p>
            <a:pPr marL="45720" indent="0" algn="just" rtl="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Chronic inflammation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" indent="0" algn="just" rtl="0">
              <a:buNone/>
            </a:pPr>
            <a:r>
              <a:rPr lang="en-US" dirty="0" smtClean="0"/>
              <a:t>1-Warm application. </a:t>
            </a:r>
            <a:r>
              <a:rPr lang="en-US" dirty="0"/>
              <a:t>This is useful for:  </a:t>
            </a:r>
          </a:p>
          <a:p>
            <a:pPr marL="45720" indent="0" algn="just" rtl="0">
              <a:buNone/>
            </a:pPr>
            <a:r>
              <a:rPr lang="en-US" dirty="0"/>
              <a:t>     a- promote </a:t>
            </a:r>
            <a:r>
              <a:rPr lang="en-US" dirty="0" smtClean="0"/>
              <a:t>circulation.        </a:t>
            </a:r>
            <a:endParaRPr lang="en-US" dirty="0"/>
          </a:p>
          <a:p>
            <a:pPr marL="45720" indent="0" algn="just" rtl="0">
              <a:buNone/>
            </a:pPr>
            <a:r>
              <a:rPr lang="en-US" dirty="0"/>
              <a:t>     b- enhance </a:t>
            </a:r>
            <a:r>
              <a:rPr lang="en-US" dirty="0" err="1"/>
              <a:t>resorption</a:t>
            </a:r>
            <a:r>
              <a:rPr lang="en-US" dirty="0"/>
              <a:t> of exudates by enhance the whole process of inflammation .</a:t>
            </a:r>
          </a:p>
          <a:p>
            <a:pPr marL="45720" indent="0" algn="just" rtl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 fomentation: </a:t>
            </a:r>
            <a:r>
              <a:rPr lang="en-US" dirty="0" smtClean="0"/>
              <a:t>         </a:t>
            </a:r>
          </a:p>
          <a:p>
            <a:pPr marL="45720" indent="0" algn="just" rtl="0">
              <a:buNone/>
            </a:pPr>
            <a:r>
              <a:rPr lang="en-US" dirty="0" smtClean="0"/>
              <a:t>A-Dry heat  </a:t>
            </a:r>
            <a:r>
              <a:rPr lang="en-US" dirty="0"/>
              <a:t>(Temperature 40ºC to 44.5ºC) – e.g. ( heated sand ,                heated rice bran covered in cloth , hot water bottle</a:t>
            </a:r>
            <a:r>
              <a:rPr lang="en-US" dirty="0" smtClean="0"/>
              <a:t>).                                                                                                                                              </a:t>
            </a:r>
          </a:p>
          <a:p>
            <a:pPr marL="45720" indent="0" algn="just" rtl="0">
              <a:buNone/>
            </a:pPr>
            <a:endParaRPr lang="en-US" dirty="0" smtClean="0"/>
          </a:p>
          <a:p>
            <a:pPr marL="45720" indent="0" algn="just" rtl="0">
              <a:buNone/>
            </a:pPr>
            <a:r>
              <a:rPr lang="en-US" dirty="0" smtClean="0"/>
              <a:t>B-Moist </a:t>
            </a:r>
            <a:r>
              <a:rPr lang="en-US" dirty="0"/>
              <a:t>heat e.g. cloth dipped in hot water .(hot water poultices). </a:t>
            </a:r>
          </a:p>
          <a:p>
            <a:pPr marL="45720" indent="0" algn="just" rtl="0">
              <a:buNone/>
            </a:pPr>
            <a:endParaRPr lang="ar-IQ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9200" y="21771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effectLst/>
              </a:rPr>
              <a:t>TREATMENT   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120216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3021</TotalTime>
  <Words>954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Slipstream</vt:lpstr>
      <vt:lpstr>Inflammation</vt:lpstr>
      <vt:lpstr>Sequences of Inflammation</vt:lpstr>
      <vt:lpstr>PowerPoint Presentation</vt:lpstr>
      <vt:lpstr>Classification of the Inflammation </vt:lpstr>
      <vt:lpstr>Sequelae of Inflammation </vt:lpstr>
      <vt:lpstr>The Effects of Acute Inflammation </vt:lpstr>
      <vt:lpstr>TREATMENT     </vt:lpstr>
      <vt:lpstr>PowerPoint Presentation</vt:lpstr>
      <vt:lpstr>TREATMENT   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Inflammation</dc:title>
  <dc:creator>ahmed</dc:creator>
  <cp:lastModifiedBy>ahmed</cp:lastModifiedBy>
  <cp:revision>124</cp:revision>
  <dcterms:created xsi:type="dcterms:W3CDTF">2006-08-16T00:00:00Z</dcterms:created>
  <dcterms:modified xsi:type="dcterms:W3CDTF">2016-10-28T06:39:24Z</dcterms:modified>
</cp:coreProperties>
</file>