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5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26/10/1441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26/10/1441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26/10/1441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26/10/1441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26/10/1441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26/10/1441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26/10/1441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26/10/1441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2928958"/>
          </a:xfrm>
        </p:spPr>
        <p:txBody>
          <a:bodyPr>
            <a:normAutofit/>
          </a:bodyPr>
          <a:lstStyle/>
          <a:p>
            <a:pPr algn="ctr" rtl="0"/>
            <a:r>
              <a:rPr lang="en-US" b="1" cap="all" dirty="0" smtClean="0"/>
              <a:t>Rabies </a:t>
            </a:r>
            <a:br>
              <a:rPr lang="en-US" b="1" cap="all" dirty="0" smtClean="0"/>
            </a:br>
            <a:endParaRPr lang="ar-IQ" dirty="0"/>
          </a:p>
        </p:txBody>
      </p:sp>
      <p:sp>
        <p:nvSpPr>
          <p:cNvPr id="6" name="عنوان فرعي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 smtClean="0"/>
              <a:t>Important Properties</a:t>
            </a:r>
            <a:br>
              <a:rPr lang="en-US" b="1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/>
          </a:bodyPr>
          <a:lstStyle/>
          <a:p>
            <a:pPr algn="l" rtl="0"/>
            <a:r>
              <a:rPr lang="en-US" dirty="0" smtClean="0"/>
              <a:t>Rabies virus is the only medically important member of the </a:t>
            </a:r>
            <a:r>
              <a:rPr lang="en-US" dirty="0" err="1" smtClean="0"/>
              <a:t>rhabdovirus</a:t>
            </a:r>
            <a:r>
              <a:rPr lang="en-US" dirty="0" smtClean="0"/>
              <a:t> family. </a:t>
            </a:r>
          </a:p>
          <a:p>
            <a:pPr algn="l" rtl="0"/>
            <a:r>
              <a:rPr lang="en-US" dirty="0" smtClean="0"/>
              <a:t>It has a </a:t>
            </a:r>
            <a:r>
              <a:rPr lang="en-US" b="1" dirty="0" smtClean="0"/>
              <a:t>single-stranded RNA</a:t>
            </a:r>
            <a:r>
              <a:rPr lang="en-US" dirty="0" smtClean="0"/>
              <a:t> enclosed within a </a:t>
            </a:r>
            <a:r>
              <a:rPr lang="en-US" b="1" dirty="0" smtClean="0"/>
              <a:t>bullet-shaped</a:t>
            </a:r>
            <a:r>
              <a:rPr lang="en-US" dirty="0" smtClean="0"/>
              <a:t> </a:t>
            </a:r>
            <a:r>
              <a:rPr lang="en-US" dirty="0" err="1" smtClean="0"/>
              <a:t>capsid</a:t>
            </a:r>
            <a:r>
              <a:rPr lang="en-US" dirty="0" smtClean="0"/>
              <a:t> surrounded by a lipoprotein </a:t>
            </a:r>
            <a:r>
              <a:rPr lang="en-US" b="1" dirty="0" smtClean="0"/>
              <a:t>envelope.</a:t>
            </a:r>
          </a:p>
          <a:p>
            <a:pPr algn="l" rtl="0"/>
            <a:r>
              <a:rPr lang="en-US" dirty="0" smtClean="0"/>
              <a:t> Because the genome RNA has </a:t>
            </a:r>
            <a:r>
              <a:rPr lang="en-US" b="1" dirty="0" smtClean="0"/>
              <a:t>negative polarity,</a:t>
            </a:r>
            <a:r>
              <a:rPr lang="en-US" dirty="0" smtClean="0"/>
              <a:t> the </a:t>
            </a:r>
            <a:r>
              <a:rPr lang="en-US" dirty="0" err="1" smtClean="0"/>
              <a:t>virion</a:t>
            </a:r>
            <a:r>
              <a:rPr lang="en-US" dirty="0" smtClean="0"/>
              <a:t> contains an RNA-dependent </a:t>
            </a:r>
            <a:r>
              <a:rPr lang="en-US" b="1" dirty="0" smtClean="0"/>
              <a:t>RNA polymerase.</a:t>
            </a:r>
            <a:r>
              <a:rPr lang="en-US" dirty="0" smtClean="0"/>
              <a:t> </a:t>
            </a:r>
          </a:p>
          <a:p>
            <a:pPr algn="l" rtl="0"/>
            <a:r>
              <a:rPr lang="en-US" dirty="0" smtClean="0"/>
              <a:t>Rabies virus has a single antigenic type. </a:t>
            </a:r>
          </a:p>
          <a:p>
            <a:pPr algn="l" rtl="0"/>
            <a:r>
              <a:rPr lang="en-US" dirty="0" smtClean="0"/>
              <a:t>The </a:t>
            </a:r>
            <a:r>
              <a:rPr lang="en-US" dirty="0" err="1" smtClean="0"/>
              <a:t>antigenicity</a:t>
            </a:r>
            <a:r>
              <a:rPr lang="en-US" dirty="0" smtClean="0"/>
              <a:t> resides in the envelope glycoprotein spikes.</a:t>
            </a:r>
          </a:p>
          <a:p>
            <a:pPr algn="l" rtl="0"/>
            <a:r>
              <a:rPr lang="en-US" dirty="0" smtClean="0"/>
              <a:t>Rabies virus has a </a:t>
            </a:r>
            <a:r>
              <a:rPr lang="en-US" b="1" dirty="0" smtClean="0"/>
              <a:t>broad host range:</a:t>
            </a:r>
            <a:r>
              <a:rPr lang="en-US" dirty="0" smtClean="0"/>
              <a:t> it can infect all mammals, but only certain mammals are important sources of infection for humans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Replicative Cycle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Rabies virus attaches to the </a:t>
            </a:r>
            <a:r>
              <a:rPr lang="en-US" b="1" dirty="0" smtClean="0"/>
              <a:t>acetylcholine receptor</a:t>
            </a:r>
            <a:r>
              <a:rPr lang="en-US" dirty="0" smtClean="0"/>
              <a:t> on the cell surface.</a:t>
            </a:r>
          </a:p>
          <a:p>
            <a:pPr algn="l" rtl="0"/>
            <a:r>
              <a:rPr lang="en-US" dirty="0" smtClean="0"/>
              <a:t> After entry into the cell, the </a:t>
            </a:r>
            <a:r>
              <a:rPr lang="en-US" dirty="0" err="1" smtClean="0"/>
              <a:t>virion</a:t>
            </a:r>
            <a:r>
              <a:rPr lang="en-US" dirty="0" smtClean="0"/>
              <a:t> RNA polymerase synthesizes five mRNAs that code for viral proteins.</a:t>
            </a:r>
          </a:p>
          <a:p>
            <a:pPr algn="l" rtl="0"/>
            <a:r>
              <a:rPr lang="en-US" dirty="0" smtClean="0"/>
              <a:t> After replication of the genome viral RNA by a virus-encoded RNA polymerase, progeny RNA is assembled with </a:t>
            </a:r>
            <a:r>
              <a:rPr lang="en-US" dirty="0" err="1" smtClean="0"/>
              <a:t>virion</a:t>
            </a:r>
            <a:r>
              <a:rPr lang="en-US" dirty="0" smtClean="0"/>
              <a:t> proteins to form the </a:t>
            </a:r>
            <a:r>
              <a:rPr lang="en-US" dirty="0" err="1" smtClean="0"/>
              <a:t>nucleocapsid</a:t>
            </a:r>
            <a:r>
              <a:rPr lang="en-US" dirty="0" smtClean="0"/>
              <a:t>, and the envelope is acquired as the </a:t>
            </a:r>
            <a:r>
              <a:rPr lang="en-US" dirty="0" err="1" smtClean="0"/>
              <a:t>virion</a:t>
            </a:r>
            <a:r>
              <a:rPr lang="en-US" dirty="0" smtClean="0"/>
              <a:t> buds through the cell membrane.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7500990" cy="1082660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 smtClean="0"/>
              <a:t>Transmission &amp; Epidemiology</a:t>
            </a:r>
            <a:br>
              <a:rPr lang="en-US" b="1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The virus is transmitted by the </a:t>
            </a:r>
            <a:r>
              <a:rPr lang="en-US" b="1" dirty="0" smtClean="0"/>
              <a:t>bite</a:t>
            </a:r>
            <a:r>
              <a:rPr lang="en-US" dirty="0" smtClean="0"/>
              <a:t> of a rabid animal that manifests aggressive, biting behavior induced by the viral encephalitis.</a:t>
            </a:r>
          </a:p>
          <a:p>
            <a:pPr algn="l" rtl="0"/>
            <a:r>
              <a:rPr lang="en-US" dirty="0" smtClean="0"/>
              <a:t> In the United States, transmission is usually from the bite of </a:t>
            </a:r>
            <a:r>
              <a:rPr lang="en-US" b="1" dirty="0" smtClean="0"/>
              <a:t>wild animals</a:t>
            </a:r>
            <a:r>
              <a:rPr lang="en-US" dirty="0" smtClean="0"/>
              <a:t> such as  raccoons, and bats;</a:t>
            </a:r>
          </a:p>
          <a:p>
            <a:pPr algn="l" rtl="0"/>
            <a:r>
              <a:rPr lang="en-US" dirty="0" smtClean="0"/>
              <a:t> dogs and cats are frequently immunized and therefore are rarely sources of human infection. </a:t>
            </a:r>
            <a:endParaRPr lang="en-US" dirty="0" smtClean="0"/>
          </a:p>
          <a:p>
            <a:pPr algn="l" rtl="0"/>
            <a:r>
              <a:rPr lang="en-US" dirty="0" smtClean="0"/>
              <a:t>In </a:t>
            </a:r>
            <a:r>
              <a:rPr lang="en-US" dirty="0" smtClean="0"/>
              <a:t>recent years, </a:t>
            </a:r>
            <a:r>
              <a:rPr lang="en-US" b="1" dirty="0" smtClean="0"/>
              <a:t>bats</a:t>
            </a:r>
            <a:r>
              <a:rPr lang="en-US" dirty="0" smtClean="0"/>
              <a:t> have been the source of most cases of human rabies in the United States.</a:t>
            </a:r>
          </a:p>
          <a:p>
            <a:pPr algn="l" rtl="0"/>
            <a:r>
              <a:rPr lang="en-US" dirty="0" smtClean="0"/>
              <a:t> Rodents and rabbits do not transmit rabies.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928694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b="1" dirty="0" smtClean="0"/>
              <a:t>Prevention</a:t>
            </a:r>
            <a:br>
              <a:rPr lang="en-US" b="1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There are two approaches to prevention of rabies in humans: </a:t>
            </a:r>
            <a:r>
              <a:rPr lang="en-US" b="1" dirty="0" err="1" smtClean="0"/>
              <a:t>preexposure</a:t>
            </a:r>
            <a:r>
              <a:rPr lang="en-US" dirty="0" smtClean="0"/>
              <a:t> and </a:t>
            </a:r>
            <a:r>
              <a:rPr lang="en-US" b="1" dirty="0" err="1" smtClean="0"/>
              <a:t>postexposure</a:t>
            </a:r>
            <a:r>
              <a:rPr lang="en-US" b="1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err="1" smtClean="0"/>
              <a:t>Preexposure</a:t>
            </a:r>
            <a:r>
              <a:rPr lang="en-US" dirty="0" smtClean="0"/>
              <a:t> immunization with rabies vaccine should be given to individuals in high-risk groups, such as veterinarians, zookeepers, and travelers to areas of </a:t>
            </a:r>
            <a:r>
              <a:rPr lang="en-US" dirty="0" err="1" smtClean="0"/>
              <a:t>hyperendemic</a:t>
            </a:r>
            <a:r>
              <a:rPr lang="en-US" dirty="0" smtClean="0"/>
              <a:t> </a:t>
            </a:r>
            <a:r>
              <a:rPr lang="en-US" dirty="0" smtClean="0"/>
              <a:t>infection. </a:t>
            </a:r>
            <a:endParaRPr lang="en-US" dirty="0" smtClean="0"/>
          </a:p>
          <a:p>
            <a:pPr algn="l" rtl="0"/>
            <a:r>
              <a:rPr lang="en-US" dirty="0" err="1" smtClean="0"/>
              <a:t>Preexposure</a:t>
            </a:r>
            <a:r>
              <a:rPr lang="en-US" dirty="0" smtClean="0"/>
              <a:t> immunization consists of three doses given on days 0, 7, and 21 or 28.</a:t>
            </a:r>
          </a:p>
          <a:p>
            <a:pPr algn="l" rtl="0"/>
            <a:r>
              <a:rPr lang="en-US" dirty="0" smtClean="0"/>
              <a:t> Booster doses are given as needed to maintain an antibody titer of 1:5.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rabies vaccine is the </a:t>
            </a:r>
            <a:r>
              <a:rPr lang="en-US" i="1" dirty="0" smtClean="0"/>
              <a:t>only</a:t>
            </a:r>
            <a:r>
              <a:rPr lang="en-US" dirty="0" smtClean="0"/>
              <a:t> vaccine that is routinely used </a:t>
            </a:r>
            <a:r>
              <a:rPr lang="en-US" dirty="0" err="1" smtClean="0"/>
              <a:t>postexposure</a:t>
            </a:r>
            <a:r>
              <a:rPr lang="en-US" dirty="0" smtClean="0"/>
              <a:t>, i.e., after the person has been exposed to the virus via animal bite.</a:t>
            </a:r>
          </a:p>
          <a:p>
            <a:pPr algn="l" rtl="0"/>
            <a:r>
              <a:rPr lang="en-US" dirty="0" smtClean="0"/>
              <a:t> The long incubation period of the disease allows the virus in the vaccine sufficient time to induce protective immunity.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</TotalTime>
  <Words>385</Words>
  <PresentationFormat>عرض على الشاشة (3:4)‏</PresentationFormat>
  <Paragraphs>25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تدفق</vt:lpstr>
      <vt:lpstr>Rabies  </vt:lpstr>
      <vt:lpstr>Important Properties </vt:lpstr>
      <vt:lpstr>Replicative Cycle</vt:lpstr>
      <vt:lpstr>Transmission &amp; Epidemiology </vt:lpstr>
      <vt:lpstr>Prevention 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Rabies Virus </dc:title>
  <dc:creator>Alaa</dc:creator>
  <cp:lastModifiedBy>Alaa</cp:lastModifiedBy>
  <cp:revision>13</cp:revision>
  <dcterms:created xsi:type="dcterms:W3CDTF">2019-04-10T20:53:10Z</dcterms:created>
  <dcterms:modified xsi:type="dcterms:W3CDTF">2020-06-17T01:01:42Z</dcterms:modified>
</cp:coreProperties>
</file>