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2"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EA0055-ECCD-4312-BD46-383B6D188D76}"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A7459-3443-499A-9E96-A016A7194269}" type="slidenum">
              <a:rPr lang="en-US" smtClean="0"/>
              <a:t>‹#›</a:t>
            </a:fld>
            <a:endParaRPr lang="en-US"/>
          </a:p>
        </p:txBody>
      </p:sp>
    </p:spTree>
    <p:extLst>
      <p:ext uri="{BB962C8B-B14F-4D97-AF65-F5344CB8AC3E}">
        <p14:creationId xmlns:p14="http://schemas.microsoft.com/office/powerpoint/2010/main" val="411282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A0055-ECCD-4312-BD46-383B6D188D76}"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A7459-3443-499A-9E96-A016A7194269}" type="slidenum">
              <a:rPr lang="en-US" smtClean="0"/>
              <a:t>‹#›</a:t>
            </a:fld>
            <a:endParaRPr lang="en-US"/>
          </a:p>
        </p:txBody>
      </p:sp>
    </p:spTree>
    <p:extLst>
      <p:ext uri="{BB962C8B-B14F-4D97-AF65-F5344CB8AC3E}">
        <p14:creationId xmlns:p14="http://schemas.microsoft.com/office/powerpoint/2010/main" val="217323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A0055-ECCD-4312-BD46-383B6D188D76}"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A7459-3443-499A-9E96-A016A7194269}" type="slidenum">
              <a:rPr lang="en-US" smtClean="0"/>
              <a:t>‹#›</a:t>
            </a:fld>
            <a:endParaRPr lang="en-US"/>
          </a:p>
        </p:txBody>
      </p:sp>
    </p:spTree>
    <p:extLst>
      <p:ext uri="{BB962C8B-B14F-4D97-AF65-F5344CB8AC3E}">
        <p14:creationId xmlns:p14="http://schemas.microsoft.com/office/powerpoint/2010/main" val="4079229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A0055-ECCD-4312-BD46-383B6D188D76}"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A7459-3443-499A-9E96-A016A7194269}" type="slidenum">
              <a:rPr lang="en-US" smtClean="0"/>
              <a:t>‹#›</a:t>
            </a:fld>
            <a:endParaRPr lang="en-US"/>
          </a:p>
        </p:txBody>
      </p:sp>
    </p:spTree>
    <p:extLst>
      <p:ext uri="{BB962C8B-B14F-4D97-AF65-F5344CB8AC3E}">
        <p14:creationId xmlns:p14="http://schemas.microsoft.com/office/powerpoint/2010/main" val="4016245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EA0055-ECCD-4312-BD46-383B6D188D76}"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A7459-3443-499A-9E96-A016A7194269}" type="slidenum">
              <a:rPr lang="en-US" smtClean="0"/>
              <a:t>‹#›</a:t>
            </a:fld>
            <a:endParaRPr lang="en-US"/>
          </a:p>
        </p:txBody>
      </p:sp>
    </p:spTree>
    <p:extLst>
      <p:ext uri="{BB962C8B-B14F-4D97-AF65-F5344CB8AC3E}">
        <p14:creationId xmlns:p14="http://schemas.microsoft.com/office/powerpoint/2010/main" val="271539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EA0055-ECCD-4312-BD46-383B6D188D76}"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A7459-3443-499A-9E96-A016A7194269}" type="slidenum">
              <a:rPr lang="en-US" smtClean="0"/>
              <a:t>‹#›</a:t>
            </a:fld>
            <a:endParaRPr lang="en-US"/>
          </a:p>
        </p:txBody>
      </p:sp>
    </p:spTree>
    <p:extLst>
      <p:ext uri="{BB962C8B-B14F-4D97-AF65-F5344CB8AC3E}">
        <p14:creationId xmlns:p14="http://schemas.microsoft.com/office/powerpoint/2010/main" val="31070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EA0055-ECCD-4312-BD46-383B6D188D76}" type="datetimeFigureOut">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2A7459-3443-499A-9E96-A016A7194269}" type="slidenum">
              <a:rPr lang="en-US" smtClean="0"/>
              <a:t>‹#›</a:t>
            </a:fld>
            <a:endParaRPr lang="en-US"/>
          </a:p>
        </p:txBody>
      </p:sp>
    </p:spTree>
    <p:extLst>
      <p:ext uri="{BB962C8B-B14F-4D97-AF65-F5344CB8AC3E}">
        <p14:creationId xmlns:p14="http://schemas.microsoft.com/office/powerpoint/2010/main" val="154224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EA0055-ECCD-4312-BD46-383B6D188D76}" type="datetimeFigureOut">
              <a:rPr lang="en-US" smtClean="0"/>
              <a:t>5/18/2021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2A7459-3443-499A-9E96-A016A7194269}" type="slidenum">
              <a:rPr lang="en-US" smtClean="0"/>
              <a:t>‹#›</a:t>
            </a:fld>
            <a:endParaRPr lang="en-US"/>
          </a:p>
        </p:txBody>
      </p:sp>
    </p:spTree>
    <p:extLst>
      <p:ext uri="{BB962C8B-B14F-4D97-AF65-F5344CB8AC3E}">
        <p14:creationId xmlns:p14="http://schemas.microsoft.com/office/powerpoint/2010/main" val="57745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A0055-ECCD-4312-BD46-383B6D188D76}" type="datetimeFigureOut">
              <a:rPr lang="en-US" smtClean="0"/>
              <a:t>5/18/2021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2A7459-3443-499A-9E96-A016A7194269}" type="slidenum">
              <a:rPr lang="en-US" smtClean="0"/>
              <a:t>‹#›</a:t>
            </a:fld>
            <a:endParaRPr lang="en-US"/>
          </a:p>
        </p:txBody>
      </p:sp>
    </p:spTree>
    <p:extLst>
      <p:ext uri="{BB962C8B-B14F-4D97-AF65-F5344CB8AC3E}">
        <p14:creationId xmlns:p14="http://schemas.microsoft.com/office/powerpoint/2010/main" val="232419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A0055-ECCD-4312-BD46-383B6D188D76}"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A7459-3443-499A-9E96-A016A7194269}" type="slidenum">
              <a:rPr lang="en-US" smtClean="0"/>
              <a:t>‹#›</a:t>
            </a:fld>
            <a:endParaRPr lang="en-US"/>
          </a:p>
        </p:txBody>
      </p:sp>
    </p:spTree>
    <p:extLst>
      <p:ext uri="{BB962C8B-B14F-4D97-AF65-F5344CB8AC3E}">
        <p14:creationId xmlns:p14="http://schemas.microsoft.com/office/powerpoint/2010/main" val="413239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A0055-ECCD-4312-BD46-383B6D188D76}"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A7459-3443-499A-9E96-A016A7194269}" type="slidenum">
              <a:rPr lang="en-US" smtClean="0"/>
              <a:t>‹#›</a:t>
            </a:fld>
            <a:endParaRPr lang="en-US"/>
          </a:p>
        </p:txBody>
      </p:sp>
    </p:spTree>
    <p:extLst>
      <p:ext uri="{BB962C8B-B14F-4D97-AF65-F5344CB8AC3E}">
        <p14:creationId xmlns:p14="http://schemas.microsoft.com/office/powerpoint/2010/main" val="284180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A0055-ECCD-4312-BD46-383B6D188D76}" type="datetimeFigureOut">
              <a:rPr lang="en-US" smtClean="0"/>
              <a:t>5/18/2021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A7459-3443-499A-9E96-A016A7194269}" type="slidenum">
              <a:rPr lang="en-US" smtClean="0"/>
              <a:t>‹#›</a:t>
            </a:fld>
            <a:endParaRPr lang="en-US"/>
          </a:p>
        </p:txBody>
      </p:sp>
    </p:spTree>
    <p:extLst>
      <p:ext uri="{BB962C8B-B14F-4D97-AF65-F5344CB8AC3E}">
        <p14:creationId xmlns:p14="http://schemas.microsoft.com/office/powerpoint/2010/main" val="342214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891480"/>
            <a:ext cx="7772400" cy="4248472"/>
          </a:xfrm>
        </p:spPr>
        <p:txBody>
          <a:bodyPr/>
          <a:lstStyle/>
          <a:p>
            <a:r>
              <a:rPr lang="en-US" i="1" dirty="0" err="1"/>
              <a:t>Trichostrongylus</a:t>
            </a:r>
            <a:endParaRPr lang="en-US" dirty="0"/>
          </a:p>
        </p:txBody>
      </p:sp>
      <p:sp>
        <p:nvSpPr>
          <p:cNvPr id="3" name="Subtitle 2"/>
          <p:cNvSpPr>
            <a:spLocks noGrp="1"/>
          </p:cNvSpPr>
          <p:nvPr>
            <p:ph type="subTitle" idx="1"/>
          </p:nvPr>
        </p:nvSpPr>
        <p:spPr>
          <a:xfrm>
            <a:off x="107504" y="1628800"/>
            <a:ext cx="8640960" cy="4824536"/>
          </a:xfrm>
        </p:spPr>
        <p:txBody>
          <a:bodyPr>
            <a:normAutofit/>
          </a:bodyPr>
          <a:lstStyle/>
          <a:p>
            <a:pPr algn="just"/>
            <a:r>
              <a:rPr lang="en-US" dirty="0" smtClean="0"/>
              <a:t>is rarely a primary pathogen in temperate areas, but is usually a component of parasitic gastroenteritis in ruminants. By contrast, in the subtropics it is one of the most important causes of parasitic gastroenteritis. One species, T. </a:t>
            </a:r>
            <a:r>
              <a:rPr lang="en-US" dirty="0" err="1" smtClean="0"/>
              <a:t>axei</a:t>
            </a:r>
            <a:r>
              <a:rPr lang="en-US" dirty="0" smtClean="0"/>
              <a:t>, is also responsible for gastritis in horses while T. </a:t>
            </a:r>
            <a:r>
              <a:rPr lang="en-US" dirty="0" err="1" smtClean="0"/>
              <a:t>tenuis</a:t>
            </a:r>
            <a:r>
              <a:rPr lang="en-US" dirty="0" smtClean="0"/>
              <a:t> has been implicated in outbreaks of severe enteritis in game birds</a:t>
            </a:r>
            <a:endParaRPr lang="en-US" dirty="0"/>
          </a:p>
        </p:txBody>
      </p:sp>
    </p:spTree>
    <p:extLst>
      <p:ext uri="{BB962C8B-B14F-4D97-AF65-F5344CB8AC3E}">
        <p14:creationId xmlns:p14="http://schemas.microsoft.com/office/powerpoint/2010/main" val="1594533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Raised plaques in abomasum due to </a:t>
            </a:r>
            <a:r>
              <a:rPr lang="en-US" dirty="0" err="1" smtClean="0"/>
              <a:t>Trichostrongylus</a:t>
            </a:r>
            <a:r>
              <a:rPr lang="en-US" dirty="0" smtClean="0"/>
              <a:t> </a:t>
            </a:r>
            <a:r>
              <a:rPr lang="en-US" dirty="0" err="1" smtClean="0"/>
              <a:t>axei</a:t>
            </a:r>
            <a:r>
              <a:rPr lang="en-US" dirty="0" smtClean="0"/>
              <a:t>.</a:t>
            </a:r>
            <a:endParaRPr lang="en-US" dirty="0"/>
          </a:p>
        </p:txBody>
      </p:sp>
      <p:pic>
        <p:nvPicPr>
          <p:cNvPr id="4" name="صورة 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149" y="2478540"/>
            <a:ext cx="4115702" cy="2769282"/>
          </a:xfrm>
          <a:prstGeom prst="rect">
            <a:avLst/>
          </a:prstGeom>
          <a:noFill/>
          <a:ln>
            <a:noFill/>
          </a:ln>
        </p:spPr>
      </p:pic>
    </p:spTree>
    <p:extLst>
      <p:ext uri="{BB962C8B-B14F-4D97-AF65-F5344CB8AC3E}">
        <p14:creationId xmlns:p14="http://schemas.microsoft.com/office/powerpoint/2010/main" val="221242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SIGNS</a:t>
            </a:r>
            <a:br>
              <a:rPr lang="en-US" dirty="0" smtClean="0"/>
            </a:br>
            <a:endParaRPr lang="en-US" dirty="0"/>
          </a:p>
        </p:txBody>
      </p:sp>
      <p:sp>
        <p:nvSpPr>
          <p:cNvPr id="3" name="Content Placeholder 2"/>
          <p:cNvSpPr>
            <a:spLocks noGrp="1"/>
          </p:cNvSpPr>
          <p:nvPr>
            <p:ph idx="1"/>
          </p:nvPr>
        </p:nvSpPr>
        <p:spPr/>
        <p:txBody>
          <a:bodyPr/>
          <a:lstStyle/>
          <a:p>
            <a:r>
              <a:rPr lang="en-US" dirty="0" smtClean="0"/>
              <a:t>The </a:t>
            </a:r>
            <a:r>
              <a:rPr lang="en-US" dirty="0"/>
              <a:t>principal clinical signs in heavy infections are rapid weight loss and </a:t>
            </a:r>
            <a:r>
              <a:rPr lang="en-US" dirty="0" err="1"/>
              <a:t>diarrhoea</a:t>
            </a:r>
            <a:r>
              <a:rPr lang="en-US" dirty="0"/>
              <a:t>. At lower levels of infection, </a:t>
            </a:r>
            <a:r>
              <a:rPr lang="en-US" dirty="0" err="1"/>
              <a:t>inappetence</a:t>
            </a:r>
            <a:r>
              <a:rPr lang="en-US" dirty="0"/>
              <a:t> and poor growth rates, sometimes accompanied by soft </a:t>
            </a:r>
            <a:r>
              <a:rPr lang="en-US" dirty="0" err="1"/>
              <a:t>faeces</a:t>
            </a:r>
            <a:r>
              <a:rPr lang="en-US" dirty="0"/>
              <a:t>, are the common signs. It is often difficult to distinguish the effects of low infections from malnutrition</a:t>
            </a:r>
            <a:r>
              <a:rPr lang="ar-IQ" dirty="0"/>
              <a:t>.</a:t>
            </a:r>
            <a:endParaRPr lang="en-US" dirty="0"/>
          </a:p>
          <a:p>
            <a:endParaRPr lang="en-US" dirty="0"/>
          </a:p>
        </p:txBody>
      </p:sp>
    </p:spTree>
    <p:extLst>
      <p:ext uri="{BB962C8B-B14F-4D97-AF65-F5344CB8AC3E}">
        <p14:creationId xmlns:p14="http://schemas.microsoft.com/office/powerpoint/2010/main" val="247650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435280" cy="5577483"/>
          </a:xfrm>
        </p:spPr>
        <p:txBody>
          <a:bodyPr>
            <a:normAutofit lnSpcReduction="10000"/>
          </a:bodyPr>
          <a:lstStyle/>
          <a:p>
            <a:pPr marL="0" indent="0" algn="just">
              <a:buNone/>
            </a:pPr>
            <a:r>
              <a:rPr lang="en-US" dirty="0" smtClean="0"/>
              <a:t>1-  light </a:t>
            </a:r>
            <a:r>
              <a:rPr lang="en-US" dirty="0"/>
              <a:t>infection usually </a:t>
            </a:r>
            <a:r>
              <a:rPr lang="en-US" dirty="0" smtClean="0"/>
              <a:t>asymptomatic . </a:t>
            </a:r>
          </a:p>
          <a:p>
            <a:pPr marL="0" indent="0" algn="just">
              <a:buNone/>
            </a:pPr>
            <a:r>
              <a:rPr lang="en-US" dirty="0" smtClean="0"/>
              <a:t>2-heavy </a:t>
            </a:r>
            <a:r>
              <a:rPr lang="en-US" dirty="0"/>
              <a:t>infection (100 000 worm) will produce diarrhea that serious can be debilitating especially in ruminant</a:t>
            </a:r>
            <a:r>
              <a:rPr lang="ar-IQ" dirty="0"/>
              <a:t> .</a:t>
            </a:r>
            <a:endParaRPr lang="en-US" dirty="0"/>
          </a:p>
          <a:p>
            <a:pPr marL="0" indent="0" algn="just">
              <a:buNone/>
            </a:pPr>
            <a:r>
              <a:rPr lang="en-US" dirty="0" smtClean="0"/>
              <a:t>3</a:t>
            </a:r>
            <a:r>
              <a:rPr lang="ar-IQ" dirty="0" smtClean="0"/>
              <a:t>-</a:t>
            </a:r>
            <a:r>
              <a:rPr lang="en-US" dirty="0" smtClean="0"/>
              <a:t> the </a:t>
            </a:r>
            <a:r>
              <a:rPr lang="en-US" dirty="0"/>
              <a:t>term  " Black scour " is some times used to describe the diarrhea because it is often watery and black-green in color</a:t>
            </a:r>
            <a:r>
              <a:rPr lang="ar-IQ" dirty="0"/>
              <a:t> .</a:t>
            </a:r>
            <a:endParaRPr lang="en-US" dirty="0"/>
          </a:p>
          <a:p>
            <a:pPr marL="0" indent="0" algn="just">
              <a:buNone/>
            </a:pPr>
            <a:r>
              <a:rPr lang="en-US" dirty="0" smtClean="0"/>
              <a:t>4- </a:t>
            </a:r>
            <a:r>
              <a:rPr lang="en-US" dirty="0"/>
              <a:t>the </a:t>
            </a:r>
            <a:r>
              <a:rPr lang="en-US" dirty="0" err="1"/>
              <a:t>faecal</a:t>
            </a:r>
            <a:r>
              <a:rPr lang="en-US" dirty="0"/>
              <a:t> lump attached to hind </a:t>
            </a:r>
            <a:r>
              <a:rPr lang="en-US" dirty="0" smtClean="0"/>
              <a:t>quarters </a:t>
            </a:r>
            <a:r>
              <a:rPr lang="en-US" dirty="0"/>
              <a:t>typically result from diarrhea due to </a:t>
            </a:r>
            <a:r>
              <a:rPr lang="en-US" dirty="0" err="1"/>
              <a:t>trichostrongylosis</a:t>
            </a:r>
            <a:r>
              <a:rPr lang="en-US" dirty="0"/>
              <a:t> can be source of attraction for blow flies producing  a </a:t>
            </a:r>
            <a:r>
              <a:rPr lang="en-US" dirty="0" err="1"/>
              <a:t>myiasis</a:t>
            </a:r>
            <a:r>
              <a:rPr lang="en-US" dirty="0"/>
              <a:t>.</a:t>
            </a:r>
          </a:p>
          <a:p>
            <a:pPr marL="0" indent="0" algn="just">
              <a:buNone/>
            </a:pPr>
            <a:endParaRPr lang="en-US" dirty="0"/>
          </a:p>
        </p:txBody>
      </p:sp>
    </p:spTree>
    <p:extLst>
      <p:ext uri="{BB962C8B-B14F-4D97-AF65-F5344CB8AC3E}">
        <p14:creationId xmlns:p14="http://schemas.microsoft.com/office/powerpoint/2010/main" val="428951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This </a:t>
            </a:r>
            <a:r>
              <a:rPr lang="en-US" dirty="0"/>
              <a:t>is based on clinical signs, seasonal occurrence of disease and, if possible, lesions at postmortem examination. </a:t>
            </a:r>
            <a:r>
              <a:rPr lang="en-US" dirty="0" err="1"/>
              <a:t>Faecal</a:t>
            </a:r>
            <a:r>
              <a:rPr lang="en-US" dirty="0"/>
              <a:t> egg counts are a useful aid to diagnosis, although </a:t>
            </a:r>
            <a:r>
              <a:rPr lang="en-US" dirty="0" err="1"/>
              <a:t>faecal</a:t>
            </a:r>
            <a:r>
              <a:rPr lang="en-US" dirty="0"/>
              <a:t> cultures are necessary for generic identification of larvae. At necropsy, </a:t>
            </a:r>
            <a:r>
              <a:rPr lang="en-US" i="1" dirty="0"/>
              <a:t>T. </a:t>
            </a:r>
            <a:r>
              <a:rPr lang="en-US" i="1" dirty="0" err="1"/>
              <a:t>axei</a:t>
            </a:r>
            <a:r>
              <a:rPr lang="en-US" dirty="0"/>
              <a:t> is easily identified from washings and digests of the abomasum or stomach.</a:t>
            </a:r>
          </a:p>
          <a:p>
            <a:endParaRPr lang="en-US" dirty="0"/>
          </a:p>
        </p:txBody>
      </p:sp>
    </p:spTree>
    <p:extLst>
      <p:ext uri="{BB962C8B-B14F-4D97-AF65-F5344CB8AC3E}">
        <p14:creationId xmlns:p14="http://schemas.microsoft.com/office/powerpoint/2010/main" val="2064684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656184"/>
          </a:xfrm>
        </p:spPr>
        <p:txBody>
          <a:bodyPr>
            <a:noAutofit/>
          </a:bodyPr>
          <a:lstStyle/>
          <a:p>
            <a:r>
              <a:rPr lang="en-US" sz="3200" dirty="0" smtClean="0"/>
              <a:t>TREATMENT AND CONTROL</a:t>
            </a:r>
            <a:br>
              <a:rPr lang="en-US" sz="3200" dirty="0" smtClean="0"/>
            </a:br>
            <a:r>
              <a:rPr lang="en-US" sz="3200" dirty="0" smtClean="0"/>
              <a:t>Depending on the host, this is as described for bovine </a:t>
            </a:r>
            <a:r>
              <a:rPr lang="en-US" sz="3200" dirty="0" err="1" smtClean="0"/>
              <a:t>ostertagiosis</a:t>
            </a:r>
            <a:r>
              <a:rPr lang="en-US" sz="3200" dirty="0" smtClean="0"/>
              <a:t>, parasitic gastroenteritis in sheep and </a:t>
            </a:r>
            <a:r>
              <a:rPr lang="en-US" sz="3200" dirty="0" err="1" smtClean="0"/>
              <a:t>strongylosis</a:t>
            </a:r>
            <a:r>
              <a:rPr lang="en-US" sz="3200" dirty="0" smtClean="0"/>
              <a:t> in the horse</a:t>
            </a:r>
            <a:r>
              <a:rPr lang="ar-IQ" sz="3200" dirty="0" smtClean="0"/>
              <a:t>.</a:t>
            </a:r>
            <a:r>
              <a:rPr lang="en-US" sz="3200" dirty="0" smtClean="0"/>
              <a:t/>
            </a:r>
            <a:br>
              <a:rPr lang="en-US" sz="3200" dirty="0" smtClean="0"/>
            </a:br>
            <a:r>
              <a:rPr lang="en-US" sz="3200" dirty="0" smtClean="0"/>
              <a:t/>
            </a:r>
            <a:br>
              <a:rPr lang="en-US" sz="3200" dirty="0" smtClean="0"/>
            </a:br>
            <a:endParaRPr lang="en-US" sz="3200" dirty="0"/>
          </a:p>
        </p:txBody>
      </p:sp>
      <p:sp>
        <p:nvSpPr>
          <p:cNvPr id="3" name="Content Placeholder 2"/>
          <p:cNvSpPr>
            <a:spLocks noGrp="1"/>
          </p:cNvSpPr>
          <p:nvPr>
            <p:ph idx="1"/>
          </p:nvPr>
        </p:nvSpPr>
        <p:spPr>
          <a:xfrm>
            <a:off x="107504" y="2060848"/>
            <a:ext cx="8928992" cy="5040560"/>
          </a:xfrm>
          <a:ln>
            <a:solidFill>
              <a:srgbClr val="00B0F0"/>
            </a:solidFill>
          </a:ln>
        </p:spPr>
        <p:txBody>
          <a:bodyPr>
            <a:normAutofit lnSpcReduction="10000"/>
          </a:bodyPr>
          <a:lstStyle/>
          <a:p>
            <a:r>
              <a:rPr lang="en-US" i="1" dirty="0" smtClean="0">
                <a:solidFill>
                  <a:srgbClr val="7030A0"/>
                </a:solidFill>
              </a:rPr>
              <a:t>T</a:t>
            </a:r>
            <a:r>
              <a:rPr lang="en-US" i="1" dirty="0">
                <a:solidFill>
                  <a:srgbClr val="7030A0"/>
                </a:solidFill>
              </a:rPr>
              <a:t>. </a:t>
            </a:r>
            <a:r>
              <a:rPr lang="en-US" i="1" dirty="0" smtClean="0">
                <a:solidFill>
                  <a:srgbClr val="7030A0"/>
                </a:solidFill>
              </a:rPr>
              <a:t>TENUIS    </a:t>
            </a:r>
            <a:r>
              <a:rPr lang="en-US" dirty="0" smtClean="0">
                <a:solidFill>
                  <a:srgbClr val="7030A0"/>
                </a:solidFill>
              </a:rPr>
              <a:t> </a:t>
            </a:r>
            <a:r>
              <a:rPr lang="en-US" dirty="0">
                <a:solidFill>
                  <a:srgbClr val="7030A0"/>
                </a:solidFill>
              </a:rPr>
              <a:t>INFECTION</a:t>
            </a:r>
          </a:p>
          <a:p>
            <a:r>
              <a:rPr lang="en-US" dirty="0"/>
              <a:t>In game birds, heavy infections produce an acute and fatal </a:t>
            </a:r>
            <a:r>
              <a:rPr lang="en-US" dirty="0" err="1"/>
              <a:t>haemorrhagic</a:t>
            </a:r>
            <a:r>
              <a:rPr lang="en-US" dirty="0"/>
              <a:t> </a:t>
            </a:r>
            <a:r>
              <a:rPr lang="en-US" dirty="0" err="1"/>
              <a:t>typhlitis</a:t>
            </a:r>
            <a:r>
              <a:rPr lang="en-US" dirty="0"/>
              <a:t>. Lighter infections result in a chronic syndrome characterized by </a:t>
            </a:r>
            <a:r>
              <a:rPr lang="en-US" dirty="0" err="1"/>
              <a:t>anaemia</a:t>
            </a:r>
            <a:r>
              <a:rPr lang="en-US" dirty="0"/>
              <a:t> and emaciation. On game farms, therapy with </a:t>
            </a:r>
            <a:r>
              <a:rPr lang="en-US" dirty="0" err="1"/>
              <a:t>levamisole</a:t>
            </a:r>
            <a:r>
              <a:rPr lang="en-US" dirty="0"/>
              <a:t> in the drinking water has proved useful, but it is more important that pens should be moved regularly to prevent the accumulation of larvae. If possible the runs should not be placed in the same areas in successive years.</a:t>
            </a:r>
          </a:p>
          <a:p>
            <a:endParaRPr lang="en-US" dirty="0"/>
          </a:p>
        </p:txBody>
      </p:sp>
    </p:spTree>
    <p:extLst>
      <p:ext uri="{BB962C8B-B14F-4D97-AF65-F5344CB8AC3E}">
        <p14:creationId xmlns:p14="http://schemas.microsoft.com/office/powerpoint/2010/main" val="527879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Autofit/>
          </a:bodyPr>
          <a:lstStyle/>
          <a:p>
            <a:r>
              <a:rPr lang="en-US" sz="2400" dirty="0" smtClean="0"/>
              <a:t/>
            </a:r>
            <a:br>
              <a:rPr lang="en-US" sz="2400" dirty="0" smtClean="0"/>
            </a:br>
            <a:r>
              <a:rPr lang="en-US" sz="2000" dirty="0" smtClean="0"/>
              <a:t>Key </a:t>
            </a:r>
            <a:r>
              <a:rPr lang="en-US" sz="2000" dirty="0"/>
              <a:t>to the identification of third-stage larvae of sheep</a:t>
            </a:r>
            <a:br>
              <a:rPr lang="en-US" sz="2000" dirty="0"/>
            </a:br>
            <a:r>
              <a:rPr lang="en-US" sz="2000" dirty="0"/>
              <a:t>gastrointestinal </a:t>
            </a:r>
            <a:r>
              <a:rPr lang="en-US" sz="2000" dirty="0" err="1"/>
              <a:t>nematades</a:t>
            </a:r>
            <a:r>
              <a:rPr lang="en-US" sz="2000" dirty="0"/>
              <a:t>. A, </a:t>
            </a:r>
            <a:r>
              <a:rPr lang="en-US" sz="2000" dirty="0" err="1"/>
              <a:t>Teladorsagia</a:t>
            </a:r>
            <a:r>
              <a:rPr lang="en-US" sz="2000" dirty="0"/>
              <a:t> </a:t>
            </a:r>
            <a:r>
              <a:rPr lang="en-US" sz="2000" dirty="0" err="1"/>
              <a:t>circumcincta</a:t>
            </a:r>
            <a:r>
              <a:rPr lang="en-US" sz="2000" dirty="0"/>
              <a:t>; B, </a:t>
            </a:r>
            <a:r>
              <a:rPr lang="en-US" sz="2000" dirty="0" err="1"/>
              <a:t>Trichostrongylus</a:t>
            </a:r>
            <a:r>
              <a:rPr lang="en-US" sz="2000" dirty="0"/>
              <a:t> </a:t>
            </a:r>
            <a:r>
              <a:rPr lang="en-US" sz="2000" dirty="0" err="1"/>
              <a:t>spp</a:t>
            </a:r>
            <a:r>
              <a:rPr lang="en-US" sz="2000" dirty="0"/>
              <a:t>; C, </a:t>
            </a:r>
            <a:r>
              <a:rPr lang="en-US" sz="2000" dirty="0" err="1"/>
              <a:t>Haemonchus</a:t>
            </a:r>
            <a:r>
              <a:rPr lang="en-US" sz="2000" dirty="0"/>
              <a:t> </a:t>
            </a:r>
            <a:r>
              <a:rPr lang="en-US" sz="2000" dirty="0" err="1"/>
              <a:t>contortus</a:t>
            </a:r>
            <a:r>
              <a:rPr lang="en-US" sz="2000" dirty="0"/>
              <a:t>; D, </a:t>
            </a:r>
            <a:r>
              <a:rPr lang="en-US" sz="2000" dirty="0" err="1"/>
              <a:t>Cooperia</a:t>
            </a:r>
            <a:r>
              <a:rPr lang="en-US" sz="2000" dirty="0"/>
              <a:t> </a:t>
            </a:r>
            <a:r>
              <a:rPr lang="en-US" sz="2000" dirty="0" err="1"/>
              <a:t>spp</a:t>
            </a:r>
            <a:r>
              <a:rPr lang="en-US" sz="2000" dirty="0"/>
              <a:t>; E</a:t>
            </a:r>
            <a:r>
              <a:rPr lang="ar-IQ" sz="2000" dirty="0"/>
              <a:t>, </a:t>
            </a:r>
            <a:r>
              <a:rPr lang="en-US" sz="2000" dirty="0" err="1"/>
              <a:t>Nematodirus</a:t>
            </a:r>
            <a:r>
              <a:rPr lang="en-US" sz="2000" dirty="0"/>
              <a:t>: (a) </a:t>
            </a:r>
            <a:r>
              <a:rPr lang="en-US" sz="2000" dirty="0" err="1"/>
              <a:t>battus</a:t>
            </a:r>
            <a:r>
              <a:rPr lang="en-US" sz="2000" dirty="0"/>
              <a:t>, (b) </a:t>
            </a:r>
            <a:r>
              <a:rPr lang="en-US" sz="2000" dirty="0" err="1"/>
              <a:t>filicollis</a:t>
            </a:r>
            <a:r>
              <a:rPr lang="en-US" sz="2000" dirty="0"/>
              <a:t>, (c) </a:t>
            </a:r>
            <a:r>
              <a:rPr lang="en-US" sz="2000" dirty="0" err="1"/>
              <a:t>spathiger</a:t>
            </a:r>
            <a:r>
              <a:rPr lang="en-US" sz="2000" dirty="0"/>
              <a:t>; F, </a:t>
            </a:r>
            <a:r>
              <a:rPr lang="en-US" sz="2000" dirty="0" err="1"/>
              <a:t>Oesophagostomum</a:t>
            </a:r>
            <a:r>
              <a:rPr lang="en-US" sz="2000" dirty="0"/>
              <a:t> </a:t>
            </a:r>
            <a:r>
              <a:rPr lang="en-US" sz="2000" dirty="0" err="1"/>
              <a:t>spp</a:t>
            </a:r>
            <a:r>
              <a:rPr lang="ar-IQ" sz="2400" dirty="0"/>
              <a:t>.</a:t>
            </a:r>
            <a:r>
              <a:rPr lang="en-US" sz="2400" dirty="0"/>
              <a:t/>
            </a:r>
            <a:br>
              <a:rPr lang="en-US" sz="2400" dirty="0"/>
            </a:br>
            <a:endParaRPr lang="en-US" sz="2400" dirty="0"/>
          </a:p>
        </p:txBody>
      </p:sp>
      <p:pic>
        <p:nvPicPr>
          <p:cNvPr id="4" name="صورة 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00200"/>
            <a:ext cx="8784976" cy="5069160"/>
          </a:xfrm>
          <a:prstGeom prst="rect">
            <a:avLst/>
          </a:prstGeom>
          <a:noFill/>
          <a:ln>
            <a:noFill/>
          </a:ln>
        </p:spPr>
      </p:pic>
    </p:spTree>
    <p:extLst>
      <p:ext uri="{BB962C8B-B14F-4D97-AF65-F5344CB8AC3E}">
        <p14:creationId xmlns:p14="http://schemas.microsoft.com/office/powerpoint/2010/main" val="2913532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sz="2200" dirty="0"/>
              <a:t>Identification of </a:t>
            </a:r>
            <a:r>
              <a:rPr lang="en-US" sz="2200" dirty="0" err="1"/>
              <a:t>Trichostrongylus</a:t>
            </a:r>
            <a:r>
              <a:rPr lang="en-US" sz="2200" dirty="0"/>
              <a:t> </a:t>
            </a:r>
            <a:r>
              <a:rPr lang="en-US" sz="2200" dirty="0" err="1"/>
              <a:t>spp</a:t>
            </a:r>
            <a:r>
              <a:rPr lang="en-US" sz="2200" dirty="0"/>
              <a:t> found in sheep and goats</a:t>
            </a:r>
            <a:br>
              <a:rPr lang="en-US" sz="2200" dirty="0"/>
            </a:br>
            <a:r>
              <a:rPr lang="en-US" sz="2200" dirty="0"/>
              <a:t>based on spicule morphology.</a:t>
            </a:r>
            <a:r>
              <a:rPr lang="en-US" dirty="0"/>
              <a:t/>
            </a:r>
            <a:br>
              <a:rPr lang="en-US" dirty="0"/>
            </a:br>
            <a:endParaRPr lang="en-US" dirty="0"/>
          </a:p>
        </p:txBody>
      </p:sp>
      <p:pic>
        <p:nvPicPr>
          <p:cNvPr id="4" name="صورة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7704856" cy="5976664"/>
          </a:xfrm>
          <a:prstGeom prst="rect">
            <a:avLst/>
          </a:prstGeom>
          <a:noFill/>
          <a:ln>
            <a:noFill/>
          </a:ln>
        </p:spPr>
      </p:pic>
    </p:spTree>
    <p:extLst>
      <p:ext uri="{BB962C8B-B14F-4D97-AF65-F5344CB8AC3E}">
        <p14:creationId xmlns:p14="http://schemas.microsoft.com/office/powerpoint/2010/main" val="3995540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Comparison of spicules of </a:t>
            </a:r>
            <a:r>
              <a:rPr lang="en-US" sz="2000" dirty="0" err="1"/>
              <a:t>Trichostrongylus</a:t>
            </a:r>
            <a:r>
              <a:rPr lang="en-US" sz="2000" dirty="0"/>
              <a:t> spp. (a) </a:t>
            </a:r>
            <a:r>
              <a:rPr lang="en-US" sz="2000" i="1" dirty="0"/>
              <a:t>T. </a:t>
            </a:r>
            <a:r>
              <a:rPr lang="en-US" sz="2000" i="1" dirty="0" err="1"/>
              <a:t>axei</a:t>
            </a:r>
            <a:r>
              <a:rPr lang="en-US" sz="2000" dirty="0"/>
              <a:t> male</a:t>
            </a:r>
            <a:br>
              <a:rPr lang="en-US" sz="2000" dirty="0"/>
            </a:br>
            <a:r>
              <a:rPr lang="en-US" sz="2000" dirty="0"/>
              <a:t>showing the dissimilar unequal length spicules. (b) Male </a:t>
            </a:r>
            <a:r>
              <a:rPr lang="en-US" sz="2000" i="1" dirty="0"/>
              <a:t>T. </a:t>
            </a:r>
            <a:r>
              <a:rPr lang="en-US" sz="2000" i="1" dirty="0" err="1"/>
              <a:t>colubriformis</a:t>
            </a:r>
            <a:r>
              <a:rPr lang="en-US" sz="2000" dirty="0"/>
              <a:t/>
            </a:r>
            <a:br>
              <a:rPr lang="en-US" sz="2000" dirty="0"/>
            </a:br>
            <a:r>
              <a:rPr lang="en-US" sz="2000" dirty="0"/>
              <a:t>showing the characteristic thick spicules of equal length with a barb tip</a:t>
            </a:r>
            <a:r>
              <a:rPr lang="ar-IQ" sz="2000" dirty="0"/>
              <a:t>.</a:t>
            </a:r>
            <a:r>
              <a:rPr lang="en-US" sz="2000" dirty="0"/>
              <a:t/>
            </a:r>
            <a:br>
              <a:rPr lang="en-US" sz="2000" dirty="0"/>
            </a:br>
            <a:r>
              <a:rPr lang="en-US" sz="2000" dirty="0"/>
              <a:t>(c) </a:t>
            </a:r>
            <a:r>
              <a:rPr lang="en-US" sz="2000" i="1" dirty="0"/>
              <a:t>T. </a:t>
            </a:r>
            <a:r>
              <a:rPr lang="en-US" sz="2000" i="1" dirty="0" err="1"/>
              <a:t>vitrinus</a:t>
            </a:r>
            <a:r>
              <a:rPr lang="en-US" sz="2000" dirty="0"/>
              <a:t> male showing the thick spicules of equal length which</a:t>
            </a:r>
            <a:br>
              <a:rPr lang="en-US" sz="2000" dirty="0"/>
            </a:br>
            <a:r>
              <a:rPr lang="en-US" sz="2000" dirty="0"/>
              <a:t>terminate in a point.</a:t>
            </a:r>
            <a:br>
              <a:rPr lang="en-US" sz="2000" dirty="0"/>
            </a:br>
            <a:endParaRPr lang="en-US" sz="2000" dirty="0"/>
          </a:p>
        </p:txBody>
      </p:sp>
      <p:pic>
        <p:nvPicPr>
          <p:cNvPr id="4" name="صورة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9276" y="2173665"/>
            <a:ext cx="6605447" cy="3379032"/>
          </a:xfrm>
          <a:prstGeom prst="rect">
            <a:avLst/>
          </a:prstGeom>
          <a:noFill/>
          <a:ln>
            <a:noFill/>
          </a:ln>
        </p:spPr>
      </p:pic>
    </p:spTree>
    <p:extLst>
      <p:ext uri="{BB962C8B-B14F-4D97-AF65-F5344CB8AC3E}">
        <p14:creationId xmlns:p14="http://schemas.microsoft.com/office/powerpoint/2010/main" val="1250207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lnSpcReduction="20000"/>
          </a:bodyPr>
          <a:lstStyle/>
          <a:p>
            <a:r>
              <a:rPr lang="en-US" dirty="0" smtClean="0"/>
              <a:t>Hosts:</a:t>
            </a:r>
          </a:p>
          <a:p>
            <a:r>
              <a:rPr lang="en-US" dirty="0" smtClean="0"/>
              <a:t>Ruminants, horses, pigs, rabbits and fowl.</a:t>
            </a:r>
          </a:p>
          <a:p>
            <a:r>
              <a:rPr lang="en-US" dirty="0" smtClean="0"/>
              <a:t>Site:</a:t>
            </a:r>
          </a:p>
          <a:p>
            <a:r>
              <a:rPr lang="en-US" dirty="0" smtClean="0"/>
              <a:t>Small intestine, except </a:t>
            </a:r>
            <a:r>
              <a:rPr lang="en-US" i="1" dirty="0" smtClean="0"/>
              <a:t>T. </a:t>
            </a:r>
            <a:r>
              <a:rPr lang="en-US" i="1" dirty="0" err="1" smtClean="0"/>
              <a:t>axei</a:t>
            </a:r>
            <a:r>
              <a:rPr lang="en-US" i="1" dirty="0" smtClean="0"/>
              <a:t> </a:t>
            </a:r>
            <a:r>
              <a:rPr lang="en-US" dirty="0" smtClean="0"/>
              <a:t>and </a:t>
            </a:r>
            <a:r>
              <a:rPr lang="en-US" i="1" dirty="0" smtClean="0"/>
              <a:t>T. </a:t>
            </a:r>
            <a:r>
              <a:rPr lang="en-US" i="1" dirty="0" err="1" smtClean="0"/>
              <a:t>tenuis</a:t>
            </a:r>
            <a:r>
              <a:rPr lang="en-US" i="1" dirty="0" smtClean="0"/>
              <a:t>.</a:t>
            </a:r>
          </a:p>
          <a:p>
            <a:r>
              <a:rPr lang="en-US" dirty="0" smtClean="0"/>
              <a:t>Species:</a:t>
            </a:r>
          </a:p>
          <a:p>
            <a:r>
              <a:rPr lang="en-US" i="1" dirty="0" err="1" smtClean="0"/>
              <a:t>Trichostrongylus</a:t>
            </a:r>
            <a:r>
              <a:rPr lang="en-US" i="1" dirty="0" smtClean="0"/>
              <a:t> </a:t>
            </a:r>
            <a:r>
              <a:rPr lang="en-US" i="1" dirty="0" err="1" smtClean="0"/>
              <a:t>axei</a:t>
            </a:r>
            <a:r>
              <a:rPr lang="en-US" dirty="0" smtClean="0"/>
              <a:t>    abomasum of ruminants and stomach of horses </a:t>
            </a:r>
          </a:p>
          <a:p>
            <a:r>
              <a:rPr lang="en-US" i="1" dirty="0" smtClean="0"/>
              <a:t>T.	</a:t>
            </a:r>
            <a:r>
              <a:rPr lang="en-US" i="1" dirty="0" err="1" smtClean="0"/>
              <a:t>colubriformis</a:t>
            </a:r>
            <a:r>
              <a:rPr lang="en-US" i="1" dirty="0" smtClean="0"/>
              <a:t> </a:t>
            </a:r>
            <a:r>
              <a:rPr lang="en-US" dirty="0" smtClean="0"/>
              <a:t>      sheep and goats</a:t>
            </a:r>
          </a:p>
          <a:p>
            <a:r>
              <a:rPr lang="en-US" i="1" dirty="0" smtClean="0"/>
              <a:t>T.	vitrines</a:t>
            </a:r>
            <a:r>
              <a:rPr lang="en-US" dirty="0" smtClean="0"/>
              <a:t>                 sheep and goats</a:t>
            </a:r>
          </a:p>
          <a:p>
            <a:r>
              <a:rPr lang="en-US" i="1" dirty="0" smtClean="0"/>
              <a:t>T </a:t>
            </a:r>
            <a:r>
              <a:rPr lang="en-US" i="1" dirty="0" err="1" smtClean="0"/>
              <a:t>capricola</a:t>
            </a:r>
            <a:r>
              <a:rPr lang="en-US" dirty="0" smtClean="0"/>
              <a:t>                    sheep and goats</a:t>
            </a:r>
          </a:p>
          <a:p>
            <a:r>
              <a:rPr lang="en-US" i="1" dirty="0" smtClean="0"/>
              <a:t>T. </a:t>
            </a:r>
            <a:r>
              <a:rPr lang="en-US" i="1" dirty="0" err="1" smtClean="0"/>
              <a:t>retortrrefonnis</a:t>
            </a:r>
            <a:r>
              <a:rPr lang="en-US" dirty="0" smtClean="0"/>
              <a:t>	rabbits</a:t>
            </a:r>
          </a:p>
          <a:p>
            <a:r>
              <a:rPr lang="en-US" i="1" dirty="0" smtClean="0"/>
              <a:t>T. </a:t>
            </a:r>
            <a:r>
              <a:rPr lang="en-US" i="1" dirty="0" err="1" smtClean="0"/>
              <a:t>tenuis</a:t>
            </a:r>
            <a:r>
              <a:rPr lang="en-US" dirty="0" smtClean="0"/>
              <a:t>	small intestine and caeca of game birds.</a:t>
            </a:r>
            <a:endParaRPr lang="en-US" dirty="0"/>
          </a:p>
        </p:txBody>
      </p:sp>
    </p:spTree>
    <p:extLst>
      <p:ext uri="{BB962C8B-B14F-4D97-AF65-F5344CB8AC3E}">
        <p14:creationId xmlns:p14="http://schemas.microsoft.com/office/powerpoint/2010/main" val="988841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32656"/>
            <a:ext cx="8784976" cy="5793507"/>
          </a:xfrm>
        </p:spPr>
        <p:txBody>
          <a:bodyPr>
            <a:normAutofit lnSpcReduction="10000"/>
          </a:bodyPr>
          <a:lstStyle/>
          <a:p>
            <a:r>
              <a:rPr lang="en-US" dirty="0"/>
              <a:t>There are a number of other species of ruminants with more local distribution and importance such as</a:t>
            </a:r>
          </a:p>
          <a:p>
            <a:pPr marL="0" indent="0">
              <a:buNone/>
            </a:pPr>
            <a:r>
              <a:rPr lang="en-US" i="1" dirty="0"/>
              <a:t>T. </a:t>
            </a:r>
            <a:r>
              <a:rPr lang="en-US" i="1" dirty="0" err="1"/>
              <a:t>rugatus</a:t>
            </a:r>
            <a:r>
              <a:rPr lang="en-US" i="1" dirty="0"/>
              <a:t>. T. </a:t>
            </a:r>
            <a:r>
              <a:rPr lang="en-US" i="1" dirty="0" err="1"/>
              <a:t>falculatus</a:t>
            </a:r>
            <a:r>
              <a:rPr lang="en-US" i="1" dirty="0"/>
              <a:t>, </a:t>
            </a:r>
            <a:r>
              <a:rPr lang="en-US" i="1" dirty="0" smtClean="0"/>
              <a:t>T. </a:t>
            </a:r>
            <a:r>
              <a:rPr lang="en-US" i="1" dirty="0" err="1" smtClean="0"/>
              <a:t>probolurus</a:t>
            </a:r>
            <a:r>
              <a:rPr lang="en-US" i="1" dirty="0" smtClean="0"/>
              <a:t> </a:t>
            </a:r>
            <a:r>
              <a:rPr lang="en-US" dirty="0"/>
              <a:t>and</a:t>
            </a:r>
            <a:r>
              <a:rPr lang="en-US" i="1" dirty="0"/>
              <a:t> T. </a:t>
            </a:r>
            <a:r>
              <a:rPr lang="en-US" i="1" dirty="0" err="1"/>
              <a:t>longispicularis</a:t>
            </a:r>
            <a:r>
              <a:rPr lang="ar-IQ" i="1" dirty="0" smtClean="0"/>
              <a:t>.</a:t>
            </a:r>
            <a:endParaRPr lang="en-US" i="1" dirty="0" smtClean="0"/>
          </a:p>
          <a:p>
            <a:r>
              <a:rPr lang="en-US" dirty="0"/>
              <a:t>Distribution: Worldwide</a:t>
            </a:r>
            <a:r>
              <a:rPr lang="ar-IQ" dirty="0"/>
              <a:t>.</a:t>
            </a:r>
            <a:endParaRPr lang="en-US" dirty="0"/>
          </a:p>
          <a:p>
            <a:r>
              <a:rPr lang="en-US" dirty="0"/>
              <a:t>IDENTIFICATION</a:t>
            </a:r>
          </a:p>
          <a:p>
            <a:r>
              <a:rPr lang="en-US" dirty="0"/>
              <a:t>Gross</a:t>
            </a:r>
            <a:r>
              <a:rPr lang="ar-IQ" dirty="0"/>
              <a:t>:</a:t>
            </a:r>
            <a:endParaRPr lang="en-US" dirty="0"/>
          </a:p>
          <a:p>
            <a:r>
              <a:rPr lang="en-US" dirty="0"/>
              <a:t>The adults are small and hair-like, usually less than 7.0mm long and difficult to see with the naked eye</a:t>
            </a:r>
            <a:r>
              <a:rPr lang="ar-IQ" dirty="0"/>
              <a: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360681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48680"/>
            <a:ext cx="8784976" cy="5577483"/>
          </a:xfrm>
        </p:spPr>
        <p:txBody>
          <a:bodyPr>
            <a:normAutofit/>
          </a:bodyPr>
          <a:lstStyle/>
          <a:p>
            <a:r>
              <a:rPr lang="en-US" sz="3900" dirty="0"/>
              <a:t>Microscopic</a:t>
            </a:r>
            <a:r>
              <a:rPr lang="ar-IQ" sz="3900" dirty="0" smtClean="0"/>
              <a:t>:</a:t>
            </a:r>
            <a:r>
              <a:rPr lang="en-US" sz="3900" dirty="0" smtClean="0"/>
              <a:t> Examination </a:t>
            </a:r>
            <a:endParaRPr lang="en-US" sz="3900" dirty="0"/>
          </a:p>
          <a:p>
            <a:pPr algn="just"/>
            <a:r>
              <a:rPr lang="en-US" dirty="0"/>
              <a:t>The worms have no obvious </a:t>
            </a:r>
            <a:r>
              <a:rPr lang="en-US" dirty="0" err="1"/>
              <a:t>huccal</a:t>
            </a:r>
            <a:r>
              <a:rPr lang="en-US" dirty="0"/>
              <a:t> capsule. A most useful generic character is the distinct excretory notch in the </a:t>
            </a:r>
            <a:r>
              <a:rPr lang="en-US" dirty="0" err="1"/>
              <a:t>oesophageal</a:t>
            </a:r>
            <a:r>
              <a:rPr lang="en-US" dirty="0"/>
              <a:t> region (Fig. 16). The spicules are thick and </a:t>
            </a:r>
            <a:r>
              <a:rPr lang="en-US" dirty="0" err="1"/>
              <a:t>unbranched</a:t>
            </a:r>
            <a:r>
              <a:rPr lang="en-US" dirty="0"/>
              <a:t> and in the case of </a:t>
            </a:r>
            <a:r>
              <a:rPr lang="en-US" i="1" dirty="0"/>
              <a:t>T. </a:t>
            </a:r>
            <a:r>
              <a:rPr lang="en-US" i="1" dirty="0" err="1"/>
              <a:t>axei</a:t>
            </a:r>
            <a:r>
              <a:rPr lang="en-US" dirty="0"/>
              <a:t> are also unequal in length; in the female the tail is bluntly tapered (Fig. 16) and there is no </a:t>
            </a:r>
            <a:r>
              <a:rPr lang="en-US" dirty="0" err="1"/>
              <a:t>vulval</a:t>
            </a:r>
            <a:r>
              <a:rPr lang="en-US" dirty="0"/>
              <a:t> flap. In </a:t>
            </a:r>
            <a:r>
              <a:rPr lang="en-US" i="1" dirty="0"/>
              <a:t>T. </a:t>
            </a:r>
            <a:r>
              <a:rPr lang="en-US" i="1" dirty="0" err="1"/>
              <a:t>axei</a:t>
            </a:r>
            <a:r>
              <a:rPr lang="en-US" dirty="0"/>
              <a:t> the eggs are arranged pole to pole longitudinally.</a:t>
            </a:r>
          </a:p>
          <a:p>
            <a:pPr algn="just"/>
            <a:endParaRPr lang="en-US" dirty="0"/>
          </a:p>
        </p:txBody>
      </p:sp>
    </p:spTree>
    <p:extLst>
      <p:ext uri="{BB962C8B-B14F-4D97-AF65-F5344CB8AC3E}">
        <p14:creationId xmlns:p14="http://schemas.microsoft.com/office/powerpoint/2010/main" val="3701162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2284" y="1600200"/>
            <a:ext cx="693943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84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5937523"/>
          </a:xfrm>
        </p:spPr>
        <p:txBody>
          <a:bodyPr>
            <a:normAutofit lnSpcReduction="10000"/>
          </a:bodyPr>
          <a:lstStyle/>
          <a:p>
            <a:r>
              <a:rPr lang="en-US" dirty="0"/>
              <a:t>LIFE CYCLE</a:t>
            </a:r>
          </a:p>
          <a:p>
            <a:pPr algn="just"/>
            <a:r>
              <a:rPr lang="en-US" dirty="0"/>
              <a:t>This is direct and the </a:t>
            </a:r>
            <a:r>
              <a:rPr lang="en-US" dirty="0" err="1"/>
              <a:t>preparasitic</a:t>
            </a:r>
            <a:r>
              <a:rPr lang="en-US" dirty="0"/>
              <a:t> phase is typically </a:t>
            </a:r>
            <a:r>
              <a:rPr lang="en-US" dirty="0" err="1"/>
              <a:t>trichostrongyloid</a:t>
            </a:r>
            <a:r>
              <a:rPr lang="en-US" dirty="0"/>
              <a:t>, except that </a:t>
            </a:r>
            <a:r>
              <a:rPr lang="en-US" dirty="0" err="1"/>
              <a:t>exsheathment</a:t>
            </a:r>
            <a:r>
              <a:rPr lang="en-US" dirty="0"/>
              <a:t> of the L3, of intestinal species occurs in the abomasum. Under optimal conditions, development from the egg to infective stage occurs in 1-2 weeks</a:t>
            </a:r>
            <a:r>
              <a:rPr lang="ar-IQ" dirty="0"/>
              <a:t>.</a:t>
            </a:r>
            <a:endParaRPr lang="en-US" dirty="0"/>
          </a:p>
          <a:p>
            <a:pPr algn="just"/>
            <a:r>
              <a:rPr lang="en-US" dirty="0"/>
              <a:t>The parasitic phase is non-migratory and the </a:t>
            </a:r>
            <a:r>
              <a:rPr lang="en-US" dirty="0" err="1"/>
              <a:t>prepatent</a:t>
            </a:r>
            <a:r>
              <a:rPr lang="en-US" dirty="0"/>
              <a:t> period in ruminants is 2-3 weeks. In the horse, </a:t>
            </a:r>
            <a:r>
              <a:rPr lang="en-US" i="1" dirty="0"/>
              <a:t>T. </a:t>
            </a:r>
            <a:r>
              <a:rPr lang="en-US" i="1" dirty="0" err="1"/>
              <a:t>axei</a:t>
            </a:r>
            <a:r>
              <a:rPr lang="en-US" dirty="0"/>
              <a:t> has a </a:t>
            </a:r>
            <a:r>
              <a:rPr lang="en-US" dirty="0" err="1"/>
              <a:t>prepatent</a:t>
            </a:r>
            <a:r>
              <a:rPr lang="en-US" dirty="0"/>
              <a:t> period of 25 days while in game birds infected with </a:t>
            </a:r>
            <a:r>
              <a:rPr lang="en-US" i="1" dirty="0"/>
              <a:t>T. </a:t>
            </a:r>
            <a:r>
              <a:rPr lang="en-US" i="1" dirty="0" err="1"/>
              <a:t>tenuis</a:t>
            </a:r>
            <a:r>
              <a:rPr lang="en-US" dirty="0"/>
              <a:t> it is only 10 days.</a:t>
            </a:r>
          </a:p>
          <a:p>
            <a:endParaRPr lang="en-US" dirty="0"/>
          </a:p>
        </p:txBody>
      </p:sp>
    </p:spTree>
    <p:extLst>
      <p:ext uri="{BB962C8B-B14F-4D97-AF65-F5344CB8AC3E}">
        <p14:creationId xmlns:p14="http://schemas.microsoft.com/office/powerpoint/2010/main" val="75115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36104"/>
          </a:xfrm>
        </p:spPr>
        <p:txBody>
          <a:bodyPr>
            <a:normAutofit fontScale="90000"/>
          </a:bodyPr>
          <a:lstStyle/>
          <a:p>
            <a:r>
              <a:rPr lang="en-US" sz="3600" b="1" dirty="0" smtClean="0"/>
              <a:t/>
            </a:r>
            <a:br>
              <a:rPr lang="en-US" sz="3600" b="1" dirty="0" smtClean="0"/>
            </a:br>
            <a:r>
              <a:rPr lang="en-US" sz="3600" b="1" dirty="0" smtClean="0"/>
              <a:t>Life </a:t>
            </a:r>
            <a:r>
              <a:rPr lang="en-US" sz="3600" b="1" dirty="0"/>
              <a:t>cycle</a:t>
            </a:r>
            <a:r>
              <a:rPr lang="en-US" sz="3600" dirty="0"/>
              <a:t> :  direct and the L3 infective stage </a:t>
            </a:r>
            <a:r>
              <a:rPr lang="en-US" dirty="0"/>
              <a:t/>
            </a:r>
            <a:br>
              <a:rPr lang="en-US" dirty="0"/>
            </a:br>
            <a:endParaRPr lang="en-US" dirty="0"/>
          </a:p>
        </p:txBody>
      </p:sp>
      <p:pic>
        <p:nvPicPr>
          <p:cNvPr id="4" name="Content Placeholder 3" descr="Image result for Life cycle of trichostrongylu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700808"/>
            <a:ext cx="4392488" cy="4032448"/>
          </a:xfrm>
          <a:prstGeom prst="rect">
            <a:avLst/>
          </a:prstGeom>
          <a:noFill/>
          <a:ln>
            <a:noFill/>
          </a:ln>
        </p:spPr>
      </p:pic>
    </p:spTree>
    <p:extLst>
      <p:ext uri="{BB962C8B-B14F-4D97-AF65-F5344CB8AC3E}">
        <p14:creationId xmlns:p14="http://schemas.microsoft.com/office/powerpoint/2010/main" val="4210475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a:t>PATHOGENESIS</a:t>
            </a:r>
            <a:br>
              <a:rPr lang="en-US" dirty="0"/>
            </a:br>
            <a:endParaRPr lang="en-US" dirty="0"/>
          </a:p>
        </p:txBody>
      </p:sp>
      <p:sp>
        <p:nvSpPr>
          <p:cNvPr id="3" name="Content Placeholder 2"/>
          <p:cNvSpPr>
            <a:spLocks noGrp="1"/>
          </p:cNvSpPr>
          <p:nvPr>
            <p:ph idx="1"/>
          </p:nvPr>
        </p:nvSpPr>
        <p:spPr>
          <a:xfrm>
            <a:off x="179512" y="620688"/>
            <a:ext cx="8712968" cy="5976664"/>
          </a:xfrm>
        </p:spPr>
        <p:txBody>
          <a:bodyPr>
            <a:normAutofit fontScale="92500" lnSpcReduction="20000"/>
          </a:bodyPr>
          <a:lstStyle/>
          <a:p>
            <a:r>
              <a:rPr lang="en-US" dirty="0"/>
              <a:t>Following ingestion, the L3 of the intestinal species penetrate between the epithelial glands of the mucosa with formation of tunnels beneath the epithelium, but above the lamina </a:t>
            </a:r>
            <a:r>
              <a:rPr lang="en-US" dirty="0" err="1"/>
              <a:t>propria</a:t>
            </a:r>
            <a:r>
              <a:rPr lang="en-US" dirty="0"/>
              <a:t> . When the </a:t>
            </a:r>
            <a:r>
              <a:rPr lang="en-US" dirty="0" err="1"/>
              <a:t>subepithelial</a:t>
            </a:r>
            <a:r>
              <a:rPr lang="en-US" dirty="0"/>
              <a:t> tunnels containing the developing worms rupture to liberate the young worms about 10-12 days after infection, there is considerable </a:t>
            </a:r>
            <a:r>
              <a:rPr lang="en-US" dirty="0" err="1"/>
              <a:t>haemorrhage</a:t>
            </a:r>
            <a:r>
              <a:rPr lang="en-US" dirty="0"/>
              <a:t> and </a:t>
            </a:r>
            <a:r>
              <a:rPr lang="en-US" dirty="0" err="1"/>
              <a:t>oedema</a:t>
            </a:r>
            <a:r>
              <a:rPr lang="en-US" dirty="0"/>
              <a:t> and plasma proteins are lost into the lumen of the gut. Grossly, there is an enteritis, particularly in the duodenum; the villi become distorted and flattened, reducing the area available for absorption of nutrients and fluids. However many such areas appear normal. Where parasites are congregated within a small area, erosion of the mucosal surface is apparent . </a:t>
            </a:r>
          </a:p>
        </p:txBody>
      </p:sp>
    </p:spTree>
    <p:extLst>
      <p:ext uri="{BB962C8B-B14F-4D97-AF65-F5344CB8AC3E}">
        <p14:creationId xmlns:p14="http://schemas.microsoft.com/office/powerpoint/2010/main" val="1045714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568952" cy="6192688"/>
          </a:xfrm>
        </p:spPr>
        <p:txBody>
          <a:bodyPr>
            <a:normAutofit fontScale="92500"/>
          </a:bodyPr>
          <a:lstStyle/>
          <a:p>
            <a:r>
              <a:rPr lang="en-US" dirty="0" smtClean="0"/>
              <a:t>In heavy infections </a:t>
            </a:r>
            <a:r>
              <a:rPr lang="en-US" dirty="0" err="1" smtClean="0"/>
              <a:t>diarrhoea</a:t>
            </a:r>
            <a:r>
              <a:rPr lang="en-US" dirty="0" smtClean="0"/>
              <a:t> occurs, and this, together with the loss of plasma protein into the lumen of the intestine, leads to weight loss. A reduced deposition of protein, calcium and phosphorus has also been recorded</a:t>
            </a:r>
            <a:r>
              <a:rPr lang="ar-IQ" dirty="0" smtClean="0"/>
              <a:t>.</a:t>
            </a:r>
            <a:endParaRPr lang="en-US" dirty="0" smtClean="0"/>
          </a:p>
          <a:p>
            <a:r>
              <a:rPr lang="en-US" dirty="0"/>
              <a:t>In the case of </a:t>
            </a:r>
            <a:r>
              <a:rPr lang="en-US" i="1" dirty="0"/>
              <a:t>T. </a:t>
            </a:r>
            <a:r>
              <a:rPr lang="en-US" i="1" dirty="0" err="1"/>
              <a:t>axei</a:t>
            </a:r>
            <a:r>
              <a:rPr lang="en-US" dirty="0"/>
              <a:t> </a:t>
            </a:r>
            <a:r>
              <a:rPr lang="en-US" dirty="0" smtClean="0"/>
              <a:t> the </a:t>
            </a:r>
            <a:r>
              <a:rPr lang="en-US" dirty="0"/>
              <a:t>changes induced in the gastric mucosa are similar to those of </a:t>
            </a:r>
            <a:r>
              <a:rPr lang="en-US" i="1" dirty="0" err="1"/>
              <a:t>Ostertagia</a:t>
            </a:r>
            <a:r>
              <a:rPr lang="en-US" dirty="0"/>
              <a:t> with an alteration in pH and an increased permeability of the mucosa. One difference is that the worms penetrate between the glands rather than into the glands as in </a:t>
            </a:r>
            <a:r>
              <a:rPr lang="en-US" dirty="0" err="1"/>
              <a:t>Ostertagia</a:t>
            </a:r>
            <a:r>
              <a:rPr lang="en-US" dirty="0"/>
              <a:t>. Coalescence of the subsequent nodular lesions often results in plaques or ring-like lesions (Plate II).</a:t>
            </a:r>
          </a:p>
          <a:p>
            <a:endParaRPr lang="en-US" dirty="0"/>
          </a:p>
        </p:txBody>
      </p:sp>
    </p:spTree>
    <p:extLst>
      <p:ext uri="{BB962C8B-B14F-4D97-AF65-F5344CB8AC3E}">
        <p14:creationId xmlns:p14="http://schemas.microsoft.com/office/powerpoint/2010/main" val="655327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882</Words>
  <Application>Microsoft Office PowerPoint</Application>
  <PresentationFormat>On-screen Show (4:3)</PresentationFormat>
  <Paragraphs>44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Trichostrongylus</vt:lpstr>
      <vt:lpstr>PowerPoint Presentation</vt:lpstr>
      <vt:lpstr>PowerPoint Presentation</vt:lpstr>
      <vt:lpstr>PowerPoint Presentation</vt:lpstr>
      <vt:lpstr>PowerPoint Presentation</vt:lpstr>
      <vt:lpstr>PowerPoint Presentation</vt:lpstr>
      <vt:lpstr> Life cycle :  direct and the L3 infective stage  </vt:lpstr>
      <vt:lpstr>PATHOGENESIS </vt:lpstr>
      <vt:lpstr>PowerPoint Presentation</vt:lpstr>
      <vt:lpstr>Raised plaques in abomasum due to Trichostrongylus axei.</vt:lpstr>
      <vt:lpstr>CLINICAL SIGNS </vt:lpstr>
      <vt:lpstr>PowerPoint Presentation</vt:lpstr>
      <vt:lpstr>DIAGNOSIS </vt:lpstr>
      <vt:lpstr>TREATMENT AND CONTROL Depending on the host, this is as described for bovine ostertagiosis, parasitic gastroenteritis in sheep and strongylosis in the horse.  </vt:lpstr>
      <vt:lpstr> Key to the identification of third-stage larvae of sheep gastrointestinal nematades. A, Teladorsagia circumcincta; B, Trichostrongylus spp; C, Haemonchus contortus; D, Cooperia spp; E, Nematodirus: (a) battus, (b) filicollis, (c) spathiger; F, Oesophagostomum spp. </vt:lpstr>
      <vt:lpstr>Identification of Trichostrongylus spp found in sheep and goats based on spicule morphology. </vt:lpstr>
      <vt:lpstr>Comparison of spicules of Trichostrongylus spp. (a) T. axei male showing the dissimilar unequal length spicules. (b) Male T. colubriformis showing the characteristic thick spicules of equal length with a barb tip. (c) T. vitrinus male showing the thick spicules of equal length which terminate in a point.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Trichostrongylus</dc:title>
  <dc:creator>asus</dc:creator>
  <cp:lastModifiedBy>asus</cp:lastModifiedBy>
  <cp:revision>8</cp:revision>
  <dcterms:created xsi:type="dcterms:W3CDTF">2021-05-17T22:38:13Z</dcterms:created>
  <dcterms:modified xsi:type="dcterms:W3CDTF">2021-05-18T09:46:01Z</dcterms:modified>
</cp:coreProperties>
</file>