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F5B09-77F4-49EB-9C61-7F9761F7D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CBB8D-F042-4B35-A298-C34266AF3A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2D0AC-8E7A-498C-B23E-0460BA73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4BFDF-24CB-451A-BB9E-7682207D5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E5F7B-0A69-4804-BD67-32DB6D6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2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3E104-4891-436C-82D7-8E984A473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A24301-63DC-4F84-8319-D7E706F7C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3C21C-CE11-4515-8EC6-59861C63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6FF7F-559F-4BA0-A2D9-DD0A2F326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ED2AF-877E-4736-A9C4-0B75D07F8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44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133506-14C3-4CDE-A2FC-D5E5C0699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750B3B-F646-4602-9FE4-BE00947CF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DD2D6-4E5A-4076-AD08-B4FE4274C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EDB40-A681-458E-BE63-7ED90719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2CA6-628C-438E-8729-252F1EE23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3EAD-591A-41EB-BF76-CF7B5E2FB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891D7-F827-4995-820D-56ADC2391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307EB-8A55-46BB-B042-832F25B56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753A4-FB33-47C1-B9BF-05947455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DFB39-00AB-4C02-AD0C-A2B56DBC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4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B0E3E-479E-41C7-8769-E1F560CFB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19CB7-F7D3-4579-AE2D-2360996D4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B9E75-5484-4504-B2B0-272E4D2F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BF8A1-3C30-4FF0-B3F6-62A1BFD4E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0B729-EEFC-4CBB-B451-4684A3871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64B6A-27CA-470F-8621-1BCCCA2EE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D0106-DFFA-477F-899A-CFE1502CA8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C0E856-3026-4DE8-A0BE-E954BF1EB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1D0A7-DEB5-49A2-96C0-949EF8C05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F0F927-A67D-41B5-A53C-FE455EC3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3ADCB-D6A5-488E-A325-EDD06C95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24BB9-0DDA-435B-BA99-3647BA1F0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8B088-95D1-48AF-BF4E-3ADE8A757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1D05CD-5740-432B-89E0-6BA5798FB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5B30EF-EE56-4D83-AAFF-FC48DF58F6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BA1494-A87D-4D2E-87B7-9156FEF5F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34F14F-2FA7-4541-AAA1-B85BFD8C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7C6C5-1D50-4793-86FE-665CE0CA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A62EB-4554-44F3-9459-6A101F8D2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2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20547-97EE-4DA8-A408-974C6BE0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2A5E-4268-42BE-BAC2-C2469E255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F8BF7F-2173-498A-91E8-B2D828805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986CCD-DD62-44A3-A785-17F4CCECA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A33554-31B6-4200-90F7-E32DF25C6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6B0DA7-B35C-4686-B6A1-E8CAF844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756D5-C48F-4923-BA31-E59634EF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4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1E588-1581-487C-BEED-0D841158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5B182-B215-47B9-9D2B-C0228F2CF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1F397-CCE2-43DF-830F-7017E4975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F0344-EC66-459D-BEA1-E3EA8765F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8CE81-0F80-467B-BF0E-CA35F5F0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6F893-C418-45B3-9E91-D51C2A30A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C6F-EE1F-4026-AF27-2291E5151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9A6293-5470-40E8-B432-2CDA0B4D6E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8AAF7-45C4-422A-A3F4-AD8E6D111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9EE4E-AF77-425D-A72F-D27B1BCB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C2666C-1FAD-4276-B307-98ADF4584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75CB0-FC54-47A1-A545-6722B53FA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8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375CA0-B1B6-40EC-A772-9DCEC5C7F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42BA4-884F-42EC-A0CC-159EC9AA9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48C38-0F58-4396-ACB7-D8BE57119D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38666-7DA5-4A06-8830-B367A28BDCFF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452FE-CB40-46DE-874B-CFDFAF95DE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511E6-76DA-4417-93E1-D0737D2AFE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EC507-1FF2-4639-B46C-8F9D09928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5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ntigen-presenting_cell" TargetMode="External"/><Relationship Id="rId2" Type="http://schemas.openxmlformats.org/officeDocument/2006/relationships/hyperlink" Target="https://en.wikipedia.org/wiki/Immunolog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Natural_Killer_cell" TargetMode="External"/><Relationship Id="rId5" Type="http://schemas.openxmlformats.org/officeDocument/2006/relationships/hyperlink" Target="https://en.wikipedia.org/wiki/T_cell" TargetMode="External"/><Relationship Id="rId4" Type="http://schemas.openxmlformats.org/officeDocument/2006/relationships/hyperlink" Target="https://en.wikipedia.org/wiki/Lymphocyte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11EAE-7D3F-40E9-B65B-FAC0CD45D7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Helper T Cells and Their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Response to Antigen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00E5D0-14A9-48CE-A5D7-32A211FFF3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Balsam Miri</a:t>
            </a:r>
          </a:p>
        </p:txBody>
      </p:sp>
    </p:spTree>
    <p:extLst>
      <p:ext uri="{BB962C8B-B14F-4D97-AF65-F5344CB8AC3E}">
        <p14:creationId xmlns:p14="http://schemas.microsoft.com/office/powerpoint/2010/main" val="2465565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CB2F6-5CFE-4419-82B9-D74F6758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74"/>
          </a:xfrm>
        </p:spPr>
        <p:txBody>
          <a:bodyPr>
            <a:normAutofit fontScale="90000"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633F6-6E91-4059-90FC-466659BBE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7158"/>
            <a:ext cx="10515600" cy="58957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CD4 and CD8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 Two other proteins closely associated with the TCR are CD4 and CD8.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Both CD4 and CD8 are members of the 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immunoglobulin superfamily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The presence of CD4 or CD8 determines the class of MHC molecule that is recognized by the T cell 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For example, CD4, found only on helper T cells, binds MHC class II molecules on antigen-presenting cells. 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CD8, in contrast, is found only on cytotoxic T cells and binds MHC class  </a:t>
            </a:r>
            <a:r>
              <a:rPr lang="en-US" sz="200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Ia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molecules  on  virus-infected  or  other  abnormal  cells.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CD4  and  CD8 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enhance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TCR 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signal  transduction 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100-fold when  they  cross-link  to  an  MHC  molecule  on  an  antigen presenting cell.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912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D570B-BE36-4983-AC37-92B170712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210"/>
          </a:xfrm>
        </p:spPr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4" name="Content Placeholder 3" descr="Biology of the T Lymphocyte | Oncohema Key">
            <a:extLst>
              <a:ext uri="{FF2B5EF4-FFF2-40B4-BE49-F238E27FC236}">
                <a16:creationId xmlns:a16="http://schemas.microsoft.com/office/drawing/2014/main" id="{DF7CB33E-E656-487D-A21F-53C2DF0A8B7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106" y="1073020"/>
            <a:ext cx="7931021" cy="47399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7666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327DB-08F6-4EAA-92BA-81898AA01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1"/>
          </a:xfrm>
        </p:spPr>
        <p:txBody>
          <a:bodyPr>
            <a:normAutofit fontScale="90000"/>
          </a:bodyPr>
          <a:lstStyle/>
          <a:p>
            <a:b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Co-stimulator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61B07-C7BD-4D60-BF20-C06895204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5739"/>
            <a:ext cx="10515600" cy="5281224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The binding of a TCR to a peptide-MHC complex is 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 sufficient 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by itself to 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trigger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 helper T cell 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differentiation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Additional 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 acting through multiple pathways are needed for the cell to fully differentiate. 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For example 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adhesion molecules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must  bind  the 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cells  and 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antigen-presenting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cells  firmly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together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 and thus permit 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prolonged, strong 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signaling between the cells. 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TCR-antigen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 binding then 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triggers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 the initial steps.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Ligands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 such as 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CD40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 on 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antigen-presenting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 cells bind to T cells and amplify their responses. 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0" i="0" dirty="0">
                <a:solidFill>
                  <a:srgbClr val="4D4D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T cells are also 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stimulated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 by 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cytokines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 secreted by the 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antigen-presenting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 cells. These determine the 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way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 in which a T cell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responds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 to antigen, 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turning on 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some pathways and 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turning off 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others.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7269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13F5-2771-4160-A426-A4E916540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4415"/>
            <a:ext cx="10515600" cy="829193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Co-stimulatory Receptors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21364-AE25-40F6-B2E0-578FEC41F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253"/>
            <a:ext cx="10515600" cy="475871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u="sng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CD40-CD154 Signaling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: 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CD40 is 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receptor expressed on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antigen-presenting  cells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 Its 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ligand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is 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CD154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CD40-CD154 signaling also 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stimulate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 the antigen-presenting cell to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secrete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 multiple 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cytokines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, including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 interleukin-1 (IL-1), IL-6, IL-8, IL-12, and tumor necrosis factor-α (TNF-α).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u="sng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CD28-CD80/ CD86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Signaling CD28, a T cell receptor induced  by  CD40-CD154  signaling,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CD28 stimulation enhances the production of IL-2 and other cytokines.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245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06BB-A94B-4077-BA1E-5C7423E9D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r>
              <a:rPr lang="en-US" dirty="0"/>
              <a:t>.</a:t>
            </a:r>
          </a:p>
        </p:txBody>
      </p:sp>
      <p:pic>
        <p:nvPicPr>
          <p:cNvPr id="4" name="Content Placeholder 3" descr="Helper T Cells and Their Response to Antigen | Veterian Key">
            <a:extLst>
              <a:ext uri="{FF2B5EF4-FFF2-40B4-BE49-F238E27FC236}">
                <a16:creationId xmlns:a16="http://schemas.microsoft.com/office/drawing/2014/main" id="{3D6F914A-9693-459F-A72C-48E287F39F4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446" y="793102"/>
            <a:ext cx="6644950" cy="4846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0659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DC5A-94E5-4DFD-82AF-D2A975713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Immunological Synapse 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32E0B-F9FE-46D5-ACEC-298BA3205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 </a:t>
            </a:r>
            <a:r>
              <a:rPr lang="en-US" sz="2400" u="none" strike="noStrike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2" tooltip="Immunology"/>
              </a:rPr>
              <a:t>immunology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an immunological synapse (or immune synapse) is a  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junction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that forms between an </a:t>
            </a:r>
            <a:r>
              <a:rPr lang="en-US" sz="2400" u="none" strike="noStrike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3" tooltip="Antigen-presenting cell"/>
              </a:rPr>
              <a:t>antigen-presenting cell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or target cell and a </a:t>
            </a:r>
            <a:r>
              <a:rPr lang="en-US" sz="2400" u="none" strike="noStrike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4" tooltip="Lymphocyte"/>
              </a:rPr>
              <a:t>lymphocyte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such as a </a:t>
            </a:r>
            <a:r>
              <a:rPr lang="en-US" sz="2400" u="none" strike="noStrike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5" tooltip="T cell"/>
              </a:rPr>
              <a:t>T/B cell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or </a:t>
            </a:r>
            <a:r>
              <a:rPr lang="en-US" sz="2400" u="none" strike="noStrike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6" tooltip="Natural Killer cell"/>
              </a:rPr>
              <a:t>Natural Killer cell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(cell–cell communication).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immunological synapse contains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at least </a:t>
            </a:r>
            <a:r>
              <a:rPr lang="en-US" sz="2400" dirty="0">
                <a:solidFill>
                  <a:srgbClr val="333333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two functional domains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a </a:t>
            </a:r>
            <a:r>
              <a:rPr lang="en-US" sz="2400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central cluster of engaged antigen 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receptors and a </a:t>
            </a:r>
            <a:r>
              <a:rPr lang="en-US" sz="2400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surrounding ring of adhesion molecules</a:t>
            </a:r>
            <a:r>
              <a:rPr lang="en-US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6952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B2BEB-C629-475B-BB1D-0BDECDBA6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B5BAA3D-692A-4D44-8115-E5EFB3BB3C7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7886" y="1166326"/>
            <a:ext cx="6383082" cy="505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324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8E70-2190-4C74-99B8-C2764682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2D749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 Transduction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B6133-75F3-4EDF-A6DF-C1C9B2367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624"/>
            <a:ext cx="10515600" cy="488933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Once  a  TCR  binds  to  antigen  on  a  presenting  cell  and  an immunological  synapse  forms, 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 receptor  signals  to  the T 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cell. 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first signal 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transmitted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 from the 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antigen-binding TCR 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α and β chains to the 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CD3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 complex. 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This is probably the result of the clustering of several TCRs together.</a:t>
            </a:r>
          </a:p>
          <a:p>
            <a:r>
              <a:rPr lang="en-US" sz="2400" b="0" i="0" dirty="0">
                <a:solidFill>
                  <a:srgbClr val="4D4D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As  a 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result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,  T  cells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enlarge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,  enter  the 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cell  cycle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,  and 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synthesize  and secrete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mixture of cytokines.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The newly produced cytokines trigger the next stages of the immune responses.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5902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53100-6E28-4ED0-B193-B7D35D07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C4D63-632C-4DE2-A80F-FA5AA7BE4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433"/>
            <a:ext cx="10515600" cy="537453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fate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 of a helper T cell is  determined  by  the  type  of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antigen-presenting  cell 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used  and  by 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 nature  of  the signal received from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Thus 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naïve T cells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have strict requirements for 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activation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. They must 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receive a sustained signal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 for at least 10 hours in the 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presence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 of co-stimulation or for up  to 30 hours in its 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absence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This level of co-stimulation can only be provided by 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dendritic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 cells, which </a:t>
            </a:r>
            <a:r>
              <a:rPr lang="en-US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supply high levels of co-stimulatory and adhesion molecules. 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In contrast, other antigen-presenting cells  act  only 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transiently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.  Although  macrophages  and  B  cells can  briefly  trigger  a  TCR,  they  are  unable  to complete the process and thus fail to activate naïve T cells. </a:t>
            </a:r>
          </a:p>
        </p:txBody>
      </p:sp>
    </p:spTree>
    <p:extLst>
      <p:ext uri="{BB962C8B-B14F-4D97-AF65-F5344CB8AC3E}">
        <p14:creationId xmlns:p14="http://schemas.microsoft.com/office/powerpoint/2010/main" val="2416572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7460-7E7D-4A11-A52C-055DA8144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00C63-29BA-46FB-8BEA-1D5221F64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In  the  absence  of  effective  </a:t>
            </a:r>
            <a:r>
              <a:rPr lang="en-US" sz="240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costimulation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 a  T  cell will undergo  abortive  activation.  It  will  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not  divide  or  produce cytokines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but either becomes 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unresponsive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 to antigen (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anergic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) or undergoes apoptosis and dies.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9131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EF5FA-7AC1-4998-BB8C-0F377AC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7226"/>
          </a:xfrm>
        </p:spPr>
        <p:txBody>
          <a:bodyPr>
            <a:normAutofit/>
          </a:bodyPr>
          <a:lstStyle/>
          <a:p>
            <a:r>
              <a:rPr lang="en-US" sz="3600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85374-0947-4CEA-BE77-578855C74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3649"/>
            <a:ext cx="10515600" cy="497331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 restricted triggered lymphocytes of the adaptive immune system are able to recognize and respond to “everything,” or at least to a large number of very diverse foreign antigens. 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These lymphocytes have receptors that bind specific antigens and, under the right conditions, respond by mounting cell-mediated  or  antibody-mediated  immune responses.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There  are  four  major  populations  of  lymphocytes  with antigen-binding  receptors. 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These  include: 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helper T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 cells  that 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regulate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 immune responses; 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effector or cytotoxic T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 cells that 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destroy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 cells expressing endogenous antigens; 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regulatory T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cells  that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control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everything, and 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B cells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 that 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produce antibodies.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8929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74A0-02BD-4860-91BB-0EB8F8173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5136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Helper T Cell Subpopulations 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BE349-6CCE-42A5-81EB-22C86A282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47120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Naïve  CD4+  T  cells  can  express  low  levels 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of  interferon-γ (IFN-γ) and IL-4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As they 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differentiate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, however, they become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polarized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and  produce 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only  one of these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Three major subpopulations of CD4+ helper T cells have been identified. 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They are called helper 1 (Th1), helper 2 (Th2), and helper 17 (Th17) T cells  are distinguished by the mixture of </a:t>
            </a:r>
            <a:r>
              <a:rPr lang="en-US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cytokines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 that they secrete.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52351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1D49F-08E1-4781-A846-B202E6A6F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982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 Cells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D795B-7700-43A2-9A1A-91C47082E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4318"/>
            <a:ext cx="10515600" cy="4982645"/>
          </a:xfrm>
        </p:spPr>
        <p:txBody>
          <a:bodyPr>
            <a:normAutofit fontScale="925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 Differentiation of 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 cells is driven by 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IL-12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 produced by AP  myeloid  </a:t>
            </a:r>
            <a:r>
              <a:rPr lang="en-US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dendritic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cells  (DC1),  </a:t>
            </a:r>
            <a:r>
              <a:rPr lang="en-US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macrophages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(M1), and </a:t>
            </a:r>
            <a:r>
              <a:rPr lang="en-US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B cells 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plus </a:t>
            </a:r>
            <a:r>
              <a:rPr lang="en-US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co-stimulation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 by CD80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Complete  Th1  cell  activation,  proliferation,  and  maximal  IFN-γ production is achieved by additional stimulation with 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IL-18. 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IL-18  and  IFN-γ thus reinforce  each  other’s  activities. 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Once  activated, Th1  cells  produce 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IL-2,  IFN-γ,  TNF-α,  and  lymphotoxin (TNF-β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 cells promote 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cell-mediated immune responses 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such as the delayed hypersensitivity reaction and macrophage activation.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They thus generate immunity to intracellular organisms such as 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protozoa, mycobacteria and to viruses.</a:t>
            </a:r>
            <a:endParaRPr lang="en-US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5708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37AD5-2310-41D7-ACE1-18540FF81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Schematic representation of Th1/Th2 differentiation">
            <a:extLst>
              <a:ext uri="{FF2B5EF4-FFF2-40B4-BE49-F238E27FC236}">
                <a16:creationId xmlns:a16="http://schemas.microsoft.com/office/drawing/2014/main" id="{2E395405-77C9-45E9-8559-0C452CF342E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926" y="1690688"/>
            <a:ext cx="6590523" cy="43412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194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C1A4D-2A64-460C-9A69-5B6EDC381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Interferon-γ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58184-F20F-4D18-ABBF-5EE38C038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608"/>
            <a:ext cx="10515600" cy="48333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This cytokine is a glycoprotein of 17 </a:t>
            </a:r>
            <a:r>
              <a:rPr lang="en-US" sz="200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kDa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As an interferon it has some 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antiviral  activity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 but  its  major  role  is  the regulation  of 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Th1  cell  responses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also 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upregulates antigen processing pathways 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in dendritic cells and other antigen-presenting cells.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IFN-γ is mainly produced by </a:t>
            </a:r>
            <a:r>
              <a:rPr lang="en-US" sz="20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Th1 cells, CD8+ cytotoxic 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T cells,  and  </a:t>
            </a:r>
            <a:r>
              <a:rPr lang="en-US" sz="20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natural  killer 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(NK)  cells.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It promotes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macrophage activation,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suppresses Th2 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cells, and 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promotes NK 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cell activity.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55909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91EE4-1AC8-47BD-B646-6DC12A275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10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Interleukin-2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98746-1CBA-4F1D-8CF1-D62FD50BF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IL-2  is  a  glycoprotein  of  15 </a:t>
            </a:r>
            <a:r>
              <a:rPr lang="en-US" sz="200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kDa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produced  by 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activated Th1 cells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; 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its 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targets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are T,  B,  and  NK  cells  and  macrophages. 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stimulates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cell proliferation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IFN-γ production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, and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antibody  production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and  it 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enhances  cytotoxicity.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IL-2 supports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the survival of 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regulatory T cells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As a result, it is an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essential regulator 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of immune responses.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5030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BC3E-0AE9-4D15-99C0-D3748F9ED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8391"/>
            <a:ext cx="10515600" cy="717226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Th2 Cells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F82F9-B735-430F-925C-D934812DA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9673"/>
            <a:ext cx="10515600" cy="505729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Dendritic cells that 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do not 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secrete IL-12 preferentially 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promote Th2 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cell differentiation.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 These Th2 cells respond optimally to antigen presented by </a:t>
            </a:r>
            <a:r>
              <a:rPr lang="en-US" sz="24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dendritic cells 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(DC2 cells) and </a:t>
            </a:r>
            <a:r>
              <a:rPr lang="en-US" sz="24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macrophages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, and less well to antigen presented by </a:t>
            </a:r>
            <a:r>
              <a:rPr lang="en-US" sz="24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B cells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Th2 cells may require additional 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co-stimulation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 by 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from </a:t>
            </a:r>
            <a:r>
              <a:rPr lang="en-US" sz="24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macrophages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or </a:t>
            </a:r>
            <a:r>
              <a:rPr lang="en-US" sz="2400" b="1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dendritic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 cells. 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Once produced, IL-4 acts in a paracrine manner to promote additional IL-4 production and suppress IFN-γ production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61889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4E487-DECA-4DCA-8107-77905098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638AA-B564-4564-BDB5-70299515F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Activated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Th2  cells  secrete 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IL-4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IL-5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IL-10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 and 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IL-13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These cytokines 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stimulate B cell proliferation 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immunoglobulin secretion 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but have no effect on delayed  hypersensitivity or other cell-mediated reactions.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The cytokines from Th2 cells enhance B cell production of immunoglobulin G (IgG) and IgA up to 20-fold and production of </a:t>
            </a:r>
            <a:r>
              <a:rPr lang="en-US" sz="200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IgE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 up to 1000-fold. 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Th2 responses are associated with enhanced immunity to 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parasitic worms 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but with decreased resistance to mycobacteria and other intracellular organisms.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625120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9A382-CBC7-49FC-A096-C366D7BF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9233"/>
          </a:xfrm>
        </p:spPr>
        <p:txBody>
          <a:bodyPr/>
          <a:lstStyle/>
          <a:p>
            <a:r>
              <a:rPr lang="en-US" sz="24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Th0 Cells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946E-5466-444F-9038-B45DB08FB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47213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Some cells secrete a mixture of Th1 and Th2 cytokines. </a:t>
            </a:r>
            <a:endParaRPr lang="ar-IQ" sz="20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These cells, called 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Th0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 cells, may be 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precursors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 of Th1 and Th2 or cells that are in 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transition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between the two populations.</a:t>
            </a:r>
            <a:endParaRPr lang="ar-IQ" sz="20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 Some 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IL-2-secreting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 T cells may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switch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 to become 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IL-4–secreting 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cells after exposure to antigen, implying a change in phenotype from 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Th1 to Th2.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endParaRPr lang="ar-IQ" sz="20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The principal  molecules  that  control  this  switch  are 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IL-4  and  IL-12. </a:t>
            </a:r>
            <a:endParaRPr lang="ar-IQ" sz="2000" dirty="0">
              <a:solidFill>
                <a:srgbClr val="24202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When cultured in the presence of IL-4, Th0 cells become Th2 cells. </a:t>
            </a:r>
            <a:endParaRPr lang="ar-IQ" sz="20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When cultured in the presence of IL-12, they become Th1 cells. 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5226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2508D-71B1-4F5A-94EC-E226B0E25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txBody>
          <a:bodyPr/>
          <a:lstStyle/>
          <a:p>
            <a:r>
              <a:rPr lang="en-US" sz="24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Th17 Cells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36707-34B5-45E8-9423-BBEBCB549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9004"/>
            <a:ext cx="10515600" cy="504795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The third population of CD4+ T cells characteristically secrete IL-17. </a:t>
            </a:r>
            <a:endParaRPr lang="ar-IQ" sz="20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The  differentiation  of  Th17  cells is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promoted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 by  a  cytokine  mixture 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containing  IL-6,  TGF-β, </a:t>
            </a:r>
            <a:r>
              <a:rPr lang="ar-IQ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IL-23,  and  IL-21. </a:t>
            </a:r>
            <a:endParaRPr lang="ar-IQ" sz="2000" u="sng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Of  these,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IL-23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 appears  to  be  of  greatest importance since it enhances </a:t>
            </a:r>
            <a:r>
              <a:rPr lang="en-US" sz="20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IL-17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 expression. </a:t>
            </a:r>
            <a:endParaRPr lang="ar-IQ" sz="20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Th17 cells have two major functions:</a:t>
            </a:r>
            <a:endParaRPr lang="ar-IQ" sz="2000" u="sng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>
                <a:solidFill>
                  <a:srgbClr val="24202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hey 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regulate inflammation 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and they are 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potent B-cell helpers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Th17 cells promote inflammation because their cytokine products are proinflammatory. 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IL-17 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recruits granulocytes 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through its actions on stem cells. 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promotes the 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recruitment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 and survival of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macrophages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and 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stimulates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 the production of 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proinflammatory cytokines 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antibacterial peptides 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from many cell types. 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92936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8ACB4-FA25-4245-8610-54A344FD9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4736E-AB12-44D2-B4B8-64000835C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Cytokines of the 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IL-17 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family regulate immune responses adapted to clearing 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extracellular bacteria and fungi. 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Thus Th17 cells play a key role in protective responses to extracellular Gram-negative bacteria and assist in the clearance of fungi. 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Th17 cells also can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convert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 quite readily to 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Th1 cells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It is possible that Th17 cells may be a transient stage in T cell development and eventually convert into IFN-γ-producing Th1 cells.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6189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16630-1703-46FD-8207-747AB7E6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120AA-423C-4D88-85AF-C3AB4D725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Each of these cell populations can trigger an immune response 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when 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antigens  bind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to  their 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specific  receptors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Exogenous  antigen  is  trapped  and  processed  by  dendritic and other 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antigen-presenting cells 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and then 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presented to helper  T cells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Each T cell is covered by 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thousands of identical antigen receptors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If these receptors bind antigen in the correct manner, the 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helper T cell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 is 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activated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 and initiates an immune response by 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secreting  cytokines,  dividing,  and  differentiating. </a:t>
            </a:r>
            <a:endParaRPr lang="en-US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32753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4315B-C997-4C9E-B95B-D9A51E4B3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4" name="Content Placeholder 3" descr="Up for Mischief? IL-17/Th17 in the tumour microenvironment | Oncogene">
            <a:extLst>
              <a:ext uri="{FF2B5EF4-FFF2-40B4-BE49-F238E27FC236}">
                <a16:creationId xmlns:a16="http://schemas.microsoft.com/office/drawing/2014/main" id="{8DA4CCBE-3DF4-4CAF-840C-3D5047DBC05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915" y="653143"/>
            <a:ext cx="8024326" cy="4924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85868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8B6C7-7167-47A8-81A5-85FE035A6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409316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2D749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Memory T Cells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78CA7-E626-4AC1-B1CC-422B843D3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327"/>
            <a:ext cx="10515600" cy="501063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When 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naïve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 T cells 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differentiate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 into 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Th1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 cells, 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two types of cell develop. 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One cell type secretes IFN-γ 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and acts as helper cells.  These  cells  are  short-lived  because  they  are  eliminated either by autocrine IFN-γ and IL-2 that trigger </a:t>
            </a:r>
            <a:r>
              <a:rPr lang="en-US" sz="2400" dirty="0" err="1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-mediated apoptosis or by nitric oxide produced by macrophages.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Cells of the second type do not secrete IFN-γ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, are resistant to apoptosis, and develop into long-lived memory cells. 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This differentiation  into  two  distinct  populations  may  result  from asymmetrical  T  cell  division.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0106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D70B6-1105-4FFC-9BB3-7C6270279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4042"/>
          </a:xfrm>
        </p:spPr>
        <p:txBody>
          <a:bodyPr>
            <a:normAutofit fontScale="90000"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82757-669B-42AF-BEC8-EF303D457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T cells interact with antigen-presenting cells for several hours  through  an 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immunological  synapse. 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Once  it  receives sufficient stimulation the 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T cell undergoes mitosis 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and begins to 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divide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 even 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before it separates 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from the 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APC cell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The dividing T cell is polarized since one pole of the cell contains the immunological synapse and associated structures. The other pole contains molecules excluded from the synapse.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Thus when the T cell divides, it forms two distinctly different daughter cells. The 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daughter cell adjacent 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to the synapse is 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precursor  of  effector  cells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.  The  daughter  cell  formed  at the 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opposite pole 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is the 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precursor of the memory cells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. 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2091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3E05B-905D-4E8B-A273-79B61C106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593F4-861E-496A-B99B-06A5C9C88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6365"/>
            <a:ext cx="10515600" cy="5610598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Thus 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central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memory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 T cells remain in the 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secondary lymphoid tissues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, such as lymph nodes, awaiting the arrival of invaders, whereas other 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effector memory 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T cells are found in 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inflamed tissues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, where they immediately attack invaders. 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Memory CD4+ and CD8+ T  cells  persist  in  the absence  of  antigen. 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These  cells 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slowly divide 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and replenish their numbers.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IL-7 and IL-15 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are required for the survival of memory 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CD8+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 T cells,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 whereas only 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IL-7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 is needed for the survival of 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CD4+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 T cells. These maintain the  cells  in  a  state  of  slow  proliferation.  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In  humans,  memory CD4+ T cells have a half-life of 8 to 12 years, whereas memory CD8+ T cells have a half-life of 8 to 15 years. </a:t>
            </a:r>
          </a:p>
          <a:p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On the other hand, some individuals may lose their memory CD8+ T cells very  rapidly  for  unknown  reasons.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07472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881D-C3A6-4049-9511-55D3C84D4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emory T cell - YouTube">
            <a:extLst>
              <a:ext uri="{FF2B5EF4-FFF2-40B4-BE49-F238E27FC236}">
                <a16:creationId xmlns:a16="http://schemas.microsoft.com/office/drawing/2014/main" id="{CE327E13-964D-42B8-B23F-D2C3E8FF278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144" y="1825625"/>
            <a:ext cx="7735712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37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D5A5C-F427-4DB8-A2E1-FCA48C7B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1EF65-5A6E-48A0-9F4D-76CA4358D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The other antigen-responsive cell populations, 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B cells and the cytotoxic T cells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cannot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respond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 to antigens 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unless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 they too are 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stimulated by helper T cells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Because of the central role of helper T cells, they must be carefully regulated through  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cell-cell interactions  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and  by  the  activities  of  many different </a:t>
            </a:r>
            <a:r>
              <a:rPr lang="en-US" sz="24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cytokines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T cell antigen receptors 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recognize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 the </a:t>
            </a:r>
            <a:r>
              <a:rPr lang="en-US" sz="24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complexes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 formed between antigens and MHC molecules. They </a:t>
            </a:r>
            <a:r>
              <a:rPr lang="en-US" sz="24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cannot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 recognize or respond to 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free antigen 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molecules.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785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15DE7-B8F8-4897-B687-7FEF176A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7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br>
              <a:rPr lang="en-US" sz="2000" b="1" dirty="0">
                <a:solidFill>
                  <a:srgbClr val="2D749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rgbClr val="2D749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 Cell Antigen Receptor</a:t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Antigen-Binding Component</a:t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5555-A4FF-4CD7-8A18-AC571A018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471205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Each  T  cell  has  about 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30,000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identical  antigen  receptors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(TCRs) 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on its surface.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Each TCR is a complex structure  containing multiple glycoprotein 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chains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Two 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of these chains are 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paired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 to form the 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antigen-binding site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; 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The other chains 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transmit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 generated by antigen binding to the cell. </a:t>
            </a:r>
          </a:p>
          <a:p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Two different types 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of TCR have been identified based on the paired peptide  chains  used  for  antigen  binding  .</a:t>
            </a:r>
          </a:p>
          <a:p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One type  employs γ and δ (γ/δ) chains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. </a:t>
            </a:r>
          </a:p>
          <a:p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The other employs α and β (α/β) chains.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 humans, mice, and probably most nonruminants, 90 % to 99 % of T cells use α/β receptors. </a:t>
            </a:r>
          </a:p>
          <a:p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In calves, lambs, and piglets in contrast, up to 66% of T cells may use γ/δ receptors.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9063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2DCF9-C200-4227-BEBC-1EC4A1F2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TCR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5F90-4B81-4BED-AAA4-AE7F7E7E6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4" name="Picture 3" descr="Helper T Cells and Their Response to Antigen | Veterian Key">
            <a:extLst>
              <a:ext uri="{FF2B5EF4-FFF2-40B4-BE49-F238E27FC236}">
                <a16:creationId xmlns:a16="http://schemas.microsoft.com/office/drawing/2014/main" id="{1183CDD2-6A5F-4710-80DA-A4F57301AC7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641" y="1667669"/>
            <a:ext cx="8966718" cy="466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640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6D926-3CB2-4485-9AE0-CB18F239C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52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77BDA-D39B-4B64-9D40-BBDBB3CA6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682"/>
            <a:ext cx="10515600" cy="50852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The four antigen - binding chains (α, β, γ, δ) are 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similar in structure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, although they 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differ in size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2000" b="0" i="0" dirty="0">
                <a:solidFill>
                  <a:srgbClr val="4D4D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Each of these chains is formed from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four domains 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The paired chains are </a:t>
            </a:r>
            <a:r>
              <a:rPr lang="en-US" sz="2000" u="sng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joined by a disulfide bond 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between their 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constant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 domains to form a stable heterodimer. 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As a result, the 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two V domains 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form a 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groove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 in which antigens and MHC molecules bind. </a:t>
            </a:r>
          </a:p>
          <a:p>
            <a:pPr>
              <a:lnSpc>
                <a:spcPct val="150000"/>
              </a:lnSpc>
            </a:pPr>
            <a:r>
              <a:rPr lang="en-US" sz="2000" b="0" i="0" dirty="0">
                <a:solidFill>
                  <a:srgbClr val="4D4D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specificity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 of the binding between a TCR and an antigen is  determined  by  the 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shape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 of  the  groove  formed  by  the  </a:t>
            </a:r>
            <a:r>
              <a:rPr lang="en-US" sz="2000" dirty="0">
                <a:solidFill>
                  <a:srgbClr val="24202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 domains</a:t>
            </a:r>
            <a:r>
              <a:rPr lang="en-US" sz="20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58614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AB8F7-8EF4-447A-9427-B4D2CE9C8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573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6C9A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 Transduction Component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6AEEC-FE18-493B-9B26-8E99F2435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698"/>
            <a:ext cx="10515600" cy="514126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CD3 Complex: 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The binding of antigen to the TCR sends a signal to 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trigger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 the T cell response. 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The two antigen-binding chains of each  TCR  are  associated  with  a  cluster  of 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signal transducing proteins  called  the  CD3  complex</a:t>
            </a: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The CD3 complex consists of five chains.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The CD3 complex is necessary for cell surface expression of the TCR during T cell development as it </a:t>
            </a:r>
            <a:r>
              <a:rPr lang="en-US" sz="2400" u="sng" dirty="0">
                <a:solidFill>
                  <a:srgbClr val="24202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stabilizes the receptor.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24202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In addition, the CD3 complex </a:t>
            </a:r>
            <a:r>
              <a:rPr lang="en-US" sz="2400" u="sng" dirty="0">
                <a:solidFill>
                  <a:srgbClr val="24202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transduces activation signals to the cell </a:t>
            </a:r>
            <a:r>
              <a:rPr lang="en-US" sz="2400" dirty="0">
                <a:solidFill>
                  <a:srgbClr val="24202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following antigen interaction with the TCR.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2420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2743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6799E-601A-4C61-AB42-8772657A8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CD3 complex</a:t>
            </a:r>
          </a:p>
        </p:txBody>
      </p:sp>
      <p:pic>
        <p:nvPicPr>
          <p:cNvPr id="7" name="Content Placeholder 3" descr="Helper T Cells and Their Response to Antigen | Veterian Key">
            <a:extLst>
              <a:ext uri="{FF2B5EF4-FFF2-40B4-BE49-F238E27FC236}">
                <a16:creationId xmlns:a16="http://schemas.microsoft.com/office/drawing/2014/main" id="{A528B980-92AF-4352-AB04-4EB21B08044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653" y="1315616"/>
            <a:ext cx="6415978" cy="4418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63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</TotalTime>
  <Words>2455</Words>
  <Application>Microsoft Office PowerPoint</Application>
  <PresentationFormat>Widescreen</PresentationFormat>
  <Paragraphs>155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Office Theme</vt:lpstr>
      <vt:lpstr>Helper T Cells and Their Response to Antigen </vt:lpstr>
      <vt:lpstr>Key points</vt:lpstr>
      <vt:lpstr>PowerPoint Presentation</vt:lpstr>
      <vt:lpstr>PowerPoint Presentation</vt:lpstr>
      <vt:lpstr> T Cell Antigen Receptor Antigen-Binding Component </vt:lpstr>
      <vt:lpstr>TCR</vt:lpstr>
      <vt:lpstr>PowerPoint Presentation</vt:lpstr>
      <vt:lpstr>Signal Transduction Component </vt:lpstr>
      <vt:lpstr>CD3 complex</vt:lpstr>
      <vt:lpstr>.</vt:lpstr>
      <vt:lpstr>.</vt:lpstr>
      <vt:lpstr> Co-stimulator </vt:lpstr>
      <vt:lpstr>Co-stimulatory Receptors  </vt:lpstr>
      <vt:lpstr>.</vt:lpstr>
      <vt:lpstr>Immunological Synapse  </vt:lpstr>
      <vt:lpstr>.</vt:lpstr>
      <vt:lpstr>Signal Transduction </vt:lpstr>
      <vt:lpstr>.</vt:lpstr>
      <vt:lpstr>PowerPoint Presentation</vt:lpstr>
      <vt:lpstr>Helper T Cell Subpopulations  </vt:lpstr>
      <vt:lpstr>Th1 Cells </vt:lpstr>
      <vt:lpstr>PowerPoint Presentation</vt:lpstr>
      <vt:lpstr>Interferon-γ</vt:lpstr>
      <vt:lpstr>Interleukin-2</vt:lpstr>
      <vt:lpstr>Th2 Cells  </vt:lpstr>
      <vt:lpstr>PowerPoint Presentation</vt:lpstr>
      <vt:lpstr>Th0 Cells </vt:lpstr>
      <vt:lpstr>Th17 Cells </vt:lpstr>
      <vt:lpstr>PowerPoint Presentation</vt:lpstr>
      <vt:lpstr>.</vt:lpstr>
      <vt:lpstr>Memory T Cells  </vt:lpstr>
      <vt:lpstr>.</vt:lpstr>
      <vt:lpstr>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Helper T Cells and Their Response to Antigen </dc:title>
  <dc:creator>balsam miri</dc:creator>
  <cp:lastModifiedBy>balsam miri</cp:lastModifiedBy>
  <cp:revision>76</cp:revision>
  <dcterms:created xsi:type="dcterms:W3CDTF">2021-05-30T11:26:27Z</dcterms:created>
  <dcterms:modified xsi:type="dcterms:W3CDTF">2021-05-31T05:16:24Z</dcterms:modified>
</cp:coreProperties>
</file>